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9" r:id="rId4"/>
    <p:sldId id="271" r:id="rId5"/>
    <p:sldId id="281" r:id="rId6"/>
    <p:sldId id="282" r:id="rId7"/>
    <p:sldId id="283" r:id="rId8"/>
    <p:sldId id="272" r:id="rId9"/>
    <p:sldId id="260" r:id="rId10"/>
    <p:sldId id="294" r:id="rId11"/>
    <p:sldId id="261" r:id="rId12"/>
    <p:sldId id="263" r:id="rId13"/>
    <p:sldId id="290" r:id="rId14"/>
    <p:sldId id="291" r:id="rId15"/>
    <p:sldId id="285" r:id="rId16"/>
    <p:sldId id="287" r:id="rId17"/>
    <p:sldId id="274" r:id="rId18"/>
    <p:sldId id="286" r:id="rId19"/>
    <p:sldId id="288" r:id="rId20"/>
    <p:sldId id="276" r:id="rId21"/>
    <p:sldId id="277" r:id="rId22"/>
    <p:sldId id="278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CCFF"/>
    <a:srgbClr val="FFFF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72537" autoAdjust="0"/>
  </p:normalViewPr>
  <p:slideViewPr>
    <p:cSldViewPr snapToGrid="0">
      <p:cViewPr varScale="1">
        <p:scale>
          <a:sx n="63" d="100"/>
          <a:sy n="63" d="100"/>
        </p:scale>
        <p:origin x="122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14084-94B2-43D2-9D82-61FB9B19AF9A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43992-E8C6-47AB-BAE7-3F1A8CA1E9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00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これまでの学習の復習をします。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811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それでは、電気を効率よく使うためには、どのようにしたらよいと思いますか？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予想を出してください。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（児童の予想を共有する）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2180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考えるために使う道具は、＜クリック＞　</a:t>
            </a:r>
            <a:r>
              <a:rPr kumimoji="1" lang="en-US" altLang="ja-JP" dirty="0" smtClean="0"/>
              <a:t>MESH</a:t>
            </a:r>
            <a:r>
              <a:rPr kumimoji="1" lang="ja-JP" altLang="en-US" dirty="0" smtClean="0"/>
              <a:t>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まずは、ステップ１として、</a:t>
            </a:r>
            <a:r>
              <a:rPr kumimoji="1" lang="en-US" altLang="ja-JP" dirty="0" smtClean="0"/>
              <a:t>MESH </a:t>
            </a:r>
            <a:r>
              <a:rPr kumimoji="1" lang="ja-JP" altLang="en-US" dirty="0" smtClean="0"/>
              <a:t>の ボタンを押すと光るという照明を作ってみましょう。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8291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流れを確認します。　＜クリック＞（①～③、注意を確認してから準備に取りかかる）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まず、①</a:t>
            </a:r>
            <a:r>
              <a:rPr kumimoji="1" lang="en-US" altLang="ja-JP" dirty="0" smtClean="0"/>
              <a:t>iPad </a:t>
            </a:r>
            <a:r>
              <a:rPr kumimoji="1" lang="ja-JP" altLang="en-US" dirty="0" smtClean="0"/>
              <a:t>と </a:t>
            </a:r>
            <a:r>
              <a:rPr kumimoji="1" lang="en-US" altLang="ja-JP" dirty="0" smtClean="0"/>
              <a:t>MESH</a:t>
            </a:r>
            <a:r>
              <a:rPr kumimoji="1" lang="ja-JP" altLang="en-US" dirty="0" smtClean="0"/>
              <a:t>の「スイッチ（緑色のもの）」と「</a:t>
            </a:r>
            <a:r>
              <a:rPr kumimoji="1" lang="en-US" altLang="ja-JP" dirty="0" smtClean="0"/>
              <a:t>LED</a:t>
            </a:r>
            <a:r>
              <a:rPr kumimoji="1" lang="ja-JP" altLang="en-US" dirty="0" smtClean="0"/>
              <a:t>（オレンジ色のもの）」を持っていきます。この時、</a:t>
            </a:r>
            <a:r>
              <a:rPr kumimoji="1" lang="en-US" altLang="ja-JP" dirty="0" smtClean="0"/>
              <a:t>iPad</a:t>
            </a:r>
            <a:r>
              <a:rPr kumimoji="1" lang="ja-JP" altLang="en-US" dirty="0" smtClean="0"/>
              <a:t>の番号と、</a:t>
            </a:r>
            <a:r>
              <a:rPr kumimoji="1" lang="en-US" altLang="ja-JP" dirty="0" smtClean="0"/>
              <a:t>MESH</a:t>
            </a:r>
            <a:r>
              <a:rPr kumimoji="1" lang="ja-JP" altLang="en-US" dirty="0" smtClean="0"/>
              <a:t>の番号が同じものを持っていってください。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　事前に</a:t>
            </a:r>
            <a:r>
              <a:rPr kumimoji="1" lang="en-US" altLang="ja-JP" dirty="0" smtClean="0"/>
              <a:t>iPad</a:t>
            </a:r>
            <a:r>
              <a:rPr kumimoji="1" lang="ja-JP" altLang="en-US" dirty="0" smtClean="0"/>
              <a:t>と</a:t>
            </a:r>
            <a:r>
              <a:rPr kumimoji="1" lang="en-US" altLang="ja-JP" dirty="0" smtClean="0"/>
              <a:t>MESH</a:t>
            </a:r>
            <a:r>
              <a:rPr kumimoji="1" lang="ja-JP" altLang="en-US" dirty="0" smtClean="0"/>
              <a:t>をペアリングさせておく）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②道具の準備ができたら、説明しますので、指示をよく聞いて取り組んでください。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③１つの課題をクリアできたら、「スイッチ」と「</a:t>
            </a:r>
            <a:r>
              <a:rPr kumimoji="1" lang="en-US" altLang="ja-JP" dirty="0" smtClean="0"/>
              <a:t>LED</a:t>
            </a:r>
            <a:r>
              <a:rPr kumimoji="1" lang="ja-JP" altLang="en-US" dirty="0" smtClean="0"/>
              <a:t>」を使って、他にどんなことができるのか、色々と試してみてください。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活動する時の注意点があります。それは、必ず、全員が</a:t>
            </a:r>
            <a:r>
              <a:rPr kumimoji="1" lang="en-US" altLang="ja-JP" dirty="0" smtClean="0"/>
              <a:t>iPad</a:t>
            </a:r>
            <a:r>
              <a:rPr kumimoji="1" lang="ja-JP" altLang="en-US" dirty="0" smtClean="0"/>
              <a:t>の操作をするということです。人任せにせず、全員が体験をして、操作の仕方を覚えてください。班の中で協力し合って取り組んでください。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それでは、道具の準備をしてください。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（道具の準備ができたら）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1537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それでは、スイッチを押すと光る照明づくりを行います。　＜クリック＞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最初に、「スイッチを１回押したら、白く点灯する」　照明をつくりましょう。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終わったら、２つ目の、「スイッチを長押しすると、消灯する」　ようにしてください。＜クリック＞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先ほども、話しましたが、全員が</a:t>
            </a:r>
            <a:r>
              <a:rPr kumimoji="1" lang="en-US" altLang="ja-JP" dirty="0" smtClean="0"/>
              <a:t>iPad</a:t>
            </a:r>
            <a:r>
              <a:rPr kumimoji="1" lang="ja-JP" altLang="en-US" dirty="0" smtClean="0"/>
              <a:t>の操作をして、全員が操作の仕方をしっかりと覚えてください。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（児童の活動）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（様子を見て、答えのスライドを表示する）　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このようになりましたか？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5153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それでは、作った照明をアレンジしてみましょう。　＜クリック＞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例えば、このようなアレンジの仕方があると思います。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まずは、書いてあるものをやってみてください。終わったら、その他にもアレンジの仕方があると思いますので、その他のアレンジの方法を考えてみてください。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（児童の活動）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この活動を終了する時に、＜次のスライド＞を示す。）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2800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一度、手を止めてください。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2977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それでは、次へ進みます。　＜クリック＞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照明の電気を効率よく使うためには、どのようにしたらよいか考えていきましょう。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（児童の考えを引き出す）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そうでね。　＜クリック＞　必要な時だけ照明が「ついて」いて、必要のない時に「消え」れば、電気を無駄なく使うことができますね。　＜クリック＞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それでは、自動で照明をつけたり、消したりするためには、どんなものが必要だと思いますか？　＜クリック＞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そうですね。「センサー」ですね。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2837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それでは、センサーを使った照明を作りましょう。まず、センサーの説明をします。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センサーには「明るさセンサー」や「人感センサー」などがあります。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画面左の「明るさセンサー」は、明るさを感じ取るセンサーで、「明るくなったら　もしくは　暗くなったら」　で、「オン・オフ」</a:t>
            </a:r>
            <a:r>
              <a:rPr kumimoji="1" lang="ja-JP" altLang="en-US" baseline="0" dirty="0" smtClean="0"/>
              <a:t> が </a:t>
            </a:r>
            <a:r>
              <a:rPr kumimoji="1" lang="ja-JP" altLang="en-US" dirty="0" smtClean="0"/>
              <a:t>できます。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画面右の「人感センサー」は、人の動きを感じ取り、センサーが人の動きを感じ取ることで「オン・オフ」することができます。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5814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このあと、２種類のセンサーを持っていってください。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そして、最初に、「暗くなったら点灯し、明るくなったら消灯する」という照明を作ってください。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終わって、時間があれば、他のものにも挑戦してくだい。それでは、始めましょう。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（児童の活動）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この活動を終了する時に、＜次のスライド＞を示す。）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6729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一度、手を止めてください。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641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身の回りには、どんな電化製品がありますか？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（児童から、考えを引き出す）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そうですね。みなさんからも、たくさんの電化製品が出されましたが、　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6603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完成した照明を紹介する時間をとります。どんな照明をつくりましたか？ぜひ、発表してください。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（発表）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違うセンサーで作った班や、同じセンサーでも作り方を変えた場合には、ぜひ、発表してください。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（発表）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さまざまな照明を作ることができましたね。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0643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今回のように、　＜クリック＞　コンピュータに指示を与えることを　＜クリック＞　プログラミング　と言います。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6420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それでは、学習のまとめを行います。電気を無駄なく、効率よく使うためには、どのようにすればよいことがわかりましたか？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（児童の考えを引き出す）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例</a:t>
            </a:r>
            <a:r>
              <a:rPr kumimoji="1" lang="ja-JP" altLang="en-US" baseline="0" dirty="0" smtClean="0"/>
              <a:t> </a:t>
            </a:r>
            <a:r>
              <a:rPr kumimoji="1" lang="ja-JP" altLang="en-US" dirty="0" smtClean="0"/>
              <a:t>・自動でついたり、消えたりするようにすればいい。</a:t>
            </a:r>
            <a:endParaRPr kumimoji="1" lang="en-US" altLang="ja-JP" dirty="0" smtClean="0"/>
          </a:p>
          <a:p>
            <a:r>
              <a:rPr kumimoji="1" lang="en-US" altLang="ja-JP" baseline="0" dirty="0" smtClean="0"/>
              <a:t>    </a:t>
            </a:r>
            <a:r>
              <a:rPr kumimoji="1" lang="ja-JP" altLang="en-US" dirty="0" smtClean="0"/>
              <a:t>・センサーを付けて自動で照明がついたり、消えたりするように、プログラミングすればいい。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まとめると　＜クリック＞　このようになりますね。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それでは、みんなで読んでみましょう。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（全員で読んで確認する）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（片づけを行って、授業を終了する）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918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例として、（スライドが表示されるのを待つ）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ここにあげたようなものがありますね。これらの電化製品は、電気をどのようなものに変えて使われていましたか？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（児童の考えを引き出す）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（例：電気→光、　電気→音、　電気→運動（動き））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4314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そうですね。電気は、＜クリック＞　光や　　＜クリック＞　音や　　＜クリック＞　運動（動き）に、変えられて利用されていましたね。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724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この中で、電気が光に変えられて利用されている電化製品はどれですか？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（児童の考えを引き出す）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＜クリック＞　そうですね。　照明器具、信号機、テレビ、パソコン、スマートフォン　などですね。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513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この中で、電気が音に変えられて利用されている電化製品はどれですか？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（児童の考えを引き出す）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＜クリック＞　そうですね。　テレビ、パソコン、スマートフォン、インターフォン、音楽プレーヤー、電子オルガン、イヤホン、スピーカー　などですね。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489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この中で、電気が運動（動き）に変えられて、利用されている電化製品はどれですか？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（児童の考えを引き出す）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＜クリック＞　そうですね。　扇風機、自動ドア、エスカレーター　などですね。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35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電気は、光や音、運動など、様々なエネルギーに変えて使うことができましたね。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身の回りには、数えきれないほど、多くの電化製品があります。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＜クリック＞　この多くの電化製品をつけっぱなしにしたら、どうなるでしょうか？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（児童の考えを</a:t>
            </a:r>
            <a:r>
              <a:rPr kumimoji="1" lang="ja-JP" altLang="en-US" dirty="0" smtClean="0"/>
              <a:t>引き出す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＜クリック＞　そうでうね。　多くの電気が無駄になってしまいますね。今日は、多くの電気を無駄にせずに、効率よく使うにはどうしたらよいか考えていきましょう。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235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それでは、今日の「めあて」です。　＜クリック＞</a:t>
            </a:r>
            <a:endParaRPr kumimoji="1" lang="en-US" altLang="ja-JP" dirty="0" smtClean="0"/>
          </a:p>
          <a:p>
            <a:r>
              <a:rPr kumimoji="1" lang="ja-JP" altLang="en-US" dirty="0" smtClean="0"/>
              <a:t>みんなで、読んで確認しましょう。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（みんなで読む）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＜次のスライド＞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43992-E8C6-47AB-BAE7-3F1A8CA1E94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34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233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83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1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035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77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717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670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07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19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46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073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6C197-C1D3-4B49-B0D0-9A3908E78E5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F866A-CA28-45D4-8DF1-00E9E0A476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86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6366" y="425003"/>
            <a:ext cx="11526592" cy="5950039"/>
          </a:xfrm>
        </p:spPr>
        <p:txBody>
          <a:bodyPr/>
          <a:lstStyle/>
          <a:p>
            <a:endParaRPr kumimoji="1" lang="en-US" altLang="ja-JP" sz="4800" dirty="0" smtClean="0"/>
          </a:p>
          <a:p>
            <a:r>
              <a:rPr lang="ja-JP" altLang="en-US" sz="9600" dirty="0"/>
              <a:t>電気</a:t>
            </a:r>
            <a:r>
              <a:rPr lang="ja-JP" altLang="en-US" sz="9600" dirty="0" smtClean="0"/>
              <a:t>と私たちのくらし</a:t>
            </a:r>
            <a:endParaRPr kumimoji="1" lang="ja-JP" altLang="en-US" sz="96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768" y="2732242"/>
            <a:ext cx="4609787" cy="4125758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87108" y="99020"/>
            <a:ext cx="138424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プラン１０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  （理科）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kumimoji="1" lang="ja-JP" altLang="en-US" sz="2400" dirty="0" smtClean="0"/>
              <a:t>１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0134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51593" y="4942021"/>
            <a:ext cx="7858984" cy="1422726"/>
          </a:xfrm>
        </p:spPr>
        <p:txBody>
          <a:bodyPr>
            <a:noAutofit/>
          </a:bodyPr>
          <a:lstStyle/>
          <a:p>
            <a:pPr algn="l"/>
            <a:r>
              <a:rPr lang="ja-JP" altLang="en-US" sz="8800" b="1" dirty="0" smtClean="0"/>
              <a:t>○  </a:t>
            </a:r>
            <a:r>
              <a:rPr lang="ja-JP" altLang="en-US" sz="8800" b="1" dirty="0" smtClean="0">
                <a:solidFill>
                  <a:srgbClr val="0070C0"/>
                </a:solidFill>
              </a:rPr>
              <a:t>予想 </a:t>
            </a:r>
            <a:r>
              <a:rPr lang="ja-JP" altLang="en-US" sz="8800" b="1" dirty="0" smtClean="0"/>
              <a:t>は ？</a:t>
            </a:r>
            <a:endParaRPr kumimoji="1" lang="ja-JP" altLang="en-US" sz="8800" b="1" dirty="0"/>
          </a:p>
        </p:txBody>
      </p:sp>
      <p:sp>
        <p:nvSpPr>
          <p:cNvPr id="2" name="額縁 1"/>
          <p:cNvSpPr/>
          <p:nvPr/>
        </p:nvSpPr>
        <p:spPr>
          <a:xfrm>
            <a:off x="444532" y="395652"/>
            <a:ext cx="11180618" cy="4350327"/>
          </a:xfrm>
          <a:prstGeom prst="bevel">
            <a:avLst>
              <a:gd name="adj" fmla="val 56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42405" y="677989"/>
            <a:ext cx="10584873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8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電気</a:t>
            </a:r>
            <a:r>
              <a:rPr lang="ja-JP" altLang="en-US" sz="8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を効率よく</a:t>
            </a:r>
            <a:r>
              <a:rPr kumimoji="1" lang="ja-JP" altLang="en-US" sz="8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使うためには、</a:t>
            </a:r>
            <a:r>
              <a:rPr lang="ja-JP" altLang="en-US" sz="8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どのようにしたら　よいだろうか。</a:t>
            </a:r>
            <a:endParaRPr kumimoji="1" lang="en-US" altLang="ja-JP" sz="8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10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375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6366" y="134057"/>
            <a:ext cx="11526592" cy="5950039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7200" dirty="0" smtClean="0"/>
              <a:t>　　　　　</a:t>
            </a:r>
            <a:endParaRPr kumimoji="1" lang="en-US" altLang="ja-JP" sz="7200" dirty="0" smtClean="0"/>
          </a:p>
          <a:p>
            <a:pPr algn="l"/>
            <a:r>
              <a:rPr kumimoji="1" lang="ja-JP" altLang="en-US" sz="6000" dirty="0" smtClean="0"/>
              <a:t>ＭＥＳＨを使って、</a:t>
            </a:r>
            <a:endParaRPr kumimoji="1" lang="en-US" altLang="ja-JP" sz="6000" dirty="0" smtClean="0"/>
          </a:p>
          <a:p>
            <a:pPr algn="l"/>
            <a:r>
              <a:rPr lang="ja-JP" altLang="en-US" sz="6000" dirty="0" smtClean="0"/>
              <a:t>ボタンを押すと光る照明をつくろう。</a:t>
            </a:r>
            <a:endParaRPr kumimoji="1" lang="ja-JP" altLang="en-US" sz="60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66" y="3400022"/>
            <a:ext cx="7436594" cy="355477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17"/>
          <a:stretch/>
        </p:blipFill>
        <p:spPr>
          <a:xfrm>
            <a:off x="8264535" y="3283141"/>
            <a:ext cx="4379010" cy="3381780"/>
          </a:xfrm>
          <a:prstGeom prst="rect">
            <a:avLst/>
          </a:prstGeom>
        </p:spPr>
      </p:pic>
      <p:sp>
        <p:nvSpPr>
          <p:cNvPr id="7" name="右矢印 6"/>
          <p:cNvSpPr/>
          <p:nvPr/>
        </p:nvSpPr>
        <p:spPr>
          <a:xfrm>
            <a:off x="7249449" y="4300233"/>
            <a:ext cx="1745673" cy="1440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448224"/>
            <a:ext cx="3796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 smtClean="0"/>
              <a:t>〈</a:t>
            </a:r>
            <a:r>
              <a:rPr lang="ja-JP" altLang="en-US" sz="5400" dirty="0" smtClean="0"/>
              <a:t>ステップ１</a:t>
            </a:r>
            <a:r>
              <a:rPr lang="en-US" altLang="ja-JP" sz="5400" dirty="0" smtClean="0"/>
              <a:t>〉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11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147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6365" y="175621"/>
            <a:ext cx="11526592" cy="6432997"/>
          </a:xfrm>
        </p:spPr>
        <p:txBody>
          <a:bodyPr>
            <a:normAutofit/>
          </a:bodyPr>
          <a:lstStyle/>
          <a:p>
            <a:pPr algn="l"/>
            <a:r>
              <a:rPr lang="en-US" altLang="ja-JP" sz="4800" dirty="0" smtClean="0"/>
              <a:t>〈</a:t>
            </a:r>
            <a:r>
              <a:rPr lang="ja-JP" altLang="en-US" sz="4800" dirty="0" smtClean="0"/>
              <a:t>ステップ１の流れ</a:t>
            </a:r>
            <a:r>
              <a:rPr lang="en-US" altLang="ja-JP" sz="4800" dirty="0" smtClean="0"/>
              <a:t>〉</a:t>
            </a:r>
          </a:p>
          <a:p>
            <a:pPr algn="l"/>
            <a:r>
              <a:rPr lang="en-US" altLang="ja-JP" sz="1000" dirty="0" smtClean="0"/>
              <a:t> </a:t>
            </a:r>
          </a:p>
          <a:p>
            <a:pPr algn="l"/>
            <a:r>
              <a:rPr lang="ja-JP" altLang="en-US" sz="4800" dirty="0" smtClean="0"/>
              <a:t>① </a:t>
            </a:r>
            <a:r>
              <a:rPr lang="en-US" altLang="ja-JP" sz="4800" dirty="0" smtClean="0"/>
              <a:t>iPad </a:t>
            </a:r>
            <a:r>
              <a:rPr lang="ja-JP" altLang="en-US" sz="4800" dirty="0" smtClean="0"/>
              <a:t>と </a:t>
            </a:r>
            <a:r>
              <a:rPr lang="en-US" altLang="ja-JP" sz="4800" dirty="0" smtClean="0"/>
              <a:t>MESH </a:t>
            </a:r>
            <a:r>
              <a:rPr lang="ja-JP" altLang="en-US" sz="4800" dirty="0" smtClean="0"/>
              <a:t>の 「スイッチ」、</a:t>
            </a:r>
            <a:endParaRPr lang="en-US" altLang="ja-JP" sz="4800" dirty="0" smtClean="0"/>
          </a:p>
          <a:p>
            <a:pPr algn="l"/>
            <a:r>
              <a:rPr lang="ja-JP" altLang="en-US" sz="4800" dirty="0"/>
              <a:t>　</a:t>
            </a:r>
            <a:r>
              <a:rPr lang="ja-JP" altLang="en-US" sz="4800" dirty="0" smtClean="0"/>
              <a:t>  「ＬＥＤ」を持っていく。</a:t>
            </a:r>
            <a:endParaRPr lang="en-US" altLang="ja-JP" sz="4800" dirty="0" smtClean="0"/>
          </a:p>
          <a:p>
            <a:pPr algn="l"/>
            <a:r>
              <a:rPr lang="ja-JP" altLang="en-US" sz="1000" dirty="0" smtClean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②指示をよく聞いて作る。</a:t>
            </a:r>
            <a:endParaRPr lang="en-US" altLang="ja-JP" sz="48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③他にどのようなことができるか試す。</a:t>
            </a:r>
            <a:endParaRPr lang="en-US" altLang="ja-JP" sz="4800" dirty="0"/>
          </a:p>
          <a:p>
            <a:pPr algn="l"/>
            <a:r>
              <a:rPr lang="ja-JP" altLang="en-US" sz="1000" dirty="0" smtClean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    注意</a:t>
            </a:r>
            <a:r>
              <a:rPr lang="ja-JP" altLang="en-US" sz="4800" dirty="0"/>
              <a:t>　</a:t>
            </a:r>
            <a:r>
              <a:rPr lang="ja-JP" altLang="en-US" sz="4800" dirty="0" smtClean="0"/>
              <a:t> </a:t>
            </a:r>
            <a:r>
              <a:rPr lang="en-US" altLang="ja-JP" sz="4800" dirty="0" smtClean="0"/>
              <a:t>※</a:t>
            </a:r>
            <a:r>
              <a:rPr lang="ja-JP" altLang="en-US" sz="4800" dirty="0"/>
              <a:t>全員</a:t>
            </a:r>
            <a:r>
              <a:rPr lang="ja-JP" altLang="en-US" sz="4800" dirty="0" smtClean="0"/>
              <a:t>が必ず</a:t>
            </a:r>
            <a:r>
              <a:rPr lang="en-US" altLang="ja-JP" sz="4800" dirty="0" smtClean="0"/>
              <a:t>iPad</a:t>
            </a:r>
            <a:r>
              <a:rPr lang="ja-JP" altLang="en-US" sz="4800" dirty="0" smtClean="0"/>
              <a:t>を操作する。</a:t>
            </a:r>
            <a:endParaRPr lang="en-US" altLang="ja-JP" sz="4800" dirty="0" smtClean="0"/>
          </a:p>
          <a:p>
            <a:pPr algn="l"/>
            <a:endParaRPr lang="en-US" altLang="ja-JP" sz="4800" dirty="0" smtClean="0"/>
          </a:p>
          <a:p>
            <a:pPr algn="l"/>
            <a:endParaRPr kumimoji="1" lang="ja-JP" altLang="en-US" sz="4800" dirty="0"/>
          </a:p>
        </p:txBody>
      </p:sp>
      <p:sp>
        <p:nvSpPr>
          <p:cNvPr id="2" name="正方形/長方形 1"/>
          <p:cNvSpPr/>
          <p:nvPr/>
        </p:nvSpPr>
        <p:spPr>
          <a:xfrm>
            <a:off x="346365" y="5036582"/>
            <a:ext cx="10688780" cy="91786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686" y="476039"/>
            <a:ext cx="3149471" cy="314947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374" y="708926"/>
            <a:ext cx="2651983" cy="265198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12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7805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624711" y="4036913"/>
            <a:ext cx="6692201" cy="156966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4800" dirty="0"/>
              <a:t>注意　 </a:t>
            </a:r>
            <a:r>
              <a:rPr lang="en-US" altLang="ja-JP" sz="4800" dirty="0"/>
              <a:t>※</a:t>
            </a:r>
            <a:r>
              <a:rPr lang="ja-JP" altLang="en-US" sz="4800" dirty="0"/>
              <a:t>全員が</a:t>
            </a:r>
            <a:r>
              <a:rPr lang="ja-JP" altLang="en-US" sz="4800" dirty="0" smtClean="0"/>
              <a:t>必ず</a:t>
            </a:r>
            <a:endParaRPr lang="en-US" altLang="ja-JP" sz="4800" dirty="0" smtClean="0"/>
          </a:p>
          <a:p>
            <a:r>
              <a:rPr lang="ja-JP" altLang="en-US" sz="4800" dirty="0"/>
              <a:t>　</a:t>
            </a:r>
            <a:r>
              <a:rPr lang="ja-JP" altLang="en-US" sz="4800" dirty="0" smtClean="0"/>
              <a:t>　　　　　</a:t>
            </a:r>
            <a:r>
              <a:rPr lang="en-US" altLang="ja-JP" sz="4800" dirty="0" smtClean="0"/>
              <a:t>iPad</a:t>
            </a:r>
            <a:r>
              <a:rPr lang="ja-JP" altLang="en-US" sz="4800" dirty="0"/>
              <a:t>を操作する。</a:t>
            </a:r>
            <a:endParaRPr lang="en-US" altLang="ja-JP" sz="48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0773" y="202256"/>
            <a:ext cx="11043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/>
              <a:t>スイッチを押すと光る照明づくり</a:t>
            </a:r>
            <a:endParaRPr kumimoji="1" lang="ja-JP" altLang="en-US" sz="5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1257" y="1204750"/>
            <a:ext cx="11193866" cy="17235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①　スイッチを </a:t>
            </a:r>
            <a:r>
              <a:rPr kumimoji="1" lang="ja-JP" altLang="en-US" sz="4800" dirty="0" smtClean="0">
                <a:solidFill>
                  <a:srgbClr val="0070C0"/>
                </a:solidFill>
              </a:rPr>
              <a:t>１回 </a:t>
            </a:r>
            <a:r>
              <a:rPr kumimoji="1" lang="ja-JP" altLang="en-US" sz="4800" dirty="0" smtClean="0"/>
              <a:t>押したら、</a:t>
            </a:r>
            <a:r>
              <a:rPr kumimoji="1" lang="ja-JP" altLang="en-US" sz="4800" dirty="0" smtClean="0">
                <a:solidFill>
                  <a:srgbClr val="0070C0"/>
                </a:solidFill>
              </a:rPr>
              <a:t>白く点灯する</a:t>
            </a:r>
            <a:r>
              <a:rPr kumimoji="1" lang="ja-JP" altLang="en-US" sz="4800" dirty="0" smtClean="0"/>
              <a:t>。</a:t>
            </a:r>
            <a:endParaRPr kumimoji="1" lang="en-US" altLang="ja-JP" sz="4800" dirty="0" smtClean="0"/>
          </a:p>
          <a:p>
            <a:r>
              <a:rPr lang="en-US" altLang="ja-JP" sz="1000" dirty="0"/>
              <a:t> </a:t>
            </a:r>
            <a:endParaRPr kumimoji="1" lang="en-US" altLang="ja-JP" sz="1000" dirty="0" smtClean="0"/>
          </a:p>
          <a:p>
            <a:r>
              <a:rPr lang="ja-JP" altLang="en-US" sz="4800" dirty="0" smtClean="0"/>
              <a:t>②　スイッチを </a:t>
            </a:r>
            <a:r>
              <a:rPr lang="ja-JP" altLang="en-US" sz="4800" dirty="0" smtClean="0">
                <a:solidFill>
                  <a:srgbClr val="0070C0"/>
                </a:solidFill>
              </a:rPr>
              <a:t>長押し</a:t>
            </a:r>
            <a:r>
              <a:rPr lang="ja-JP" altLang="en-US" sz="4800" dirty="0"/>
              <a:t> </a:t>
            </a:r>
            <a:r>
              <a:rPr lang="ja-JP" altLang="en-US" sz="4800" dirty="0" smtClean="0"/>
              <a:t>すると、</a:t>
            </a:r>
            <a:r>
              <a:rPr lang="ja-JP" altLang="en-US" sz="4800" dirty="0" smtClean="0">
                <a:solidFill>
                  <a:srgbClr val="0070C0"/>
                </a:solidFill>
              </a:rPr>
              <a:t>消灯する</a:t>
            </a:r>
            <a:r>
              <a:rPr lang="ja-JP" altLang="en-US" sz="4800" dirty="0" smtClean="0"/>
              <a:t>。</a:t>
            </a:r>
            <a:endParaRPr kumimoji="1" lang="ja-JP" altLang="en-US" sz="48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127" y="3007463"/>
            <a:ext cx="6969367" cy="367088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13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3653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0773" y="123092"/>
            <a:ext cx="105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/>
              <a:t>照明を自由にアレンジしてみよう</a:t>
            </a:r>
            <a:endParaRPr kumimoji="1" lang="ja-JP" altLang="en-US" sz="5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02902" y="1167002"/>
            <a:ext cx="11113475" cy="54476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latin typeface="+mn-ea"/>
              </a:rPr>
              <a:t>例</a:t>
            </a:r>
            <a:r>
              <a:rPr lang="ja-JP" altLang="en-US" sz="1000" dirty="0" smtClean="0">
                <a:latin typeface="+mn-ea"/>
              </a:rPr>
              <a:t>　</a:t>
            </a:r>
            <a:r>
              <a:rPr lang="ja-JP" altLang="en-US" sz="800" dirty="0" smtClean="0">
                <a:latin typeface="+mn-ea"/>
              </a:rPr>
              <a:t>　  　</a:t>
            </a:r>
            <a:r>
              <a:rPr lang="ja-JP" altLang="en-US" sz="4400" dirty="0" smtClean="0">
                <a:latin typeface="+mn-ea"/>
              </a:rPr>
              <a:t>・ </a:t>
            </a:r>
            <a:r>
              <a:rPr lang="en-US" altLang="ja-JP" sz="4400" dirty="0" smtClean="0">
                <a:latin typeface="+mn-ea"/>
              </a:rPr>
              <a:t>LED </a:t>
            </a:r>
            <a:r>
              <a:rPr kumimoji="1" lang="ja-JP" altLang="en-US" sz="4400" dirty="0" smtClean="0">
                <a:latin typeface="+mn-ea"/>
              </a:rPr>
              <a:t>の 「点灯する</a:t>
            </a:r>
            <a:r>
              <a:rPr kumimoji="1" lang="ja-JP" altLang="en-US" sz="4400" dirty="0" smtClean="0">
                <a:solidFill>
                  <a:srgbClr val="0070C0"/>
                </a:solidFill>
                <a:latin typeface="+mn-ea"/>
              </a:rPr>
              <a:t>色</a:t>
            </a:r>
            <a:r>
              <a:rPr kumimoji="1" lang="ja-JP" altLang="en-US" sz="4400" dirty="0" smtClean="0">
                <a:latin typeface="+mn-ea"/>
              </a:rPr>
              <a:t>」 を 変える。</a:t>
            </a:r>
            <a:endParaRPr kumimoji="1" lang="en-US" altLang="ja-JP" sz="4400" dirty="0" smtClean="0">
              <a:latin typeface="+mn-ea"/>
            </a:endParaRPr>
          </a:p>
          <a:p>
            <a:r>
              <a:rPr lang="en-US" altLang="ja-JP" sz="1000" dirty="0">
                <a:latin typeface="+mn-ea"/>
              </a:rPr>
              <a:t> </a:t>
            </a:r>
            <a:endParaRPr kumimoji="1" lang="en-US" altLang="ja-JP" sz="1000" dirty="0" smtClean="0">
              <a:latin typeface="+mn-ea"/>
            </a:endParaRPr>
          </a:p>
          <a:p>
            <a:r>
              <a:rPr lang="ja-JP" altLang="en-US" sz="4400" dirty="0">
                <a:latin typeface="+mn-ea"/>
              </a:rPr>
              <a:t> </a:t>
            </a:r>
            <a:r>
              <a:rPr lang="ja-JP" altLang="en-US" sz="4400" dirty="0" smtClean="0">
                <a:latin typeface="+mn-ea"/>
              </a:rPr>
              <a:t>    ・ </a:t>
            </a:r>
            <a:r>
              <a:rPr lang="en-US" altLang="ja-JP" sz="4400" dirty="0" smtClean="0">
                <a:latin typeface="+mn-ea"/>
              </a:rPr>
              <a:t>LED </a:t>
            </a:r>
            <a:r>
              <a:rPr lang="ja-JP" altLang="en-US" sz="4400" dirty="0" smtClean="0">
                <a:latin typeface="+mn-ea"/>
              </a:rPr>
              <a:t>の 「</a:t>
            </a:r>
            <a:r>
              <a:rPr lang="ja-JP" altLang="en-US" sz="4400" dirty="0" smtClean="0">
                <a:solidFill>
                  <a:srgbClr val="0070C0"/>
                </a:solidFill>
                <a:latin typeface="+mn-ea"/>
              </a:rPr>
              <a:t>明るさ</a:t>
            </a:r>
            <a:r>
              <a:rPr lang="ja-JP" altLang="en-US" sz="4400" dirty="0" smtClean="0">
                <a:latin typeface="+mn-ea"/>
              </a:rPr>
              <a:t>」 を 変える。</a:t>
            </a:r>
            <a:endParaRPr lang="en-US" altLang="ja-JP" sz="4400" dirty="0" smtClean="0">
              <a:latin typeface="+mn-ea"/>
            </a:endParaRPr>
          </a:p>
          <a:p>
            <a:r>
              <a:rPr kumimoji="1" lang="ja-JP" altLang="en-US" sz="1000" dirty="0" smtClean="0">
                <a:latin typeface="+mn-ea"/>
              </a:rPr>
              <a:t>　</a:t>
            </a:r>
            <a:endParaRPr kumimoji="1" lang="en-US" altLang="ja-JP" sz="1000" dirty="0">
              <a:latin typeface="+mn-ea"/>
            </a:endParaRPr>
          </a:p>
          <a:p>
            <a:r>
              <a:rPr lang="en-US" altLang="ja-JP" sz="4400" dirty="0" smtClean="0">
                <a:latin typeface="+mn-ea"/>
              </a:rPr>
              <a:t>     </a:t>
            </a:r>
            <a:r>
              <a:rPr lang="ja-JP" altLang="en-US" sz="4400" dirty="0" smtClean="0">
                <a:latin typeface="+mn-ea"/>
              </a:rPr>
              <a:t>・ </a:t>
            </a:r>
            <a:r>
              <a:rPr lang="en-US" altLang="ja-JP" sz="4400" dirty="0" smtClean="0">
                <a:latin typeface="+mn-ea"/>
              </a:rPr>
              <a:t>LED </a:t>
            </a:r>
            <a:r>
              <a:rPr lang="ja-JP" altLang="en-US" sz="4400" dirty="0" smtClean="0">
                <a:latin typeface="+mn-ea"/>
              </a:rPr>
              <a:t>を 「</a:t>
            </a:r>
            <a:r>
              <a:rPr lang="ja-JP" altLang="en-US" sz="4400" dirty="0" err="1" smtClean="0">
                <a:solidFill>
                  <a:srgbClr val="0070C0"/>
                </a:solidFill>
                <a:latin typeface="+mn-ea"/>
              </a:rPr>
              <a:t>ふわっと</a:t>
            </a:r>
            <a:r>
              <a:rPr lang="ja-JP" altLang="en-US" sz="4400" dirty="0" smtClean="0">
                <a:latin typeface="+mn-ea"/>
              </a:rPr>
              <a:t>光る」 に 変える。</a:t>
            </a:r>
            <a:endParaRPr lang="en-US" altLang="ja-JP" sz="4400" dirty="0" smtClean="0">
              <a:latin typeface="+mn-ea"/>
            </a:endParaRPr>
          </a:p>
          <a:p>
            <a:r>
              <a:rPr kumimoji="1" lang="en-US" altLang="ja-JP" sz="1000" dirty="0" smtClean="0">
                <a:latin typeface="+mn-ea"/>
              </a:rPr>
              <a:t> </a:t>
            </a:r>
            <a:endParaRPr kumimoji="1" lang="en-US" altLang="ja-JP" sz="1000" dirty="0">
              <a:latin typeface="+mn-ea"/>
            </a:endParaRPr>
          </a:p>
          <a:p>
            <a:r>
              <a:rPr lang="en-US" altLang="ja-JP" sz="4400" dirty="0" smtClean="0">
                <a:latin typeface="+mn-ea"/>
              </a:rPr>
              <a:t>     </a:t>
            </a:r>
            <a:r>
              <a:rPr lang="ja-JP" altLang="en-US" sz="4400" dirty="0" smtClean="0">
                <a:latin typeface="+mn-ea"/>
              </a:rPr>
              <a:t>・ </a:t>
            </a:r>
            <a:r>
              <a:rPr lang="en-US" altLang="ja-JP" sz="4400" dirty="0" smtClean="0">
                <a:latin typeface="+mn-ea"/>
              </a:rPr>
              <a:t>LED</a:t>
            </a:r>
            <a:r>
              <a:rPr lang="ja-JP" altLang="en-US" sz="4400" dirty="0" smtClean="0">
                <a:latin typeface="+mn-ea"/>
              </a:rPr>
              <a:t>の「周期（</a:t>
            </a:r>
            <a:r>
              <a:rPr lang="ja-JP" altLang="en-US" sz="4400" dirty="0" smtClean="0">
                <a:solidFill>
                  <a:srgbClr val="0070C0"/>
                </a:solidFill>
                <a:latin typeface="+mn-ea"/>
              </a:rPr>
              <a:t>秒</a:t>
            </a:r>
            <a:r>
              <a:rPr lang="ja-JP" altLang="en-US" sz="4400" dirty="0" smtClean="0">
                <a:latin typeface="+mn-ea"/>
              </a:rPr>
              <a:t>）」を変える。</a:t>
            </a:r>
            <a:endParaRPr lang="en-US" altLang="ja-JP" sz="4400" dirty="0" smtClean="0">
              <a:latin typeface="+mn-ea"/>
            </a:endParaRPr>
          </a:p>
          <a:p>
            <a:r>
              <a:rPr lang="en-US" altLang="ja-JP" sz="1000" dirty="0">
                <a:latin typeface="+mn-ea"/>
              </a:rPr>
              <a:t> </a:t>
            </a:r>
            <a:endParaRPr lang="en-US" altLang="ja-JP" sz="1000" dirty="0" smtClean="0">
              <a:latin typeface="+mn-ea"/>
            </a:endParaRPr>
          </a:p>
          <a:p>
            <a:r>
              <a:rPr kumimoji="1" lang="ja-JP" altLang="en-US" sz="4400" dirty="0" smtClean="0">
                <a:latin typeface="+mn-ea"/>
              </a:rPr>
              <a:t>     ・ ２連続で押されたら</a:t>
            </a:r>
            <a:r>
              <a:rPr kumimoji="1" lang="ja-JP" altLang="en-US" sz="4400" dirty="0" smtClean="0">
                <a:solidFill>
                  <a:srgbClr val="0070C0"/>
                </a:solidFill>
                <a:latin typeface="+mn-ea"/>
              </a:rPr>
              <a:t>点滅</a:t>
            </a:r>
            <a:r>
              <a:rPr kumimoji="1" lang="ja-JP" altLang="en-US" sz="4400" dirty="0" smtClean="0">
                <a:latin typeface="+mn-ea"/>
              </a:rPr>
              <a:t>する。</a:t>
            </a:r>
            <a:endParaRPr kumimoji="1" lang="en-US" altLang="ja-JP" sz="4400" dirty="0" smtClean="0">
              <a:latin typeface="+mn-ea"/>
            </a:endParaRPr>
          </a:p>
          <a:p>
            <a:r>
              <a:rPr lang="en-US" altLang="ja-JP" sz="4400" dirty="0">
                <a:latin typeface="+mn-ea"/>
              </a:rPr>
              <a:t> </a:t>
            </a:r>
            <a:r>
              <a:rPr lang="en-US" altLang="ja-JP" sz="4400" dirty="0" smtClean="0">
                <a:latin typeface="+mn-ea"/>
              </a:rPr>
              <a:t>    </a:t>
            </a:r>
            <a:r>
              <a:rPr lang="ja-JP" altLang="en-US" sz="4400" dirty="0" smtClean="0">
                <a:latin typeface="+mn-ea"/>
              </a:rPr>
              <a:t>・</a:t>
            </a:r>
            <a:endParaRPr lang="en-US" altLang="ja-JP" sz="4400" dirty="0" smtClean="0">
              <a:latin typeface="+mn-ea"/>
            </a:endParaRPr>
          </a:p>
          <a:p>
            <a:r>
              <a:rPr lang="ja-JP" altLang="en-US" sz="4400" dirty="0">
                <a:latin typeface="+mn-ea"/>
              </a:rPr>
              <a:t> </a:t>
            </a:r>
            <a:r>
              <a:rPr lang="ja-JP" altLang="en-US" sz="4400" dirty="0" smtClean="0">
                <a:latin typeface="+mn-ea"/>
              </a:rPr>
              <a:t>    </a:t>
            </a:r>
            <a:r>
              <a:rPr kumimoji="1" lang="ja-JP" altLang="en-US" sz="4400" dirty="0" smtClean="0">
                <a:latin typeface="+mn-ea"/>
              </a:rPr>
              <a:t>・                                                  など</a:t>
            </a:r>
            <a:endParaRPr kumimoji="1" lang="ja-JP" altLang="en-US" sz="4400" dirty="0">
              <a:latin typeface="+mn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14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6281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6365" y="175621"/>
            <a:ext cx="11526592" cy="6432997"/>
          </a:xfrm>
        </p:spPr>
        <p:txBody>
          <a:bodyPr>
            <a:normAutofit/>
          </a:bodyPr>
          <a:lstStyle/>
          <a:p>
            <a:pPr algn="l"/>
            <a:r>
              <a:rPr lang="en-US" altLang="ja-JP" sz="4800" dirty="0" smtClean="0"/>
              <a:t>〈</a:t>
            </a:r>
            <a:r>
              <a:rPr lang="ja-JP" altLang="en-US" sz="4800" dirty="0" smtClean="0"/>
              <a:t>ステップ１の流れ</a:t>
            </a:r>
            <a:r>
              <a:rPr lang="en-US" altLang="ja-JP" sz="4800" dirty="0" smtClean="0"/>
              <a:t>〉</a:t>
            </a:r>
          </a:p>
          <a:p>
            <a:pPr algn="l"/>
            <a:r>
              <a:rPr lang="en-US" altLang="ja-JP" sz="1000" dirty="0" smtClean="0"/>
              <a:t> </a:t>
            </a:r>
          </a:p>
          <a:p>
            <a:pPr algn="l"/>
            <a:r>
              <a:rPr lang="ja-JP" altLang="en-US" sz="4800" dirty="0" smtClean="0"/>
              <a:t>① </a:t>
            </a:r>
            <a:r>
              <a:rPr lang="en-US" altLang="ja-JP" sz="4800" dirty="0" smtClean="0"/>
              <a:t>iPad </a:t>
            </a:r>
            <a:r>
              <a:rPr lang="ja-JP" altLang="en-US" sz="4800" dirty="0" smtClean="0"/>
              <a:t>と </a:t>
            </a:r>
            <a:r>
              <a:rPr lang="en-US" altLang="ja-JP" sz="4800" dirty="0" smtClean="0"/>
              <a:t>MESH </a:t>
            </a:r>
            <a:r>
              <a:rPr lang="ja-JP" altLang="en-US" sz="4800" dirty="0" smtClean="0"/>
              <a:t>の 「スイッチ」、</a:t>
            </a:r>
            <a:endParaRPr lang="en-US" altLang="ja-JP" sz="4800" dirty="0" smtClean="0"/>
          </a:p>
          <a:p>
            <a:pPr algn="l"/>
            <a:r>
              <a:rPr lang="ja-JP" altLang="en-US" sz="4800" dirty="0"/>
              <a:t>　</a:t>
            </a:r>
            <a:r>
              <a:rPr lang="ja-JP" altLang="en-US" sz="4800" dirty="0" smtClean="0"/>
              <a:t>  「ＬＥＤ」を持っていく。</a:t>
            </a:r>
            <a:endParaRPr lang="en-US" altLang="ja-JP" sz="4800" dirty="0" smtClean="0"/>
          </a:p>
          <a:p>
            <a:pPr algn="l"/>
            <a:r>
              <a:rPr lang="ja-JP" altLang="en-US" sz="1000" dirty="0" smtClean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②指示をよく聞いて作る。</a:t>
            </a:r>
            <a:endParaRPr lang="en-US" altLang="ja-JP" sz="48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③他にどのようなことができるか試す。</a:t>
            </a:r>
            <a:endParaRPr lang="en-US" altLang="ja-JP" sz="4800" dirty="0"/>
          </a:p>
          <a:p>
            <a:pPr algn="l"/>
            <a:r>
              <a:rPr lang="ja-JP" altLang="en-US" sz="1000" dirty="0" smtClean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    注意</a:t>
            </a:r>
            <a:r>
              <a:rPr lang="ja-JP" altLang="en-US" sz="4800" dirty="0"/>
              <a:t>　</a:t>
            </a:r>
            <a:r>
              <a:rPr lang="ja-JP" altLang="en-US" sz="4800" dirty="0" smtClean="0"/>
              <a:t> </a:t>
            </a:r>
            <a:r>
              <a:rPr lang="en-US" altLang="ja-JP" sz="4800" dirty="0" smtClean="0"/>
              <a:t>※</a:t>
            </a:r>
            <a:r>
              <a:rPr lang="ja-JP" altLang="en-US" sz="4800" dirty="0"/>
              <a:t>全員</a:t>
            </a:r>
            <a:r>
              <a:rPr lang="ja-JP" altLang="en-US" sz="4800" dirty="0" smtClean="0"/>
              <a:t>が必ず</a:t>
            </a:r>
            <a:r>
              <a:rPr lang="en-US" altLang="ja-JP" sz="4800" dirty="0" smtClean="0"/>
              <a:t>iPad</a:t>
            </a:r>
            <a:r>
              <a:rPr lang="ja-JP" altLang="en-US" sz="4800" dirty="0" smtClean="0"/>
              <a:t>を操作する。</a:t>
            </a:r>
            <a:endParaRPr lang="en-US" altLang="ja-JP" sz="4800" dirty="0" smtClean="0"/>
          </a:p>
          <a:p>
            <a:pPr algn="l"/>
            <a:endParaRPr lang="en-US" altLang="ja-JP" sz="4800" dirty="0" smtClean="0"/>
          </a:p>
          <a:p>
            <a:pPr algn="l"/>
            <a:endParaRPr kumimoji="1" lang="ja-JP" altLang="en-US" sz="4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563" y="350778"/>
            <a:ext cx="3149471" cy="314947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153" y="599521"/>
            <a:ext cx="2651983" cy="265198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346365" y="5036582"/>
            <a:ext cx="10688780" cy="91786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32219" y="4433455"/>
            <a:ext cx="1528622" cy="71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 rot="21341100">
            <a:off x="1428179" y="630525"/>
            <a:ext cx="9784289" cy="550920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一度 手を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1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止めてください。 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ja-JP" altLang="en-US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15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954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16117" y="185466"/>
            <a:ext cx="11682845" cy="4396925"/>
          </a:xfrm>
        </p:spPr>
        <p:txBody>
          <a:bodyPr>
            <a:normAutofit lnSpcReduction="10000"/>
          </a:bodyPr>
          <a:lstStyle/>
          <a:p>
            <a:pPr algn="l"/>
            <a:r>
              <a:rPr lang="en-US" altLang="ja-JP" sz="5400" dirty="0" smtClean="0"/>
              <a:t>〈</a:t>
            </a:r>
            <a:r>
              <a:rPr lang="ja-JP" altLang="en-US" sz="5400" dirty="0" smtClean="0"/>
              <a:t>ステップ２</a:t>
            </a:r>
            <a:r>
              <a:rPr lang="en-US" altLang="ja-JP" sz="5400" dirty="0" smtClean="0"/>
              <a:t>〉</a:t>
            </a:r>
          </a:p>
          <a:p>
            <a:pPr algn="l"/>
            <a:r>
              <a:rPr lang="ja-JP" altLang="en-US" sz="1000" dirty="0" smtClean="0"/>
              <a:t>　  </a:t>
            </a:r>
            <a:endParaRPr lang="en-US" altLang="ja-JP" sz="1000" dirty="0" smtClean="0"/>
          </a:p>
          <a:p>
            <a:pPr algn="l"/>
            <a:r>
              <a:rPr lang="en-US" altLang="ja-JP" sz="5400" dirty="0"/>
              <a:t> </a:t>
            </a:r>
            <a:r>
              <a:rPr lang="en-US" altLang="ja-JP" sz="5400" dirty="0" smtClean="0"/>
              <a:t>  </a:t>
            </a:r>
            <a:r>
              <a:rPr lang="ja-JP" altLang="en-US" sz="5400" dirty="0" smtClean="0"/>
              <a:t>照明の電気を効率よく使うためには、</a:t>
            </a:r>
            <a:endParaRPr lang="en-US" altLang="ja-JP" sz="5400" dirty="0" smtClean="0"/>
          </a:p>
          <a:p>
            <a:pPr algn="l"/>
            <a:r>
              <a:rPr lang="ja-JP" altLang="en-US" sz="5400" dirty="0"/>
              <a:t> </a:t>
            </a:r>
            <a:r>
              <a:rPr lang="ja-JP" altLang="en-US" sz="5400" dirty="0" smtClean="0"/>
              <a:t>  どのようにしたらよいか考えよう。</a:t>
            </a:r>
            <a:endParaRPr lang="en-US" altLang="ja-JP" sz="5400" dirty="0" smtClean="0"/>
          </a:p>
          <a:p>
            <a:pPr algn="l"/>
            <a:r>
              <a:rPr lang="en-US" altLang="ja-JP" sz="1000" dirty="0" smtClean="0"/>
              <a:t> </a:t>
            </a:r>
            <a:endParaRPr lang="en-US" altLang="ja-JP" sz="1000" dirty="0"/>
          </a:p>
          <a:p>
            <a:pPr algn="l"/>
            <a:r>
              <a:rPr lang="ja-JP" altLang="en-US" sz="5400" dirty="0" smtClean="0"/>
              <a:t>        </a:t>
            </a:r>
            <a:r>
              <a:rPr lang="ja-JP" altLang="en-US" sz="4800" dirty="0" smtClean="0"/>
              <a:t>・ 必要な時だけ、照明がつく。</a:t>
            </a:r>
            <a:endParaRPr lang="en-US" altLang="ja-JP" sz="1200" dirty="0" smtClean="0"/>
          </a:p>
          <a:p>
            <a:pPr algn="l"/>
            <a:r>
              <a:rPr lang="ja-JP" altLang="en-US" sz="5400" dirty="0" smtClean="0"/>
              <a:t>        </a:t>
            </a:r>
            <a:r>
              <a:rPr lang="ja-JP" altLang="en-US" sz="4800" dirty="0" smtClean="0"/>
              <a:t>・ 必要のない時は、消える。</a:t>
            </a:r>
            <a:endParaRPr lang="en-US" altLang="ja-JP" sz="4800" dirty="0" smtClean="0"/>
          </a:p>
        </p:txBody>
      </p:sp>
      <p:sp>
        <p:nvSpPr>
          <p:cNvPr id="2" name="下矢印 1"/>
          <p:cNvSpPr/>
          <p:nvPr/>
        </p:nvSpPr>
        <p:spPr>
          <a:xfrm>
            <a:off x="5021246" y="4582391"/>
            <a:ext cx="1597687" cy="432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22998" y="5014470"/>
            <a:ext cx="113830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/>
              <a:t>自動</a:t>
            </a:r>
            <a:r>
              <a:rPr lang="ja-JP" altLang="en-US" sz="4000" dirty="0" smtClean="0"/>
              <a:t>でつけたり消したりするために、必要なものは？</a:t>
            </a:r>
            <a:endParaRPr kumimoji="1" lang="ja-JP" altLang="en-US" sz="4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94379" y="5799588"/>
            <a:ext cx="3191639" cy="92333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5400" b="1" dirty="0" smtClean="0"/>
              <a:t> </a:t>
            </a:r>
            <a:r>
              <a:rPr lang="ja-JP" altLang="en-US" sz="5400" b="1" dirty="0" smtClean="0">
                <a:solidFill>
                  <a:srgbClr val="FF0000"/>
                </a:solidFill>
              </a:rPr>
              <a:t>センサー</a:t>
            </a:r>
            <a:endParaRPr kumimoji="1" lang="ja-JP" altLang="en-US" sz="5400" b="1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16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8869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 animBg="1"/>
      <p:bldP spid="5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20883" y="962752"/>
            <a:ext cx="11201400" cy="71496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ja-JP" altLang="en-US" sz="3200" dirty="0" smtClean="0"/>
              <a:t>　</a:t>
            </a:r>
            <a:endParaRPr lang="en-US" altLang="ja-JP" sz="3200" dirty="0" smtClean="0"/>
          </a:p>
          <a:p>
            <a:pPr algn="l"/>
            <a:r>
              <a:rPr lang="ja-JP" altLang="en-US" sz="19200" dirty="0" smtClean="0"/>
              <a:t>まずは、どのセンサーを使うか話し合おう。</a:t>
            </a:r>
            <a:endParaRPr lang="en-US" altLang="ja-JP" sz="4800" dirty="0" smtClean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6870023" y="2155209"/>
            <a:ext cx="3152176" cy="4616648"/>
            <a:chOff x="4122927" y="1242648"/>
            <a:chExt cx="3152176" cy="4616648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4122927" y="1242648"/>
              <a:ext cx="3152176" cy="4616648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5400" dirty="0" smtClean="0"/>
                <a:t>人</a:t>
              </a:r>
              <a:r>
                <a:rPr lang="ja-JP" altLang="en-US" sz="5400" dirty="0"/>
                <a:t>感</a:t>
              </a:r>
              <a:endParaRPr kumimoji="1" lang="en-US" altLang="ja-JP" sz="5400" dirty="0" smtClean="0"/>
            </a:p>
            <a:p>
              <a:endParaRPr lang="en-US" altLang="ja-JP" sz="4400" dirty="0"/>
            </a:p>
            <a:p>
              <a:endParaRPr kumimoji="1" lang="en-US" altLang="ja-JP" sz="4400" dirty="0" smtClean="0"/>
            </a:p>
            <a:p>
              <a:endParaRPr lang="en-US" altLang="ja-JP" sz="4400" dirty="0" smtClean="0"/>
            </a:p>
            <a:p>
              <a:r>
                <a:rPr lang="ja-JP" altLang="en-US" sz="3600" dirty="0"/>
                <a:t>センサ</a:t>
              </a:r>
              <a:r>
                <a:rPr lang="ja-JP" altLang="en-US" sz="3600" dirty="0" smtClean="0"/>
                <a:t>ーの前を通ったら</a:t>
              </a:r>
              <a:endParaRPr lang="en-US" altLang="ja-JP" sz="3600" dirty="0" smtClean="0"/>
            </a:p>
            <a:p>
              <a:r>
                <a:rPr lang="ja-JP" altLang="en-US" sz="3600" dirty="0" smtClean="0"/>
                <a:t>　でオン、オフ</a:t>
              </a:r>
              <a:endParaRPr lang="en-US" altLang="ja-JP" sz="3600" dirty="0"/>
            </a:p>
          </p:txBody>
        </p:sp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8267" y="1823232"/>
              <a:ext cx="2278702" cy="2620507"/>
            </a:xfrm>
            <a:prstGeom prst="rect">
              <a:avLst/>
            </a:prstGeom>
          </p:spPr>
        </p:pic>
      </p:grpSp>
      <p:grpSp>
        <p:nvGrpSpPr>
          <p:cNvPr id="11" name="グループ化 10"/>
          <p:cNvGrpSpPr/>
          <p:nvPr/>
        </p:nvGrpSpPr>
        <p:grpSpPr>
          <a:xfrm>
            <a:off x="2359048" y="2155209"/>
            <a:ext cx="3152176" cy="4616648"/>
            <a:chOff x="93785" y="1242647"/>
            <a:chExt cx="3152176" cy="4616648"/>
          </a:xfrm>
        </p:grpSpPr>
        <p:sp>
          <p:nvSpPr>
            <p:cNvPr id="2" name="テキスト ボックス 1"/>
            <p:cNvSpPr txBox="1"/>
            <p:nvPr/>
          </p:nvSpPr>
          <p:spPr>
            <a:xfrm>
              <a:off x="93785" y="1242647"/>
              <a:ext cx="3152176" cy="4616648"/>
            </a:xfrm>
            <a:prstGeom prst="rect">
              <a:avLst/>
            </a:prstGeom>
            <a:noFill/>
            <a:ln w="57150"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5400" dirty="0" smtClean="0"/>
                <a:t>明るさ</a:t>
              </a:r>
              <a:endParaRPr kumimoji="1" lang="en-US" altLang="ja-JP" sz="5400" dirty="0" smtClean="0"/>
            </a:p>
            <a:p>
              <a:endParaRPr lang="en-US" altLang="ja-JP" sz="4400" dirty="0"/>
            </a:p>
            <a:p>
              <a:endParaRPr kumimoji="1" lang="en-US" altLang="ja-JP" sz="4400" dirty="0" smtClean="0"/>
            </a:p>
            <a:p>
              <a:endParaRPr lang="en-US" altLang="ja-JP" sz="4400" dirty="0" smtClean="0"/>
            </a:p>
            <a:p>
              <a:r>
                <a:rPr lang="ja-JP" altLang="en-US" sz="3600" dirty="0"/>
                <a:t>明</a:t>
              </a:r>
              <a:r>
                <a:rPr lang="ja-JP" altLang="en-US" sz="3600" dirty="0" smtClean="0"/>
                <a:t>るくなったら</a:t>
              </a:r>
              <a:endParaRPr lang="en-US" altLang="ja-JP" sz="3600" dirty="0" smtClean="0"/>
            </a:p>
            <a:p>
              <a:r>
                <a:rPr lang="ja-JP" altLang="en-US" sz="3600" dirty="0"/>
                <a:t>暗</a:t>
              </a:r>
              <a:r>
                <a:rPr lang="ja-JP" altLang="en-US" sz="3600" dirty="0" smtClean="0"/>
                <a:t>くなったら</a:t>
              </a:r>
              <a:endParaRPr lang="en-US" altLang="ja-JP" sz="3600" dirty="0" smtClean="0"/>
            </a:p>
            <a:p>
              <a:r>
                <a:rPr lang="ja-JP" altLang="en-US" sz="3600" dirty="0" smtClean="0"/>
                <a:t>　でオン、オフ</a:t>
              </a:r>
              <a:endParaRPr lang="en-US" altLang="ja-JP" sz="3600" dirty="0"/>
            </a:p>
          </p:txBody>
        </p:sp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221" y="2081835"/>
              <a:ext cx="2103303" cy="2103303"/>
            </a:xfrm>
            <a:prstGeom prst="rect">
              <a:avLst/>
            </a:prstGeom>
          </p:spPr>
        </p:pic>
      </p:grpSp>
      <p:sp>
        <p:nvSpPr>
          <p:cNvPr id="14" name="テキスト ボックス 13"/>
          <p:cNvSpPr txBox="1"/>
          <p:nvPr/>
        </p:nvSpPr>
        <p:spPr>
          <a:xfrm>
            <a:off x="124692" y="106419"/>
            <a:ext cx="8094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 smtClean="0"/>
              <a:t>センサー付きの照明をつくろう</a:t>
            </a:r>
            <a:endParaRPr lang="en-US" altLang="ja-JP" sz="4800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17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388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4694" y="159575"/>
            <a:ext cx="11748653" cy="6432997"/>
          </a:xfrm>
        </p:spPr>
        <p:txBody>
          <a:bodyPr>
            <a:normAutofit lnSpcReduction="10000"/>
          </a:bodyPr>
          <a:lstStyle/>
          <a:p>
            <a:pPr algn="l"/>
            <a:r>
              <a:rPr lang="en-US" altLang="ja-JP" sz="4800" dirty="0" smtClean="0"/>
              <a:t>〈</a:t>
            </a:r>
            <a:r>
              <a:rPr lang="ja-JP" altLang="en-US" sz="4800" dirty="0" smtClean="0"/>
              <a:t>ステップ２の流れ</a:t>
            </a:r>
            <a:r>
              <a:rPr lang="en-US" altLang="ja-JP" sz="4800" dirty="0" smtClean="0"/>
              <a:t>〉</a:t>
            </a:r>
          </a:p>
          <a:p>
            <a:pPr algn="l"/>
            <a:r>
              <a:rPr lang="en-US" altLang="ja-JP" sz="1000" dirty="0"/>
              <a:t> 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① ２種類のセンサーを持っていく。</a:t>
            </a:r>
            <a:endParaRPr lang="en-US" altLang="ja-JP" sz="48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② まずは、</a:t>
            </a:r>
            <a:r>
              <a:rPr lang="ja-JP" altLang="en-US" sz="4800" dirty="0" smtClean="0">
                <a:solidFill>
                  <a:srgbClr val="0070C0"/>
                </a:solidFill>
              </a:rPr>
              <a:t>「暗くなったら点灯、明るくなったら</a:t>
            </a:r>
            <a:endParaRPr lang="en-US" altLang="ja-JP" sz="4800" dirty="0" smtClean="0">
              <a:solidFill>
                <a:srgbClr val="0070C0"/>
              </a:solidFill>
            </a:endParaRPr>
          </a:p>
          <a:p>
            <a:pPr algn="l"/>
            <a:r>
              <a:rPr lang="en-US" altLang="ja-JP" sz="4800" dirty="0">
                <a:solidFill>
                  <a:srgbClr val="0070C0"/>
                </a:solidFill>
              </a:rPr>
              <a:t> </a:t>
            </a:r>
            <a:r>
              <a:rPr lang="en-US" altLang="ja-JP" sz="4800" dirty="0" smtClean="0">
                <a:solidFill>
                  <a:srgbClr val="0070C0"/>
                </a:solidFill>
              </a:rPr>
              <a:t>    </a:t>
            </a:r>
            <a:r>
              <a:rPr lang="ja-JP" altLang="en-US" sz="4800" dirty="0" smtClean="0">
                <a:solidFill>
                  <a:srgbClr val="0070C0"/>
                </a:solidFill>
              </a:rPr>
              <a:t>消灯する」</a:t>
            </a:r>
            <a:r>
              <a:rPr lang="ja-JP" altLang="en-US" sz="4800" dirty="0" smtClean="0"/>
              <a:t>という照明をつくる。</a:t>
            </a:r>
            <a:endParaRPr lang="en-US" altLang="ja-JP" sz="48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③ 時間があれば、他のものにも挑戦する。</a:t>
            </a:r>
            <a:endParaRPr lang="en-US" altLang="ja-JP" sz="4800" dirty="0" smtClean="0"/>
          </a:p>
          <a:p>
            <a:pPr algn="l"/>
            <a:endParaRPr lang="en-US" altLang="ja-JP" sz="10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/>
          </a:p>
          <a:p>
            <a:pPr algn="l"/>
            <a:r>
              <a:rPr lang="ja-JP" altLang="en-US" sz="4800" dirty="0" smtClean="0"/>
              <a:t>　 注意</a:t>
            </a:r>
            <a:r>
              <a:rPr lang="ja-JP" altLang="en-US" sz="4800" dirty="0"/>
              <a:t>　</a:t>
            </a:r>
            <a:r>
              <a:rPr lang="ja-JP" altLang="en-US" sz="4800" dirty="0" smtClean="0"/>
              <a:t> </a:t>
            </a:r>
            <a:r>
              <a:rPr lang="en-US" altLang="ja-JP" sz="4800" dirty="0" smtClean="0"/>
              <a:t>※</a:t>
            </a:r>
            <a:r>
              <a:rPr lang="ja-JP" altLang="en-US" sz="4800" dirty="0"/>
              <a:t>全員</a:t>
            </a:r>
            <a:r>
              <a:rPr lang="ja-JP" altLang="en-US" sz="4800" dirty="0" smtClean="0"/>
              <a:t>が必ず</a:t>
            </a:r>
            <a:r>
              <a:rPr lang="en-US" altLang="ja-JP" sz="4800" dirty="0" smtClean="0"/>
              <a:t>iPad</a:t>
            </a:r>
            <a:r>
              <a:rPr lang="ja-JP" altLang="en-US" sz="4800" dirty="0" smtClean="0"/>
              <a:t>を操作する。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　 　　       </a:t>
            </a:r>
            <a:r>
              <a:rPr lang="en-US" altLang="ja-JP" sz="4800" dirty="0" smtClean="0"/>
              <a:t>※</a:t>
            </a:r>
            <a:r>
              <a:rPr lang="ja-JP" altLang="en-US" sz="4800" dirty="0"/>
              <a:t>班</a:t>
            </a:r>
            <a:r>
              <a:rPr lang="ja-JP" altLang="en-US" sz="4800" dirty="0" smtClean="0"/>
              <a:t>の番号が書かれたものを使う。</a:t>
            </a:r>
            <a:endParaRPr lang="en-US" altLang="ja-JP" sz="4800" dirty="0" smtClean="0"/>
          </a:p>
          <a:p>
            <a:pPr algn="l"/>
            <a:endParaRPr lang="en-US" altLang="ja-JP" sz="4800" dirty="0" smtClean="0"/>
          </a:p>
          <a:p>
            <a:pPr algn="l"/>
            <a:endParaRPr kumimoji="1" lang="ja-JP" altLang="en-US" sz="4800" dirty="0"/>
          </a:p>
        </p:txBody>
      </p:sp>
      <p:sp>
        <p:nvSpPr>
          <p:cNvPr id="2" name="正方形/長方形 1"/>
          <p:cNvSpPr/>
          <p:nvPr/>
        </p:nvSpPr>
        <p:spPr>
          <a:xfrm>
            <a:off x="539627" y="4760129"/>
            <a:ext cx="11333720" cy="163009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32219" y="4433455"/>
            <a:ext cx="1528622" cy="71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810" y="265728"/>
            <a:ext cx="1650844" cy="165084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674" y="78867"/>
            <a:ext cx="1760492" cy="202456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18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9232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4694" y="159575"/>
            <a:ext cx="11748653" cy="6432997"/>
          </a:xfrm>
        </p:spPr>
        <p:txBody>
          <a:bodyPr>
            <a:normAutofit lnSpcReduction="10000"/>
          </a:bodyPr>
          <a:lstStyle/>
          <a:p>
            <a:pPr algn="l"/>
            <a:r>
              <a:rPr lang="en-US" altLang="ja-JP" sz="4800" dirty="0" smtClean="0"/>
              <a:t>〈</a:t>
            </a:r>
            <a:r>
              <a:rPr lang="ja-JP" altLang="en-US" sz="4800" dirty="0" smtClean="0"/>
              <a:t>ステップ２の流れ</a:t>
            </a:r>
            <a:r>
              <a:rPr lang="en-US" altLang="ja-JP" sz="4800" dirty="0" smtClean="0"/>
              <a:t>〉</a:t>
            </a:r>
          </a:p>
          <a:p>
            <a:pPr algn="l"/>
            <a:r>
              <a:rPr lang="en-US" altLang="ja-JP" sz="1000" dirty="0"/>
              <a:t> 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① ２種類のセンサーを持っていく。</a:t>
            </a:r>
            <a:endParaRPr lang="en-US" altLang="ja-JP" sz="48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② まずは、「暗くなったら点灯、明るくなったら</a:t>
            </a:r>
            <a:endParaRPr lang="en-US" altLang="ja-JP" sz="4800" dirty="0" smtClean="0"/>
          </a:p>
          <a:p>
            <a:pPr algn="l"/>
            <a:r>
              <a:rPr lang="en-US" altLang="ja-JP" sz="4800" dirty="0"/>
              <a:t> </a:t>
            </a:r>
            <a:r>
              <a:rPr lang="en-US" altLang="ja-JP" sz="4800" dirty="0" smtClean="0"/>
              <a:t>    </a:t>
            </a:r>
            <a:r>
              <a:rPr lang="ja-JP" altLang="en-US" sz="4800" dirty="0" smtClean="0"/>
              <a:t>消灯する」という照明をつくる。</a:t>
            </a:r>
            <a:endParaRPr lang="en-US" altLang="ja-JP" sz="48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4800" dirty="0" smtClean="0"/>
              <a:t>③ 時間があれば、他のものにも挑戦する。</a:t>
            </a:r>
            <a:endParaRPr lang="en-US" altLang="ja-JP" sz="4800" dirty="0" smtClean="0"/>
          </a:p>
          <a:p>
            <a:pPr algn="l"/>
            <a:endParaRPr lang="en-US" altLang="ja-JP" sz="10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/>
          </a:p>
          <a:p>
            <a:pPr algn="l"/>
            <a:r>
              <a:rPr lang="ja-JP" altLang="en-US" sz="4800" dirty="0" smtClean="0"/>
              <a:t>　 注意</a:t>
            </a:r>
            <a:r>
              <a:rPr lang="ja-JP" altLang="en-US" sz="4800" dirty="0"/>
              <a:t>　</a:t>
            </a:r>
            <a:r>
              <a:rPr lang="ja-JP" altLang="en-US" sz="4800" dirty="0" smtClean="0"/>
              <a:t> </a:t>
            </a:r>
            <a:r>
              <a:rPr lang="en-US" altLang="ja-JP" sz="4800" dirty="0" smtClean="0"/>
              <a:t>※</a:t>
            </a:r>
            <a:r>
              <a:rPr lang="ja-JP" altLang="en-US" sz="4800" dirty="0"/>
              <a:t>全員</a:t>
            </a:r>
            <a:r>
              <a:rPr lang="ja-JP" altLang="en-US" sz="4800" dirty="0" smtClean="0"/>
              <a:t>が必ず</a:t>
            </a:r>
            <a:r>
              <a:rPr lang="en-US" altLang="ja-JP" sz="4800" dirty="0" smtClean="0"/>
              <a:t>iPad</a:t>
            </a:r>
            <a:r>
              <a:rPr lang="ja-JP" altLang="en-US" sz="4800" dirty="0" smtClean="0"/>
              <a:t>を操作する。</a:t>
            </a:r>
            <a:endParaRPr lang="en-US" altLang="ja-JP" sz="4800" dirty="0" smtClean="0"/>
          </a:p>
          <a:p>
            <a:pPr algn="l"/>
            <a:r>
              <a:rPr lang="ja-JP" altLang="en-US" sz="4800" dirty="0" smtClean="0"/>
              <a:t>　 　　       </a:t>
            </a:r>
            <a:r>
              <a:rPr lang="en-US" altLang="ja-JP" sz="4800" dirty="0" smtClean="0"/>
              <a:t>※</a:t>
            </a:r>
            <a:r>
              <a:rPr lang="ja-JP" altLang="en-US" sz="4800" dirty="0"/>
              <a:t>班</a:t>
            </a:r>
            <a:r>
              <a:rPr lang="ja-JP" altLang="en-US" sz="4800" dirty="0" smtClean="0"/>
              <a:t>の番号が書かれたものを使う。</a:t>
            </a:r>
            <a:endParaRPr lang="en-US" altLang="ja-JP" sz="4800" dirty="0" smtClean="0"/>
          </a:p>
          <a:p>
            <a:pPr algn="l"/>
            <a:endParaRPr lang="en-US" altLang="ja-JP" sz="4800" dirty="0" smtClean="0"/>
          </a:p>
          <a:p>
            <a:pPr algn="l"/>
            <a:endParaRPr kumimoji="1" lang="ja-JP" altLang="en-US" sz="4800" dirty="0"/>
          </a:p>
        </p:txBody>
      </p:sp>
      <p:sp>
        <p:nvSpPr>
          <p:cNvPr id="2" name="正方形/長方形 1"/>
          <p:cNvSpPr/>
          <p:nvPr/>
        </p:nvSpPr>
        <p:spPr>
          <a:xfrm>
            <a:off x="539627" y="4760129"/>
            <a:ext cx="11333720" cy="163009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32219" y="4433455"/>
            <a:ext cx="1528622" cy="71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441" y="78867"/>
            <a:ext cx="1650844" cy="165084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764" y="-107994"/>
            <a:ext cx="1760492" cy="202456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 rot="21341100">
            <a:off x="1428179" y="630525"/>
            <a:ext cx="9784289" cy="550920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一度 手を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1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en-US" altLang="ja-JP" sz="1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9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止めてください。 </a:t>
            </a:r>
            <a:endParaRPr kumimoji="1" lang="en-US" altLang="ja-JP" sz="9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en-US" altLang="ja-JP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kumimoji="1" lang="ja-JP" altLang="en-US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19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0937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40123" y="1217020"/>
            <a:ext cx="11627464" cy="3221167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6000" dirty="0" smtClean="0"/>
              <a:t>Ｑ．</a:t>
            </a:r>
            <a:r>
              <a:rPr lang="ja-JP" altLang="en-US" sz="6000" dirty="0" smtClean="0"/>
              <a:t>身の</a:t>
            </a:r>
            <a:r>
              <a:rPr lang="ja-JP" altLang="en-US" sz="6000" dirty="0"/>
              <a:t>回</a:t>
            </a:r>
            <a:r>
              <a:rPr lang="ja-JP" altLang="en-US" sz="6000" dirty="0" smtClean="0"/>
              <a:t>りには</a:t>
            </a:r>
            <a:endParaRPr lang="en-US" altLang="ja-JP" sz="6000" dirty="0" smtClean="0"/>
          </a:p>
          <a:p>
            <a:pPr algn="l"/>
            <a:r>
              <a:rPr lang="ja-JP" altLang="en-US" sz="6000" dirty="0"/>
              <a:t>　</a:t>
            </a:r>
            <a:r>
              <a:rPr lang="ja-JP" altLang="en-US" sz="6000" dirty="0" smtClean="0"/>
              <a:t>　どんな電化製品がありますか？</a:t>
            </a:r>
            <a:endParaRPr lang="en-US" altLang="ja-JP" sz="54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466" y="3541458"/>
            <a:ext cx="2498425" cy="301924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56" y="3491272"/>
            <a:ext cx="2761485" cy="311961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２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2978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1001" y="1149185"/>
            <a:ext cx="11550444" cy="4881945"/>
          </a:xfrm>
        </p:spPr>
        <p:txBody>
          <a:bodyPr>
            <a:normAutofit/>
          </a:bodyPr>
          <a:lstStyle/>
          <a:p>
            <a:pPr algn="l"/>
            <a:r>
              <a:rPr lang="ja-JP" altLang="en-US" sz="1000" dirty="0" smtClean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5400" dirty="0" smtClean="0"/>
              <a:t>・ どんな照明をつくったのか、</a:t>
            </a:r>
            <a:endParaRPr lang="en-US" altLang="ja-JP" sz="5400" dirty="0" smtClean="0"/>
          </a:p>
          <a:p>
            <a:pPr algn="l"/>
            <a:r>
              <a:rPr lang="ja-JP" altLang="en-US" sz="5400" dirty="0"/>
              <a:t>　</a:t>
            </a:r>
            <a:r>
              <a:rPr lang="ja-JP" altLang="en-US" sz="5400" dirty="0" smtClean="0"/>
              <a:t>ぜひ、発表してください。</a:t>
            </a:r>
            <a:endParaRPr lang="en-US" altLang="ja-JP" sz="5400" dirty="0" smtClean="0"/>
          </a:p>
          <a:p>
            <a:pPr algn="l"/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5400" dirty="0" smtClean="0"/>
              <a:t>・ 違うセンサーでつくった、</a:t>
            </a:r>
            <a:endParaRPr lang="en-US" altLang="ja-JP" sz="5400" dirty="0" smtClean="0"/>
          </a:p>
          <a:p>
            <a:pPr algn="l"/>
            <a:r>
              <a:rPr lang="ja-JP" altLang="en-US" sz="5400" dirty="0"/>
              <a:t>　</a:t>
            </a:r>
            <a:r>
              <a:rPr lang="ja-JP" altLang="en-US" sz="5400" dirty="0" smtClean="0"/>
              <a:t>同じセンサーでもつくり方を変えた</a:t>
            </a:r>
            <a:endParaRPr lang="en-US" altLang="ja-JP" sz="5400" dirty="0" smtClean="0"/>
          </a:p>
          <a:p>
            <a:pPr algn="l"/>
            <a:r>
              <a:rPr lang="ja-JP" altLang="en-US" sz="5400" dirty="0"/>
              <a:t>　</a:t>
            </a:r>
            <a:r>
              <a:rPr lang="ja-JP" altLang="en-US" sz="5400" dirty="0" smtClean="0"/>
              <a:t>場合には、どんどん発表しましょう。</a:t>
            </a:r>
            <a:endParaRPr lang="en-US" altLang="ja-JP" sz="5400" dirty="0"/>
          </a:p>
          <a:p>
            <a:pPr algn="l"/>
            <a:endParaRPr lang="en-US" altLang="ja-JP" sz="5400" dirty="0" smtClean="0"/>
          </a:p>
          <a:p>
            <a:pPr algn="l"/>
            <a:endParaRPr lang="en-US" altLang="ja-JP" sz="5400" dirty="0"/>
          </a:p>
          <a:p>
            <a:pPr algn="l"/>
            <a:endParaRPr lang="en-US" altLang="ja-JP" sz="5400" dirty="0" smtClean="0"/>
          </a:p>
          <a:p>
            <a:pPr algn="l"/>
            <a:endParaRPr lang="en-US" altLang="ja-JP" sz="1800" dirty="0"/>
          </a:p>
          <a:p>
            <a:pPr algn="l"/>
            <a:endParaRPr lang="en-US" altLang="ja-JP" sz="1800" dirty="0" smtClean="0"/>
          </a:p>
          <a:p>
            <a:pPr algn="l"/>
            <a:endParaRPr lang="en-US" altLang="ja-JP" sz="1800" dirty="0"/>
          </a:p>
          <a:p>
            <a:pPr algn="l"/>
            <a:endParaRPr lang="en-US" altLang="ja-JP" sz="4800" dirty="0" smtClean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0" y="145821"/>
            <a:ext cx="117267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 smtClean="0"/>
              <a:t>〈</a:t>
            </a:r>
            <a:r>
              <a:rPr lang="ja-JP" altLang="en-US" sz="5400" dirty="0" smtClean="0"/>
              <a:t>ステップ３</a:t>
            </a:r>
            <a:r>
              <a:rPr lang="en-US" altLang="ja-JP" sz="5400" dirty="0" smtClean="0"/>
              <a:t>〉  </a:t>
            </a:r>
            <a:r>
              <a:rPr lang="ja-JP" altLang="en-US" sz="5400" dirty="0" smtClean="0"/>
              <a:t>完成した照明を紹介しよう</a:t>
            </a:r>
            <a:endParaRPr lang="en-US" altLang="ja-JP" sz="5400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696" y="1149185"/>
            <a:ext cx="2681749" cy="246720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1306614" y="0"/>
            <a:ext cx="892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20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2222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196403"/>
            <a:ext cx="12192000" cy="5950039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5400" dirty="0" smtClean="0"/>
              <a:t>今回のように</a:t>
            </a:r>
            <a:endParaRPr kumimoji="1" lang="en-US" altLang="ja-JP" sz="5400" dirty="0" smtClean="0"/>
          </a:p>
          <a:p>
            <a:pPr algn="l"/>
            <a:r>
              <a:rPr lang="ja-JP" altLang="en-US" sz="5400" dirty="0" smtClean="0"/>
              <a:t> 「 コンピュータ</a:t>
            </a:r>
            <a:r>
              <a:rPr lang="ja-JP" altLang="en-US" sz="5400" dirty="0"/>
              <a:t>に指示を</a:t>
            </a:r>
            <a:r>
              <a:rPr lang="ja-JP" altLang="en-US" sz="5400" dirty="0" smtClean="0"/>
              <a:t>与えること 」 を</a:t>
            </a:r>
            <a:endParaRPr lang="en-US" altLang="ja-JP" sz="5400" dirty="0" smtClean="0"/>
          </a:p>
          <a:p>
            <a:pPr algn="l"/>
            <a:r>
              <a:rPr lang="ja-JP" altLang="en-US" sz="5400" dirty="0" smtClean="0"/>
              <a:t>　　　　　　　　　　　　　　　　　　　</a:t>
            </a:r>
            <a:endParaRPr lang="en-US" altLang="ja-JP" sz="5400" dirty="0" smtClean="0"/>
          </a:p>
          <a:p>
            <a:pPr algn="l"/>
            <a:r>
              <a:rPr lang="en-US" altLang="ja-JP" sz="5400" dirty="0"/>
              <a:t> </a:t>
            </a:r>
            <a:r>
              <a:rPr lang="en-US" altLang="ja-JP" sz="5400" dirty="0" smtClean="0"/>
              <a:t>                                                      </a:t>
            </a:r>
            <a:r>
              <a:rPr lang="ja-JP" altLang="en-US" sz="5400" dirty="0" smtClean="0"/>
              <a:t>と言います。</a:t>
            </a:r>
            <a:endParaRPr lang="en-US" altLang="ja-JP" sz="5400" dirty="0"/>
          </a:p>
          <a:p>
            <a:pPr algn="l"/>
            <a:endParaRPr lang="en-US" altLang="ja-JP" sz="5400" dirty="0"/>
          </a:p>
          <a:p>
            <a:pPr algn="l"/>
            <a:endParaRPr kumimoji="1" lang="ja-JP" altLang="en-US" sz="5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91390" y="2334936"/>
            <a:ext cx="82473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800" dirty="0">
                <a:solidFill>
                  <a:srgbClr val="FF0000"/>
                </a:solidFill>
              </a:rPr>
              <a:t>「プログラミング」</a:t>
            </a:r>
            <a:endParaRPr kumimoji="1" lang="ja-JP" altLang="en-US" sz="4000" dirty="0">
              <a:solidFill>
                <a:srgbClr val="FF0000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154" y="4126084"/>
            <a:ext cx="3235930" cy="259683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21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84750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6366" y="425004"/>
            <a:ext cx="11526592" cy="5046648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6000" dirty="0" smtClean="0"/>
              <a:t>学習のまとめ</a:t>
            </a:r>
            <a:endParaRPr kumimoji="1" lang="ja-JP" altLang="en-US" sz="6000" dirty="0"/>
          </a:p>
        </p:txBody>
      </p:sp>
      <p:sp>
        <p:nvSpPr>
          <p:cNvPr id="2" name="額縁 1"/>
          <p:cNvSpPr/>
          <p:nvPr/>
        </p:nvSpPr>
        <p:spPr>
          <a:xfrm>
            <a:off x="609599" y="1468583"/>
            <a:ext cx="11180618" cy="3383636"/>
          </a:xfrm>
          <a:prstGeom prst="bevel">
            <a:avLst>
              <a:gd name="adj" fmla="val 565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811161" y="1708113"/>
            <a:ext cx="10781071" cy="292288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電気を効率よく使うためには、</a:t>
            </a:r>
            <a:endParaRPr lang="en-US" altLang="ja-JP" sz="6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センサーを付けて自動で動くよう、</a:t>
            </a:r>
            <a:endParaRPr lang="en-US" altLang="ja-JP" sz="6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プログラミングすればよい。</a:t>
            </a:r>
            <a:endParaRPr lang="en-US" altLang="ja-JP" sz="6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l"/>
            <a:endParaRPr lang="ja-JP" altLang="en-US" sz="6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en-US" altLang="ja-JP" sz="2400" dirty="0" smtClean="0"/>
              <a:t>22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9147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425003"/>
            <a:ext cx="12192000" cy="6261547"/>
          </a:xfrm>
        </p:spPr>
        <p:txBody>
          <a:bodyPr>
            <a:normAutofit/>
          </a:bodyPr>
          <a:lstStyle/>
          <a:p>
            <a:pPr algn="l"/>
            <a:r>
              <a:rPr lang="ja-JP" altLang="en-US" sz="6000" dirty="0" smtClean="0"/>
              <a:t>　</a:t>
            </a:r>
            <a:r>
              <a:rPr kumimoji="1" lang="ja-JP" altLang="en-US" sz="6000" dirty="0" smtClean="0"/>
              <a:t>照明、信号機、テレビ、パソコン、</a:t>
            </a:r>
            <a:endParaRPr lang="en-US" altLang="ja-JP" sz="5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l"/>
            <a:r>
              <a:rPr lang="ja-JP" altLang="en-US" sz="5400" dirty="0" smtClean="0">
                <a:latin typeface="+mn-ea"/>
              </a:rPr>
              <a:t>　スマートフォン、インターフォン、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>
                <a:latin typeface="+mn-ea"/>
              </a:rPr>
              <a:t>　</a:t>
            </a:r>
            <a:r>
              <a:rPr kumimoji="1" lang="ja-JP" altLang="en-US" sz="5400" dirty="0" smtClean="0">
                <a:latin typeface="+mn-ea"/>
              </a:rPr>
              <a:t>音楽プレーヤー、電子オルガン、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lang="ja-JP" altLang="en-US" sz="5400" dirty="0">
                <a:latin typeface="+mn-ea"/>
              </a:rPr>
              <a:t>　</a:t>
            </a:r>
            <a:r>
              <a:rPr lang="ja-JP" altLang="en-US" sz="5400" dirty="0" smtClean="0">
                <a:latin typeface="+mn-ea"/>
              </a:rPr>
              <a:t>イヤホン、スピーカー、扇風機、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>
                <a:latin typeface="+mn-ea"/>
              </a:rPr>
              <a:t>　</a:t>
            </a:r>
            <a:r>
              <a:rPr kumimoji="1" lang="ja-JP" altLang="en-US" sz="5400" dirty="0" smtClean="0">
                <a:latin typeface="+mn-ea"/>
              </a:rPr>
              <a:t>自動ドア、エスカレーター　</a:t>
            </a:r>
            <a:endParaRPr lang="en-US" altLang="ja-JP" sz="5400" dirty="0">
              <a:latin typeface="+mn-ea"/>
            </a:endParaRPr>
          </a:p>
          <a:p>
            <a:pPr algn="l"/>
            <a:r>
              <a:rPr kumimoji="1" lang="en-US" altLang="ja-JP" sz="5400" dirty="0" smtClean="0">
                <a:latin typeface="+mn-ea"/>
              </a:rPr>
              <a:t>                                      </a:t>
            </a:r>
          </a:p>
          <a:p>
            <a:pPr algn="l"/>
            <a:r>
              <a:rPr lang="en-US" altLang="ja-JP" sz="5400" dirty="0">
                <a:latin typeface="+mn-ea"/>
              </a:rPr>
              <a:t> </a:t>
            </a:r>
            <a:r>
              <a:rPr lang="en-US" altLang="ja-JP" sz="5400" dirty="0" smtClean="0">
                <a:latin typeface="+mn-ea"/>
              </a:rPr>
              <a:t>                                        </a:t>
            </a:r>
            <a:r>
              <a:rPr kumimoji="1" lang="ja-JP" altLang="en-US" sz="5400" dirty="0" smtClean="0">
                <a:latin typeface="+mn-ea"/>
              </a:rPr>
              <a:t>など  様々</a:t>
            </a:r>
            <a:endParaRPr kumimoji="1" lang="en-US" altLang="ja-JP" sz="5400" dirty="0" smtClean="0">
              <a:latin typeface="+mn-ea"/>
            </a:endParaRPr>
          </a:p>
          <a:p>
            <a:pPr algn="l"/>
            <a:endParaRPr kumimoji="1" lang="en-US" altLang="ja-JP" sz="60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３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5468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" y="425003"/>
            <a:ext cx="12191999" cy="6261547"/>
          </a:xfrm>
        </p:spPr>
        <p:txBody>
          <a:bodyPr>
            <a:normAutofit/>
          </a:bodyPr>
          <a:lstStyle/>
          <a:p>
            <a:pPr algn="l"/>
            <a:r>
              <a:rPr lang="ja-JP" altLang="en-US" sz="6000" dirty="0" smtClean="0"/>
              <a:t>　</a:t>
            </a:r>
            <a:r>
              <a:rPr kumimoji="1" lang="ja-JP" altLang="en-US" sz="6000" dirty="0" smtClean="0"/>
              <a:t>照明、信号機、テレビ、パソコン、</a:t>
            </a:r>
            <a:endParaRPr lang="en-US" altLang="ja-JP" sz="5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l"/>
            <a:r>
              <a:rPr lang="ja-JP" altLang="en-US" sz="5400" dirty="0" smtClean="0">
                <a:latin typeface="+mn-ea"/>
              </a:rPr>
              <a:t>　スマートフォン、インターフォン、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>
                <a:latin typeface="+mn-ea"/>
              </a:rPr>
              <a:t>　</a:t>
            </a:r>
            <a:r>
              <a:rPr kumimoji="1" lang="ja-JP" altLang="en-US" sz="5400" dirty="0" smtClean="0">
                <a:latin typeface="+mn-ea"/>
              </a:rPr>
              <a:t>音楽プレーヤー、電子オルガン、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lang="ja-JP" altLang="en-US" sz="5400" dirty="0">
                <a:latin typeface="+mn-ea"/>
              </a:rPr>
              <a:t>　</a:t>
            </a:r>
            <a:r>
              <a:rPr lang="ja-JP" altLang="en-US" sz="5400" dirty="0" smtClean="0">
                <a:latin typeface="+mn-ea"/>
              </a:rPr>
              <a:t>イヤホン、スピーカー、扇風機、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>
                <a:latin typeface="+mn-ea"/>
              </a:rPr>
              <a:t>　</a:t>
            </a:r>
            <a:r>
              <a:rPr kumimoji="1" lang="ja-JP" altLang="en-US" sz="5400" dirty="0" smtClean="0">
                <a:latin typeface="+mn-ea"/>
              </a:rPr>
              <a:t>自動ドア、エスカレーター　</a:t>
            </a:r>
            <a:endParaRPr kumimoji="1" lang="en-US" altLang="ja-JP" sz="5400" dirty="0" smtClean="0">
              <a:latin typeface="+mn-ea"/>
            </a:endParaRPr>
          </a:p>
          <a:p>
            <a:pPr algn="l"/>
            <a:endParaRPr lang="en-US" altLang="ja-JP" sz="5400" dirty="0">
              <a:latin typeface="+mn-ea"/>
            </a:endParaRPr>
          </a:p>
          <a:p>
            <a:pPr algn="l"/>
            <a:r>
              <a:rPr kumimoji="1" lang="ja-JP" altLang="en-US" sz="5400" dirty="0" smtClean="0">
                <a:latin typeface="+mn-ea"/>
              </a:rPr>
              <a:t>　</a:t>
            </a:r>
            <a:endParaRPr kumimoji="1" lang="en-US" altLang="ja-JP" sz="5400" dirty="0" smtClean="0">
              <a:latin typeface="+mn-ea"/>
            </a:endParaRPr>
          </a:p>
          <a:p>
            <a:pPr algn="l"/>
            <a:endParaRPr kumimoji="1" lang="en-US" altLang="ja-JP" sz="60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77190" y="5422285"/>
            <a:ext cx="3086100" cy="923330"/>
          </a:xfrm>
          <a:prstGeom prst="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5400" dirty="0" smtClean="0"/>
              <a:t>電気→光</a:t>
            </a:r>
            <a:endParaRPr kumimoji="1" lang="ja-JP" altLang="en-US" sz="5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60470" y="5422285"/>
            <a:ext cx="3086100" cy="923330"/>
          </a:xfrm>
          <a:prstGeom prst="rect">
            <a:avLst/>
          </a:prstGeom>
          <a:solidFill>
            <a:srgbClr val="FFCCFF"/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/>
              <a:t>電気→音</a:t>
            </a:r>
            <a:endParaRPr kumimoji="1" lang="ja-JP" altLang="en-US" sz="5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223759" y="5422285"/>
            <a:ext cx="3691892" cy="923330"/>
          </a:xfrm>
          <a:prstGeom prst="rect">
            <a:avLst/>
          </a:prstGeom>
          <a:solidFill>
            <a:srgbClr val="CCFFFF"/>
          </a:solidFill>
          <a:ln w="762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/>
              <a:t>電気→運動</a:t>
            </a:r>
            <a:endParaRPr kumimoji="1" lang="ja-JP" altLang="en-US" sz="5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４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5931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514350" y="1380453"/>
            <a:ext cx="4171950" cy="850489"/>
          </a:xfrm>
          <a:prstGeom prst="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7851890" y="342900"/>
            <a:ext cx="2788920" cy="925830"/>
          </a:xfrm>
          <a:prstGeom prst="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5303520" y="342900"/>
            <a:ext cx="2239760" cy="925830"/>
          </a:xfrm>
          <a:prstGeom prst="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617470" y="365760"/>
            <a:ext cx="2377440" cy="925830"/>
          </a:xfrm>
          <a:prstGeom prst="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514350" y="365760"/>
            <a:ext cx="1691640" cy="925830"/>
          </a:xfrm>
          <a:prstGeom prst="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425003"/>
            <a:ext cx="12001499" cy="6261547"/>
          </a:xfrm>
        </p:spPr>
        <p:txBody>
          <a:bodyPr>
            <a:normAutofit/>
          </a:bodyPr>
          <a:lstStyle/>
          <a:p>
            <a:pPr algn="l"/>
            <a:r>
              <a:rPr lang="ja-JP" altLang="en-US" sz="6000" dirty="0" smtClean="0"/>
              <a:t>　</a:t>
            </a:r>
            <a:r>
              <a:rPr kumimoji="1" lang="ja-JP" altLang="en-US" sz="6000" dirty="0" smtClean="0"/>
              <a:t>照明、信号機、テレビ、パソコン、</a:t>
            </a:r>
            <a:endParaRPr lang="en-US" altLang="ja-JP" sz="5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l"/>
            <a:r>
              <a:rPr lang="ja-JP" altLang="en-US" sz="5400" dirty="0" smtClean="0">
                <a:latin typeface="+mn-ea"/>
              </a:rPr>
              <a:t>　スマートフォン、インターフォン、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>
                <a:latin typeface="+mn-ea"/>
              </a:rPr>
              <a:t>　</a:t>
            </a:r>
            <a:r>
              <a:rPr kumimoji="1" lang="ja-JP" altLang="en-US" sz="5400" dirty="0" smtClean="0">
                <a:latin typeface="+mn-ea"/>
              </a:rPr>
              <a:t>音楽プレーヤー、電子オルガン、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lang="ja-JP" altLang="en-US" sz="5400" dirty="0">
                <a:latin typeface="+mn-ea"/>
              </a:rPr>
              <a:t>　</a:t>
            </a:r>
            <a:r>
              <a:rPr lang="ja-JP" altLang="en-US" sz="5400" dirty="0" smtClean="0">
                <a:latin typeface="+mn-ea"/>
              </a:rPr>
              <a:t>イヤホン、スピーカー、扇風機、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>
                <a:latin typeface="+mn-ea"/>
              </a:rPr>
              <a:t>　</a:t>
            </a:r>
            <a:r>
              <a:rPr kumimoji="1" lang="ja-JP" altLang="en-US" sz="5400" dirty="0" smtClean="0">
                <a:latin typeface="+mn-ea"/>
              </a:rPr>
              <a:t>自動ドア、エスカレーター　</a:t>
            </a:r>
            <a:endParaRPr kumimoji="1" lang="en-US" altLang="ja-JP" sz="5400" dirty="0" smtClean="0">
              <a:latin typeface="+mn-ea"/>
            </a:endParaRPr>
          </a:p>
          <a:p>
            <a:pPr algn="l"/>
            <a:endParaRPr lang="en-US" altLang="ja-JP" sz="5400" dirty="0">
              <a:latin typeface="+mn-ea"/>
            </a:endParaRPr>
          </a:p>
          <a:p>
            <a:pPr algn="l"/>
            <a:r>
              <a:rPr kumimoji="1" lang="ja-JP" altLang="en-US" sz="5400" dirty="0" smtClean="0">
                <a:latin typeface="+mn-ea"/>
              </a:rPr>
              <a:t>　</a:t>
            </a:r>
            <a:endParaRPr kumimoji="1" lang="en-US" altLang="ja-JP" sz="5400" dirty="0" smtClean="0">
              <a:latin typeface="+mn-ea"/>
            </a:endParaRPr>
          </a:p>
          <a:p>
            <a:pPr algn="l"/>
            <a:endParaRPr kumimoji="1" lang="en-US" altLang="ja-JP" sz="60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77190" y="5422285"/>
            <a:ext cx="3086100" cy="923330"/>
          </a:xfrm>
          <a:prstGeom prst="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5400" dirty="0" smtClean="0"/>
              <a:t>電気→光</a:t>
            </a:r>
            <a:endParaRPr kumimoji="1" lang="ja-JP" altLang="en-US" sz="5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５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0870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2" grpId="0" animBg="1"/>
      <p:bldP spid="7" grpId="0" animBg="1"/>
      <p:bldP spid="6" grpId="0" animBg="1"/>
      <p:bldP spid="3" grpId="0" uiExpand="1" build="p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3400425" y="3130104"/>
            <a:ext cx="3228975" cy="808577"/>
          </a:xfrm>
          <a:prstGeom prst="rect">
            <a:avLst/>
          </a:prstGeom>
          <a:solidFill>
            <a:srgbClr val="FFCCFF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514350" y="3097529"/>
            <a:ext cx="2714625" cy="850489"/>
          </a:xfrm>
          <a:prstGeom prst="rect">
            <a:avLst/>
          </a:prstGeom>
          <a:solidFill>
            <a:srgbClr val="FFCCFF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5444490" y="2247041"/>
            <a:ext cx="4088130" cy="742952"/>
          </a:xfrm>
          <a:prstGeom prst="rect">
            <a:avLst/>
          </a:prstGeom>
          <a:solidFill>
            <a:srgbClr val="FFCCFF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14350" y="2247041"/>
            <a:ext cx="4652010" cy="742952"/>
          </a:xfrm>
          <a:prstGeom prst="rect">
            <a:avLst/>
          </a:prstGeom>
          <a:solidFill>
            <a:srgbClr val="FFCCFF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4979577" y="1377630"/>
            <a:ext cx="4171950" cy="757460"/>
          </a:xfrm>
          <a:prstGeom prst="rect">
            <a:avLst/>
          </a:prstGeom>
          <a:solidFill>
            <a:srgbClr val="FFCCFF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504294" y="1382228"/>
            <a:ext cx="4171950" cy="770817"/>
          </a:xfrm>
          <a:prstGeom prst="rect">
            <a:avLst/>
          </a:prstGeom>
          <a:solidFill>
            <a:srgbClr val="FFCCFF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7842717" y="348094"/>
            <a:ext cx="2768485" cy="925830"/>
          </a:xfrm>
          <a:prstGeom prst="rect">
            <a:avLst/>
          </a:prstGeom>
          <a:solidFill>
            <a:srgbClr val="FFCCFF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5280031" y="344156"/>
            <a:ext cx="2239760" cy="925830"/>
          </a:xfrm>
          <a:prstGeom prst="rect">
            <a:avLst/>
          </a:prstGeom>
          <a:solidFill>
            <a:srgbClr val="FFCCFF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" y="425003"/>
            <a:ext cx="12027876" cy="6261547"/>
          </a:xfrm>
        </p:spPr>
        <p:txBody>
          <a:bodyPr>
            <a:normAutofit/>
          </a:bodyPr>
          <a:lstStyle/>
          <a:p>
            <a:pPr algn="l"/>
            <a:r>
              <a:rPr lang="ja-JP" altLang="en-US" sz="6000" dirty="0" smtClean="0"/>
              <a:t>　</a:t>
            </a:r>
            <a:r>
              <a:rPr kumimoji="1" lang="ja-JP" altLang="en-US" sz="6000" dirty="0" smtClean="0"/>
              <a:t>照明、信号機、テレビ、パソコン、</a:t>
            </a:r>
            <a:endParaRPr lang="en-US" altLang="ja-JP" sz="5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l"/>
            <a:r>
              <a:rPr lang="ja-JP" altLang="en-US" sz="5400" dirty="0" smtClean="0">
                <a:latin typeface="+mn-ea"/>
              </a:rPr>
              <a:t>　スマートフォン、インターフォン、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>
                <a:latin typeface="+mn-ea"/>
              </a:rPr>
              <a:t>　</a:t>
            </a:r>
            <a:r>
              <a:rPr kumimoji="1" lang="ja-JP" altLang="en-US" sz="5400" dirty="0" smtClean="0">
                <a:latin typeface="+mn-ea"/>
              </a:rPr>
              <a:t>音楽プレーヤー、電子オルガン、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lang="ja-JP" altLang="en-US" sz="5400" dirty="0">
                <a:latin typeface="+mn-ea"/>
              </a:rPr>
              <a:t>　</a:t>
            </a:r>
            <a:r>
              <a:rPr lang="ja-JP" altLang="en-US" sz="5400" dirty="0" smtClean="0">
                <a:latin typeface="+mn-ea"/>
              </a:rPr>
              <a:t>イヤホン、スピーカー、扇風機、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>
                <a:latin typeface="+mn-ea"/>
              </a:rPr>
              <a:t>　</a:t>
            </a:r>
            <a:r>
              <a:rPr kumimoji="1" lang="ja-JP" altLang="en-US" sz="5400" dirty="0" smtClean="0">
                <a:latin typeface="+mn-ea"/>
              </a:rPr>
              <a:t>自動ドア、エスカレーター　</a:t>
            </a:r>
            <a:endParaRPr lang="en-US" altLang="ja-JP" sz="5400" dirty="0">
              <a:latin typeface="+mn-ea"/>
            </a:endParaRPr>
          </a:p>
          <a:p>
            <a:pPr algn="l"/>
            <a:r>
              <a:rPr kumimoji="1" lang="ja-JP" altLang="en-US" sz="5400" dirty="0" smtClean="0">
                <a:latin typeface="+mn-ea"/>
              </a:rPr>
              <a:t>　</a:t>
            </a:r>
            <a:endParaRPr kumimoji="1" lang="en-US" altLang="ja-JP" sz="5400" dirty="0" smtClean="0">
              <a:latin typeface="+mn-ea"/>
            </a:endParaRPr>
          </a:p>
          <a:p>
            <a:pPr algn="l"/>
            <a:endParaRPr kumimoji="1" lang="en-US" altLang="ja-JP" sz="60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60470" y="5422285"/>
            <a:ext cx="3086100" cy="923330"/>
          </a:xfrm>
          <a:prstGeom prst="rect">
            <a:avLst/>
          </a:prstGeom>
          <a:solidFill>
            <a:srgbClr val="FFCCFF"/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/>
              <a:t>電気→音</a:t>
            </a:r>
            <a:endParaRPr kumimoji="1" lang="ja-JP" altLang="en-US" sz="5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６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1353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17" grpId="0" animBg="1"/>
      <p:bldP spid="16" grpId="0" animBg="1"/>
      <p:bldP spid="21" grpId="0" animBg="1"/>
      <p:bldP spid="20" grpId="0" animBg="1"/>
      <p:bldP spid="23" grpId="0" animBg="1"/>
      <p:bldP spid="22" grpId="0" animBg="1"/>
      <p:bldP spid="3" grpId="0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514350" y="4052980"/>
            <a:ext cx="2575214" cy="759051"/>
          </a:xfrm>
          <a:prstGeom prst="rect">
            <a:avLst/>
          </a:prstGeom>
          <a:solidFill>
            <a:srgbClr val="CCFFFF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3442855" y="4052980"/>
            <a:ext cx="4409035" cy="766798"/>
          </a:xfrm>
          <a:prstGeom prst="rect">
            <a:avLst/>
          </a:prstGeom>
          <a:solidFill>
            <a:srgbClr val="CCFFFF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6982691" y="3097529"/>
            <a:ext cx="2224173" cy="850489"/>
          </a:xfrm>
          <a:prstGeom prst="rect">
            <a:avLst/>
          </a:prstGeom>
          <a:solidFill>
            <a:srgbClr val="CCFFFF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" y="425003"/>
            <a:ext cx="12017828" cy="6261547"/>
          </a:xfrm>
        </p:spPr>
        <p:txBody>
          <a:bodyPr>
            <a:normAutofit/>
          </a:bodyPr>
          <a:lstStyle/>
          <a:p>
            <a:pPr algn="l"/>
            <a:r>
              <a:rPr lang="ja-JP" altLang="en-US" sz="6000" dirty="0" smtClean="0"/>
              <a:t>　</a:t>
            </a:r>
            <a:r>
              <a:rPr kumimoji="1" lang="ja-JP" altLang="en-US" sz="6000" dirty="0" smtClean="0"/>
              <a:t>照明、信号機、テレビ、パソコン、</a:t>
            </a:r>
            <a:endParaRPr lang="en-US" altLang="ja-JP" sz="5400" dirty="0">
              <a:latin typeface="AR丸ゴシック体M" panose="020F0609000000000000" pitchFamily="49" charset="-128"/>
              <a:ea typeface="AR丸ゴシック体M" panose="020F0609000000000000" pitchFamily="49" charset="-128"/>
            </a:endParaRPr>
          </a:p>
          <a:p>
            <a:pPr algn="l"/>
            <a:r>
              <a:rPr lang="ja-JP" altLang="en-US" sz="5400" dirty="0" smtClean="0">
                <a:latin typeface="+mn-ea"/>
              </a:rPr>
              <a:t>　スマートフォン、インターフォン、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>
                <a:latin typeface="+mn-ea"/>
              </a:rPr>
              <a:t>　</a:t>
            </a:r>
            <a:r>
              <a:rPr kumimoji="1" lang="ja-JP" altLang="en-US" sz="5400" dirty="0" smtClean="0">
                <a:latin typeface="+mn-ea"/>
              </a:rPr>
              <a:t>音楽プレーヤー、電子オルガン、</a:t>
            </a:r>
            <a:endParaRPr kumimoji="1" lang="en-US" altLang="ja-JP" sz="5400" dirty="0" smtClean="0">
              <a:latin typeface="+mn-ea"/>
            </a:endParaRPr>
          </a:p>
          <a:p>
            <a:pPr algn="l"/>
            <a:r>
              <a:rPr lang="ja-JP" altLang="en-US" sz="5400" dirty="0">
                <a:latin typeface="+mn-ea"/>
              </a:rPr>
              <a:t>　</a:t>
            </a:r>
            <a:r>
              <a:rPr lang="ja-JP" altLang="en-US" sz="5400" dirty="0" smtClean="0">
                <a:latin typeface="+mn-ea"/>
              </a:rPr>
              <a:t>イヤホン、スピーカー、扇風機、</a:t>
            </a:r>
            <a:endParaRPr lang="en-US" altLang="ja-JP" sz="5400" dirty="0" smtClean="0">
              <a:latin typeface="+mn-ea"/>
            </a:endParaRPr>
          </a:p>
          <a:p>
            <a:pPr algn="l"/>
            <a:r>
              <a:rPr kumimoji="1" lang="ja-JP" altLang="en-US" sz="5400" dirty="0">
                <a:latin typeface="+mn-ea"/>
              </a:rPr>
              <a:t>　</a:t>
            </a:r>
            <a:r>
              <a:rPr kumimoji="1" lang="ja-JP" altLang="en-US" sz="5400" dirty="0" smtClean="0">
                <a:latin typeface="+mn-ea"/>
              </a:rPr>
              <a:t>自動ドア、エスカレーター　</a:t>
            </a:r>
            <a:endParaRPr kumimoji="1" lang="en-US" altLang="ja-JP" sz="5400" dirty="0" smtClean="0">
              <a:latin typeface="+mn-ea"/>
            </a:endParaRPr>
          </a:p>
          <a:p>
            <a:pPr algn="l"/>
            <a:endParaRPr lang="en-US" altLang="ja-JP" sz="5400" dirty="0">
              <a:latin typeface="+mn-ea"/>
            </a:endParaRPr>
          </a:p>
          <a:p>
            <a:pPr algn="l"/>
            <a:r>
              <a:rPr kumimoji="1" lang="ja-JP" altLang="en-US" sz="5400" dirty="0" smtClean="0">
                <a:latin typeface="+mn-ea"/>
              </a:rPr>
              <a:t>　</a:t>
            </a:r>
            <a:endParaRPr kumimoji="1" lang="en-US" altLang="ja-JP" sz="5400" dirty="0" smtClean="0">
              <a:latin typeface="+mn-ea"/>
            </a:endParaRPr>
          </a:p>
          <a:p>
            <a:pPr algn="l"/>
            <a:endParaRPr kumimoji="1" lang="en-US" altLang="ja-JP" sz="60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223759" y="5422285"/>
            <a:ext cx="3691892" cy="923330"/>
          </a:xfrm>
          <a:prstGeom prst="rect">
            <a:avLst/>
          </a:prstGeom>
          <a:solidFill>
            <a:srgbClr val="CCFFFF"/>
          </a:solidFill>
          <a:ln w="762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/>
              <a:t>電気→運動</a:t>
            </a:r>
            <a:endParaRPr kumimoji="1" lang="ja-JP" altLang="en-US" sz="5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７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2943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4" grpId="0" animBg="1"/>
      <p:bldP spid="3" grpId="0" build="p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228601"/>
            <a:ext cx="12192000" cy="6515100"/>
          </a:xfrm>
        </p:spPr>
        <p:txBody>
          <a:bodyPr>
            <a:normAutofit/>
          </a:bodyPr>
          <a:lstStyle/>
          <a:p>
            <a:pPr algn="l"/>
            <a:r>
              <a:rPr lang="ja-JP" altLang="en-US" sz="5400" dirty="0" smtClean="0"/>
              <a:t>○電気は光や音、運動など様々な</a:t>
            </a:r>
            <a:endParaRPr lang="en-US" altLang="ja-JP" sz="5400" dirty="0" smtClean="0"/>
          </a:p>
          <a:p>
            <a:pPr algn="l"/>
            <a:r>
              <a:rPr lang="ja-JP" altLang="en-US" sz="5400" dirty="0" smtClean="0"/>
              <a:t>　 エネルギーに変えて使うことができる。</a:t>
            </a:r>
            <a:endParaRPr lang="en-US" altLang="ja-JP" sz="5400" dirty="0" smtClean="0"/>
          </a:p>
          <a:p>
            <a:pPr algn="l"/>
            <a:endParaRPr lang="en-US" altLang="ja-JP" sz="5400" dirty="0" smtClean="0"/>
          </a:p>
          <a:p>
            <a:pPr algn="l"/>
            <a:r>
              <a:rPr lang="ja-JP" altLang="en-US" sz="4800" dirty="0" smtClean="0"/>
              <a:t>   数えきれないほど多くの電化製品がある。</a:t>
            </a:r>
            <a:endParaRPr lang="en-US" altLang="ja-JP" sz="4800" dirty="0" smtClean="0"/>
          </a:p>
          <a:p>
            <a:pPr algn="l"/>
            <a:endParaRPr lang="en-US" altLang="ja-JP" sz="5400" dirty="0"/>
          </a:p>
          <a:p>
            <a:pPr algn="l"/>
            <a:r>
              <a:rPr lang="ja-JP" altLang="en-US" sz="4800" dirty="0" smtClean="0"/>
              <a:t>   この多くの電化製品をつけっぱなしにしたら、</a:t>
            </a:r>
            <a:endParaRPr lang="en-US" altLang="ja-JP" sz="4800" dirty="0" smtClean="0"/>
          </a:p>
          <a:p>
            <a:pPr algn="l"/>
            <a:r>
              <a:rPr lang="ja-JP" altLang="en-US" sz="1000" dirty="0" smtClean="0"/>
              <a:t>　</a:t>
            </a:r>
            <a:endParaRPr lang="en-US" altLang="ja-JP" sz="1000" dirty="0" smtClean="0"/>
          </a:p>
          <a:p>
            <a:pPr algn="l"/>
            <a:r>
              <a:rPr lang="ja-JP" altLang="en-US" sz="6000" dirty="0" smtClean="0"/>
              <a:t>  多くの</a:t>
            </a:r>
            <a:r>
              <a:rPr lang="ja-JP" altLang="en-US" sz="6000" dirty="0"/>
              <a:t>電気</a:t>
            </a:r>
            <a:r>
              <a:rPr lang="ja-JP" altLang="en-US" sz="6000" dirty="0" smtClean="0"/>
              <a:t>が </a:t>
            </a:r>
            <a:r>
              <a:rPr lang="ja-JP" altLang="en-US" sz="6000" b="1" dirty="0" smtClean="0">
                <a:solidFill>
                  <a:srgbClr val="FF0000"/>
                </a:solidFill>
              </a:rPr>
              <a:t>無駄 </a:t>
            </a:r>
            <a:r>
              <a:rPr lang="ja-JP" altLang="en-US" sz="6000" dirty="0" smtClean="0"/>
              <a:t>になってしまう！</a:t>
            </a:r>
            <a:endParaRPr lang="en-US" altLang="ja-JP" sz="6000" dirty="0"/>
          </a:p>
        </p:txBody>
      </p:sp>
      <p:sp>
        <p:nvSpPr>
          <p:cNvPr id="6" name="下矢印 5"/>
          <p:cNvSpPr/>
          <p:nvPr/>
        </p:nvSpPr>
        <p:spPr>
          <a:xfrm>
            <a:off x="4651666" y="1992985"/>
            <a:ext cx="1828798" cy="618596"/>
          </a:xfrm>
          <a:prstGeom prst="downArrow">
            <a:avLst>
              <a:gd name="adj1" fmla="val 50000"/>
              <a:gd name="adj2" fmla="val 469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下矢印 6"/>
          <p:cNvSpPr/>
          <p:nvPr/>
        </p:nvSpPr>
        <p:spPr>
          <a:xfrm>
            <a:off x="4651666" y="3632078"/>
            <a:ext cx="1828798" cy="697042"/>
          </a:xfrm>
          <a:prstGeom prst="downArrow">
            <a:avLst>
              <a:gd name="adj1" fmla="val 50000"/>
              <a:gd name="adj2" fmla="val 469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８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1148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6366" y="425003"/>
            <a:ext cx="11526592" cy="5950039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6000" dirty="0" smtClean="0"/>
              <a:t>学習のめあて</a:t>
            </a:r>
            <a:endParaRPr kumimoji="1" lang="ja-JP" altLang="en-US" sz="6000" dirty="0"/>
          </a:p>
        </p:txBody>
      </p:sp>
      <p:sp>
        <p:nvSpPr>
          <p:cNvPr id="2" name="額縁 1"/>
          <p:cNvSpPr/>
          <p:nvPr/>
        </p:nvSpPr>
        <p:spPr>
          <a:xfrm>
            <a:off x="609599" y="1468582"/>
            <a:ext cx="11180618" cy="4350327"/>
          </a:xfrm>
          <a:prstGeom prst="bevel">
            <a:avLst>
              <a:gd name="adj" fmla="val 56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07471" y="1750919"/>
            <a:ext cx="10584873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8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電気</a:t>
            </a:r>
            <a:r>
              <a:rPr lang="ja-JP" altLang="en-US" sz="8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を効率よく</a:t>
            </a:r>
            <a:r>
              <a:rPr kumimoji="1" lang="ja-JP" altLang="en-US" sz="8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使うためには、</a:t>
            </a:r>
            <a:r>
              <a:rPr lang="ja-JP" altLang="en-US" sz="8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どのようにしたら　よいだろうか。</a:t>
            </a:r>
            <a:endParaRPr kumimoji="1" lang="en-US" altLang="ja-JP" sz="8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072157" y="14374"/>
            <a:ext cx="1105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【</a:t>
            </a:r>
            <a:r>
              <a:rPr lang="ja-JP" altLang="en-US" sz="2400" dirty="0"/>
              <a:t>９</a:t>
            </a:r>
            <a:r>
              <a:rPr kumimoji="1" lang="en-US" altLang="ja-JP" sz="2400" dirty="0" smtClean="0"/>
              <a:t>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6973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3525</TotalTime>
  <Words>968</Words>
  <Application>Microsoft Office PowerPoint</Application>
  <PresentationFormat>ワイド画面</PresentationFormat>
  <Paragraphs>383</Paragraphs>
  <Slides>22</Slides>
  <Notes>22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0" baseType="lpstr">
      <vt:lpstr>AR丸ゴシック体M</vt:lpstr>
      <vt:lpstr>HGP創英角ｺﾞｼｯｸUB</vt:lpstr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千葉県総合教育センター</dc:creator>
  <cp:lastModifiedBy>sosemedia3</cp:lastModifiedBy>
  <cp:revision>90</cp:revision>
  <dcterms:created xsi:type="dcterms:W3CDTF">2018-11-18T00:46:19Z</dcterms:created>
  <dcterms:modified xsi:type="dcterms:W3CDTF">2020-02-27T23:40:16Z</dcterms:modified>
</cp:coreProperties>
</file>