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6" r:id="rId2"/>
    <p:sldId id="278" r:id="rId3"/>
    <p:sldId id="328" r:id="rId4"/>
    <p:sldId id="329" r:id="rId5"/>
    <p:sldId id="330" r:id="rId6"/>
    <p:sldId id="336" r:id="rId7"/>
    <p:sldId id="339" r:id="rId8"/>
    <p:sldId id="301" r:id="rId9"/>
    <p:sldId id="340" r:id="rId10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61453" autoAdjust="0"/>
  </p:normalViewPr>
  <p:slideViewPr>
    <p:cSldViewPr snapToGrid="0">
      <p:cViewPr varScale="1">
        <p:scale>
          <a:sx n="54" d="100"/>
          <a:sy n="54" d="100"/>
        </p:scale>
        <p:origin x="1608" y="5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7B254-7447-4EEF-BDEA-CB193C72AC52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3537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B4949-F971-4A5F-AD84-7C29BFCBC1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917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課題を確認します。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661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課題は、＜クリック＞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「より便利な社会」を実現するために、自分たちで考えた新しい道具を作ろう。</a:t>
            </a:r>
            <a:endParaRPr kumimoji="1" lang="en-US" altLang="ja-JP" dirty="0" smtClean="0"/>
          </a:p>
          <a:p>
            <a:r>
              <a:rPr kumimoji="1" lang="ja-JP" altLang="en-US" dirty="0" err="1" smtClean="0"/>
              <a:t>で</a:t>
            </a:r>
            <a:r>
              <a:rPr kumimoji="1" lang="ja-JP" altLang="en-US" dirty="0" smtClean="0"/>
              <a:t>したね。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今日は、まず、グループづくりから行っていきます。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80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それでは、＜クリック＞　前の時間に、自分が作ってみたいとを考えたことをもとに、グループ編成を行います。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グループは、同じ課題をもった人が集まったグループです。あくまでも、仲良しグループではありませんの注意してください。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ただ、グループの最大数は、使用できる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の台数分ですので、グループの数は最大でも○個です。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グループの数が○個より多くなりそうな場合は、最終的に調整して決めます。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その他にも、クラスの実態の応じて</a:t>
            </a:r>
            <a:r>
              <a:rPr kumimoji="1" lang="ja-JP" altLang="en-US" dirty="0" smtClean="0"/>
              <a:t>、児童と</a:t>
            </a:r>
            <a:r>
              <a:rPr kumimoji="1" lang="ja-JP" altLang="en-US" dirty="0" smtClean="0"/>
              <a:t>必要なルールを確認して、グループ編成を行っていく。）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853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グループができたので、グループごとにまとまって座りましょう。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ワークシートを配ります。（ワークシートを配付する）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グループのメンバーをワークシートに書いて下さい。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メンバーを書き終わったら、説明を始める。）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それでは、「便利な道具作り」の計画をつくる際の流れを説明します。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説明が終わったら、グループで話し合う時間をとりますので、まずは、説明を聞いてください。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・最初に、活動の「めあて」・「注意点」をグループで話し合って、ワークシートに書きます。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1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活動の「めあて」・「注意点」についての話し合いが終わったら、「便利な道具づくりメモ」を作成します。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・誰にとって便利な道具をつくるのか。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・どんな道具をつくるのか。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・どんなプログラムが必要か。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・どんな材料が必要か。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など、話し合って、具体的な計画を立てていきます。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そして、グループで作ろうと思っている道具の名前を決めてください。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47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それでは、グループ活動の「めあて」や「注意点」から、話し合いを始めましょう。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道具について、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のレシピ集という参考になるサイトもありますので、困っている班は、そのサイトも参考にしてみてください。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（話し合う時間を確保する）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計画づくりの早く終わったグループは、やれる範囲内で道具作りの作業に入る）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（この活動を終了する時に、　＜次のスライド＞　を示す。）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90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一度、手を止めてください。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37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今日の学習をふり返りましょう。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「がんばったこと」「学んだこと」「これからしたいこと」などをワークシートに書きましょう。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（ふり返りを書く時間を確保する）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（時間があれば、発表し合い、考えを共有する）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次回は、いよいよ、道具作りを行いますの、必要な材料の準備をしてください。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760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それでは、使った道具を片づけましょう。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静かに素早く、２分以内で片付けましょう。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B4949-F971-4A5F-AD84-7C29BFCBC1E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489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23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3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1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3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71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07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4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07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86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ecipe.meshprj.com/jp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cipe.meshprj.com/jp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5" y="1150374"/>
            <a:ext cx="11526592" cy="5707626"/>
          </a:xfrm>
        </p:spPr>
        <p:txBody>
          <a:bodyPr/>
          <a:lstStyle/>
          <a:p>
            <a:r>
              <a:rPr kumimoji="1" lang="ja-JP" altLang="en-US" sz="6600" dirty="0" smtClean="0"/>
              <a:t>コンピュータと私たちの生活</a:t>
            </a:r>
            <a:endParaRPr kumimoji="1" lang="en-US" altLang="ja-JP" sz="6600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929" y="2576051"/>
            <a:ext cx="4583186" cy="410195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7108" y="99020"/>
            <a:ext cx="198749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プラン１０－</a:t>
            </a:r>
            <a:r>
              <a:rPr lang="ja-JP" altLang="en-US" sz="2400" dirty="0"/>
              <a:t>２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  　 （</a:t>
            </a:r>
            <a:r>
              <a:rPr lang="ja-JP" altLang="en-US" sz="2400" dirty="0"/>
              <a:t>総合</a:t>
            </a:r>
            <a:r>
              <a:rPr kumimoji="1" lang="ja-JP" altLang="en-US" sz="2400" dirty="0" smtClean="0"/>
              <a:t>）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9685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1932709"/>
            <a:ext cx="11526592" cy="3292758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課題</a:t>
            </a:r>
            <a:endParaRPr kumimoji="1" lang="ja-JP" altLang="en-US" sz="6000" dirty="0"/>
          </a:p>
        </p:txBody>
      </p:sp>
      <p:sp>
        <p:nvSpPr>
          <p:cNvPr id="2" name="額縁 1"/>
          <p:cNvSpPr/>
          <p:nvPr/>
        </p:nvSpPr>
        <p:spPr>
          <a:xfrm>
            <a:off x="386365" y="2872708"/>
            <a:ext cx="11403851" cy="2517204"/>
          </a:xfrm>
          <a:prstGeom prst="bevel">
            <a:avLst>
              <a:gd name="adj" fmla="val 5658"/>
            </a:avLst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62704" y="3044791"/>
            <a:ext cx="11090788" cy="223172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altLang="ja-JP" sz="1300" dirty="0" smtClean="0"/>
          </a:p>
          <a:p>
            <a:pPr algn="l"/>
            <a:r>
              <a:rPr lang="ja-JP" altLang="en-US" sz="1300" dirty="0" smtClean="0"/>
              <a:t>　</a:t>
            </a:r>
            <a:endParaRPr lang="en-US" altLang="ja-JP" sz="1300" dirty="0" smtClean="0"/>
          </a:p>
          <a:p>
            <a:pPr algn="l"/>
            <a:r>
              <a:rPr lang="ja-JP" altLang="en-US" sz="5400" dirty="0" smtClean="0"/>
              <a:t>   </a:t>
            </a:r>
            <a:r>
              <a:rPr lang="ja-JP" altLang="en-US" sz="6200" dirty="0" smtClean="0"/>
              <a:t>「より</a:t>
            </a:r>
            <a:r>
              <a:rPr lang="ja-JP" altLang="en-US" sz="6200" dirty="0"/>
              <a:t>便利</a:t>
            </a:r>
            <a:r>
              <a:rPr lang="ja-JP" altLang="en-US" sz="6200" dirty="0" smtClean="0"/>
              <a:t>な社会」 を 実現するために、</a:t>
            </a:r>
            <a:endParaRPr lang="en-US" altLang="ja-JP" sz="6200" dirty="0" smtClean="0"/>
          </a:p>
          <a:p>
            <a:pPr algn="l"/>
            <a:r>
              <a:rPr lang="en-US" altLang="ja-JP" sz="1600" dirty="0"/>
              <a:t> </a:t>
            </a:r>
            <a:endParaRPr lang="en-US" altLang="ja-JP" sz="1600" dirty="0" smtClean="0"/>
          </a:p>
          <a:p>
            <a:pPr algn="l"/>
            <a:r>
              <a:rPr lang="ja-JP" altLang="en-US" sz="5400" dirty="0" smtClean="0"/>
              <a:t>    </a:t>
            </a:r>
            <a:r>
              <a:rPr lang="ja-JP" altLang="en-US" sz="6200" dirty="0" smtClean="0"/>
              <a:t>自分たちで考えた新しい道具を作ろう。</a:t>
            </a:r>
            <a:endParaRPr lang="en-US" altLang="ja-JP" sz="6200" dirty="0" smtClean="0"/>
          </a:p>
          <a:p>
            <a:pPr algn="l"/>
            <a:r>
              <a:rPr lang="ja-JP" altLang="en-US" sz="1600" dirty="0"/>
              <a:t>　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914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55639" y="1277291"/>
            <a:ext cx="116020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○ 前の時間</a:t>
            </a:r>
            <a:r>
              <a:rPr lang="ja-JP" altLang="en-US" sz="4000" dirty="0" smtClean="0"/>
              <a:t>に、自分がつくってみたいと考えたことを</a:t>
            </a:r>
            <a:endParaRPr lang="en-US" altLang="ja-JP" sz="4000" dirty="0" smtClean="0"/>
          </a:p>
          <a:p>
            <a:r>
              <a:rPr lang="en-US" altLang="ja-JP" sz="4000" dirty="0"/>
              <a:t> </a:t>
            </a:r>
            <a:r>
              <a:rPr lang="en-US" altLang="ja-JP" sz="4000" dirty="0" smtClean="0"/>
              <a:t>    </a:t>
            </a:r>
            <a:r>
              <a:rPr lang="ja-JP" altLang="en-US" sz="4000" dirty="0" smtClean="0"/>
              <a:t>もとに、グループ編成を行います。</a:t>
            </a:r>
            <a:endParaRPr lang="en-US" altLang="ja-JP" sz="4000" dirty="0" smtClean="0"/>
          </a:p>
          <a:p>
            <a:r>
              <a:rPr lang="ja-JP" altLang="en-US" sz="1000" dirty="0"/>
              <a:t>　</a:t>
            </a:r>
            <a:endParaRPr lang="en-US" altLang="ja-JP" sz="1000" dirty="0" smtClean="0"/>
          </a:p>
          <a:p>
            <a:r>
              <a:rPr lang="en-US" altLang="ja-JP" sz="4000" dirty="0"/>
              <a:t> </a:t>
            </a:r>
            <a:r>
              <a:rPr lang="en-US" altLang="ja-JP" sz="4000" dirty="0" smtClean="0"/>
              <a:t>           </a:t>
            </a:r>
            <a:r>
              <a:rPr lang="en-US" altLang="ja-JP" sz="3600" dirty="0" smtClean="0"/>
              <a:t>※ </a:t>
            </a:r>
            <a:r>
              <a:rPr lang="ja-JP" altLang="en-US" sz="3600" dirty="0" smtClean="0"/>
              <a:t>仲良しグループではありません</a:t>
            </a:r>
            <a:r>
              <a:rPr lang="ja-JP" altLang="en-US" sz="4000" dirty="0" smtClean="0"/>
              <a:t>！</a:t>
            </a:r>
            <a:endParaRPr lang="en-US" altLang="ja-JP" sz="4000" dirty="0" smtClean="0"/>
          </a:p>
          <a:p>
            <a:r>
              <a:rPr lang="ja-JP" altLang="en-US" sz="4000" dirty="0"/>
              <a:t>　</a:t>
            </a:r>
            <a:r>
              <a:rPr lang="ja-JP" altLang="en-US" sz="4000" dirty="0" smtClean="0"/>
              <a:t>　　　</a:t>
            </a:r>
            <a:r>
              <a:rPr lang="en-US" altLang="ja-JP" sz="3600" dirty="0" smtClean="0"/>
              <a:t>※ </a:t>
            </a:r>
            <a:r>
              <a:rPr lang="ja-JP" altLang="en-US" sz="3600" dirty="0" smtClean="0"/>
              <a:t>同じ課題をもった人が集まったグループです</a:t>
            </a:r>
            <a:r>
              <a:rPr lang="ja-JP" altLang="en-US" sz="3600" dirty="0"/>
              <a:t>！</a:t>
            </a:r>
            <a:endParaRPr lang="en-US" altLang="ja-JP" sz="3600" dirty="0" smtClean="0"/>
          </a:p>
          <a:p>
            <a:r>
              <a:rPr kumimoji="1" lang="ja-JP" altLang="en-US" sz="1000" dirty="0" smtClean="0"/>
              <a:t>　</a:t>
            </a:r>
            <a:endParaRPr kumimoji="1" lang="en-US" altLang="ja-JP" sz="1000" dirty="0" smtClean="0"/>
          </a:p>
          <a:p>
            <a:endParaRPr kumimoji="1" lang="en-US" altLang="ja-JP" sz="1000" dirty="0" smtClean="0"/>
          </a:p>
          <a:p>
            <a:endParaRPr kumimoji="1" lang="en-US" altLang="ja-JP" sz="1000" dirty="0" smtClean="0"/>
          </a:p>
          <a:p>
            <a:endParaRPr kumimoji="1" lang="en-US" altLang="ja-JP" sz="1000" dirty="0"/>
          </a:p>
          <a:p>
            <a:r>
              <a:rPr lang="ja-JP" altLang="en-US" sz="4000" dirty="0" smtClean="0"/>
              <a:t>○ </a:t>
            </a:r>
            <a:r>
              <a:rPr kumimoji="1" lang="ja-JP" altLang="en-US" sz="4000" dirty="0" smtClean="0"/>
              <a:t>グループの最大数は、使用できる</a:t>
            </a:r>
            <a:r>
              <a:rPr kumimoji="1" lang="en-US" altLang="ja-JP" sz="4000" dirty="0" smtClean="0"/>
              <a:t>MESH</a:t>
            </a:r>
            <a:r>
              <a:rPr kumimoji="1" lang="ja-JP" altLang="en-US" sz="4000" dirty="0" smtClean="0"/>
              <a:t>の台数分</a:t>
            </a:r>
            <a:endParaRPr kumimoji="1" lang="en-US" altLang="ja-JP" sz="4000" dirty="0" smtClean="0"/>
          </a:p>
          <a:p>
            <a:endParaRPr lang="en-US" altLang="ja-JP" sz="1000" dirty="0" smtClean="0"/>
          </a:p>
          <a:p>
            <a:endParaRPr lang="en-US" altLang="ja-JP" sz="1000" dirty="0" smtClean="0"/>
          </a:p>
          <a:p>
            <a:r>
              <a:rPr lang="ja-JP" altLang="en-US" sz="1000" dirty="0" smtClean="0"/>
              <a:t>　</a:t>
            </a:r>
            <a:endParaRPr lang="en-US" altLang="ja-JP" sz="1000" dirty="0"/>
          </a:p>
          <a:p>
            <a:r>
              <a:rPr kumimoji="1" lang="ja-JP" altLang="en-US" sz="4000" dirty="0" smtClean="0"/>
              <a:t>○ 最終的には、調整して決めます。</a:t>
            </a:r>
            <a:endParaRPr kumimoji="1" lang="ja-JP" altLang="en-US" sz="4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5639" y="216309"/>
            <a:ext cx="46506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グループづくり</a:t>
            </a:r>
            <a:endParaRPr kumimoji="1" lang="ja-JP" altLang="en-US" sz="5400" dirty="0"/>
          </a:p>
        </p:txBody>
      </p:sp>
      <p:sp>
        <p:nvSpPr>
          <p:cNvPr id="4" name="正方形/長方形 3"/>
          <p:cNvSpPr/>
          <p:nvPr/>
        </p:nvSpPr>
        <p:spPr>
          <a:xfrm>
            <a:off x="1543663" y="2644877"/>
            <a:ext cx="9645447" cy="15338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8870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826" y="1600963"/>
            <a:ext cx="120543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 smtClean="0"/>
              <a:t>(1)</a:t>
            </a:r>
            <a:r>
              <a:rPr kumimoji="1" lang="ja-JP" altLang="en-US" sz="5400" dirty="0" smtClean="0"/>
              <a:t>  グループの</a:t>
            </a:r>
            <a:r>
              <a:rPr kumimoji="1" lang="ja-JP" altLang="en-US" sz="5400" b="1" dirty="0" smtClean="0">
                <a:solidFill>
                  <a:srgbClr val="0070C0"/>
                </a:solidFill>
              </a:rPr>
              <a:t>メンバー </a:t>
            </a:r>
            <a:r>
              <a:rPr kumimoji="1" lang="ja-JP" altLang="en-US" sz="5400" dirty="0" smtClean="0"/>
              <a:t>をワークシートに</a:t>
            </a:r>
            <a:endParaRPr kumimoji="1" lang="en-US" altLang="ja-JP" sz="5400" dirty="0" smtClean="0"/>
          </a:p>
          <a:p>
            <a:r>
              <a:rPr lang="ja-JP" altLang="en-US" sz="5400" dirty="0" smtClean="0"/>
              <a:t>      </a:t>
            </a:r>
            <a:r>
              <a:rPr kumimoji="1" lang="ja-JP" altLang="en-US" sz="5400" dirty="0" smtClean="0"/>
              <a:t>書</a:t>
            </a:r>
            <a:r>
              <a:rPr lang="ja-JP" altLang="en-US" sz="5400" dirty="0" smtClean="0"/>
              <a:t>く</a:t>
            </a:r>
            <a:r>
              <a:rPr kumimoji="1" lang="ja-JP" altLang="en-US" sz="5400" dirty="0" smtClean="0"/>
              <a:t>。</a:t>
            </a:r>
            <a:endParaRPr kumimoji="1" lang="en-US" altLang="ja-JP" sz="5400" dirty="0" smtClean="0"/>
          </a:p>
          <a:p>
            <a:endParaRPr lang="en-US" altLang="ja-JP" sz="4000" dirty="0" smtClean="0"/>
          </a:p>
          <a:p>
            <a:r>
              <a:rPr lang="en-US" altLang="ja-JP" sz="5400" dirty="0" smtClean="0"/>
              <a:t>(2) </a:t>
            </a:r>
            <a:r>
              <a:rPr lang="ja-JP" altLang="en-US" sz="5400" dirty="0" smtClean="0"/>
              <a:t>活動 の 「</a:t>
            </a:r>
            <a:r>
              <a:rPr lang="ja-JP" altLang="en-US" sz="5400" b="1" dirty="0" smtClean="0">
                <a:solidFill>
                  <a:srgbClr val="0070C0"/>
                </a:solidFill>
              </a:rPr>
              <a:t>めあて</a:t>
            </a:r>
            <a:r>
              <a:rPr lang="ja-JP" altLang="en-US" sz="5400" dirty="0" smtClean="0"/>
              <a:t>」 ・ 「</a:t>
            </a:r>
            <a:r>
              <a:rPr lang="ja-JP" altLang="en-US" sz="5400" b="1" dirty="0" smtClean="0">
                <a:solidFill>
                  <a:srgbClr val="0070C0"/>
                </a:solidFill>
              </a:rPr>
              <a:t>注意点</a:t>
            </a:r>
            <a:r>
              <a:rPr lang="ja-JP" altLang="en-US" sz="5400" dirty="0" smtClean="0"/>
              <a:t>」 を </a:t>
            </a:r>
            <a:endParaRPr lang="en-US" altLang="ja-JP" sz="5400" dirty="0" smtClean="0"/>
          </a:p>
          <a:p>
            <a:r>
              <a:rPr lang="en-US" altLang="ja-JP" sz="5400" dirty="0"/>
              <a:t> </a:t>
            </a:r>
            <a:r>
              <a:rPr lang="en-US" altLang="ja-JP" sz="5400" dirty="0" smtClean="0"/>
              <a:t>     </a:t>
            </a:r>
            <a:r>
              <a:rPr lang="ja-JP" altLang="en-US" sz="5400" dirty="0" smtClean="0"/>
              <a:t>話し合い、ワークシートに書く。</a:t>
            </a:r>
            <a:endParaRPr kumimoji="1" lang="ja-JP" altLang="en-US" sz="5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5973" y="206477"/>
            <a:ext cx="11444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/>
              <a:t>〈</a:t>
            </a:r>
            <a:r>
              <a:rPr lang="ja-JP" altLang="en-US" sz="5400" dirty="0"/>
              <a:t>便利な</a:t>
            </a:r>
            <a:r>
              <a:rPr lang="ja-JP" altLang="en-US" sz="5400" dirty="0" smtClean="0"/>
              <a:t>道具作り</a:t>
            </a:r>
            <a:r>
              <a:rPr lang="en-US" altLang="ja-JP" sz="5400" dirty="0" smtClean="0"/>
              <a:t>〉 </a:t>
            </a:r>
            <a:r>
              <a:rPr lang="ja-JP" altLang="en-US" sz="5400" dirty="0"/>
              <a:t> </a:t>
            </a:r>
            <a:r>
              <a:rPr lang="ja-JP" altLang="en-US" sz="5400" dirty="0" smtClean="0"/>
              <a:t>計画作成の流れ</a:t>
            </a:r>
            <a:endParaRPr lang="en-US" altLang="ja-JP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9741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8153" y="363524"/>
            <a:ext cx="1194619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/>
              <a:t>(3) </a:t>
            </a:r>
            <a:r>
              <a:rPr kumimoji="1" lang="ja-JP" altLang="en-US" sz="5400" dirty="0" smtClean="0"/>
              <a:t>「便利な道具作りメモ」 に話し合った</a:t>
            </a:r>
            <a:endParaRPr kumimoji="1" lang="en-US" altLang="ja-JP" sz="5400" dirty="0" smtClean="0"/>
          </a:p>
          <a:p>
            <a:r>
              <a:rPr lang="ja-JP" altLang="en-US" sz="5400" dirty="0"/>
              <a:t>　</a:t>
            </a:r>
            <a:r>
              <a:rPr lang="ja-JP" altLang="en-US" sz="5400" dirty="0" smtClean="0"/>
              <a:t>　</a:t>
            </a:r>
            <a:r>
              <a:rPr kumimoji="1" lang="ja-JP" altLang="en-US" sz="5400" dirty="0" smtClean="0"/>
              <a:t>ことを書き込んでいく。</a:t>
            </a:r>
            <a:endParaRPr kumimoji="1" lang="en-US" altLang="ja-JP" sz="5400" dirty="0" smtClean="0"/>
          </a:p>
          <a:p>
            <a:r>
              <a:rPr lang="ja-JP" altLang="en-US" sz="2000" dirty="0"/>
              <a:t>　</a:t>
            </a:r>
            <a:endParaRPr kumimoji="1" lang="en-US" altLang="ja-JP" sz="2000" dirty="0" smtClean="0"/>
          </a:p>
          <a:p>
            <a:r>
              <a:rPr lang="ja-JP" altLang="en-US" sz="4400" dirty="0"/>
              <a:t>　</a:t>
            </a:r>
            <a:r>
              <a:rPr lang="ja-JP" altLang="en-US" sz="4400" dirty="0" smtClean="0"/>
              <a:t>　     　・  </a:t>
            </a:r>
            <a:r>
              <a:rPr lang="ja-JP" altLang="en-US" sz="4400" dirty="0" smtClean="0">
                <a:solidFill>
                  <a:srgbClr val="0070C0"/>
                </a:solidFill>
              </a:rPr>
              <a:t>誰</a:t>
            </a:r>
            <a:r>
              <a:rPr lang="ja-JP" altLang="en-US" sz="4400" dirty="0" smtClean="0"/>
              <a:t>にとって</a:t>
            </a:r>
            <a:r>
              <a:rPr lang="ja-JP" altLang="en-US" sz="4400" dirty="0"/>
              <a:t>便利</a:t>
            </a:r>
            <a:r>
              <a:rPr lang="ja-JP" altLang="en-US" sz="4400" dirty="0" smtClean="0"/>
              <a:t>な道具か？</a:t>
            </a:r>
            <a:endParaRPr lang="en-US" altLang="ja-JP" sz="4400" dirty="0" smtClean="0"/>
          </a:p>
          <a:p>
            <a:r>
              <a:rPr kumimoji="1" lang="ja-JP" altLang="en-US" sz="4400" dirty="0"/>
              <a:t>　</a:t>
            </a:r>
            <a:r>
              <a:rPr kumimoji="1" lang="ja-JP" altLang="en-US" sz="4400" dirty="0" smtClean="0"/>
              <a:t>　     　・  どんな</a:t>
            </a:r>
            <a:r>
              <a:rPr kumimoji="1" lang="ja-JP" altLang="en-US" sz="4400" dirty="0" smtClean="0">
                <a:solidFill>
                  <a:srgbClr val="0070C0"/>
                </a:solidFill>
              </a:rPr>
              <a:t>道具</a:t>
            </a:r>
            <a:r>
              <a:rPr kumimoji="1" lang="ja-JP" altLang="en-US" sz="4400" dirty="0" smtClean="0"/>
              <a:t>をつくるのか？</a:t>
            </a:r>
            <a:endParaRPr kumimoji="1" lang="en-US" altLang="ja-JP" sz="4400" dirty="0" smtClean="0"/>
          </a:p>
          <a:p>
            <a:r>
              <a:rPr lang="ja-JP" altLang="en-US" sz="4400" dirty="0"/>
              <a:t>　</a:t>
            </a:r>
            <a:r>
              <a:rPr lang="ja-JP" altLang="en-US" sz="4400" dirty="0" smtClean="0"/>
              <a:t>　     　・  どんな</a:t>
            </a:r>
            <a:r>
              <a:rPr lang="ja-JP" altLang="en-US" sz="4400" dirty="0" smtClean="0">
                <a:solidFill>
                  <a:srgbClr val="0070C0"/>
                </a:solidFill>
              </a:rPr>
              <a:t>プログラム</a:t>
            </a:r>
            <a:r>
              <a:rPr lang="ja-JP" altLang="en-US" sz="4400" dirty="0" smtClean="0"/>
              <a:t>が必要か？</a:t>
            </a:r>
            <a:endParaRPr lang="en-US" altLang="ja-JP" sz="4400" dirty="0" smtClean="0"/>
          </a:p>
          <a:p>
            <a:r>
              <a:rPr kumimoji="1" lang="ja-JP" altLang="en-US" sz="4400" dirty="0"/>
              <a:t>　</a:t>
            </a:r>
            <a:r>
              <a:rPr kumimoji="1" lang="ja-JP" altLang="en-US" sz="4400" dirty="0" smtClean="0"/>
              <a:t>　     　・  どんな</a:t>
            </a:r>
            <a:r>
              <a:rPr kumimoji="1" lang="ja-JP" altLang="en-US" sz="4400" dirty="0" smtClean="0">
                <a:solidFill>
                  <a:srgbClr val="0070C0"/>
                </a:solidFill>
              </a:rPr>
              <a:t>材料</a:t>
            </a:r>
            <a:r>
              <a:rPr kumimoji="1" lang="ja-JP" altLang="en-US" sz="4400" dirty="0" smtClean="0"/>
              <a:t>が必要か？</a:t>
            </a:r>
            <a:r>
              <a:rPr lang="ja-JP" altLang="en-US" sz="4400" dirty="0"/>
              <a:t>　</a:t>
            </a:r>
            <a:r>
              <a:rPr lang="ja-JP" altLang="en-US" sz="4400" dirty="0" smtClean="0"/>
              <a:t>　     　</a:t>
            </a:r>
            <a:endParaRPr kumimoji="1" lang="ja-JP" altLang="en-US" sz="4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8154" y="5529914"/>
            <a:ext cx="11946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/>
              <a:t>(4) </a:t>
            </a:r>
            <a:r>
              <a:rPr kumimoji="1" lang="ja-JP" altLang="en-US" sz="5400" dirty="0" smtClean="0"/>
              <a:t>作りたい道具の </a:t>
            </a:r>
            <a:r>
              <a:rPr kumimoji="1" lang="ja-JP" altLang="en-US" sz="5400" b="1" dirty="0" smtClean="0">
                <a:solidFill>
                  <a:srgbClr val="0070C0"/>
                </a:solidFill>
              </a:rPr>
              <a:t>名前 </a:t>
            </a:r>
            <a:r>
              <a:rPr kumimoji="1" lang="ja-JP" altLang="en-US" sz="5400" dirty="0" smtClean="0"/>
              <a:t>を 話し合う。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574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6478" y="235975"/>
            <a:ext cx="11759380" cy="6292645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altLang="ja-JP" sz="6200" dirty="0" smtClean="0"/>
              <a:t>〈</a:t>
            </a:r>
            <a:r>
              <a:rPr lang="ja-JP" altLang="en-US" sz="6200" dirty="0" smtClean="0"/>
              <a:t>便利な道具作り</a:t>
            </a:r>
            <a:r>
              <a:rPr lang="en-US" altLang="ja-JP" sz="6200" dirty="0" smtClean="0"/>
              <a:t>〉  </a:t>
            </a:r>
            <a:r>
              <a:rPr lang="ja-JP" altLang="en-US" sz="6200" dirty="0" smtClean="0"/>
              <a:t>計画作成</a:t>
            </a:r>
            <a:endParaRPr lang="en-US" altLang="ja-JP" sz="6200" dirty="0" smtClean="0"/>
          </a:p>
          <a:p>
            <a:pPr algn="l"/>
            <a:r>
              <a:rPr lang="ja-JP" altLang="en-US" sz="2000" dirty="0" smtClean="0"/>
              <a:t>　</a:t>
            </a:r>
            <a:endParaRPr lang="en-US" altLang="ja-JP" sz="2000" dirty="0" smtClean="0"/>
          </a:p>
          <a:p>
            <a:pPr marL="914400" indent="-914400" algn="l">
              <a:buAutoNum type="circleNumDbPlain"/>
            </a:pPr>
            <a:r>
              <a:rPr lang="ja-JP" altLang="en-US" sz="5200" dirty="0" smtClean="0"/>
              <a:t>「</a:t>
            </a:r>
            <a:r>
              <a:rPr lang="ja-JP" altLang="en-US" sz="5200" b="1" dirty="0" smtClean="0">
                <a:solidFill>
                  <a:srgbClr val="0070C0"/>
                </a:solidFill>
              </a:rPr>
              <a:t>めあて</a:t>
            </a:r>
            <a:r>
              <a:rPr lang="ja-JP" altLang="en-US" sz="5200" dirty="0" smtClean="0"/>
              <a:t>」 ・ 「</a:t>
            </a:r>
            <a:r>
              <a:rPr lang="ja-JP" altLang="en-US" sz="5200" b="1" dirty="0" smtClean="0">
                <a:solidFill>
                  <a:srgbClr val="0070C0"/>
                </a:solidFill>
              </a:rPr>
              <a:t>注意点</a:t>
            </a:r>
            <a:r>
              <a:rPr lang="ja-JP" altLang="en-US" sz="5200" dirty="0" smtClean="0"/>
              <a:t>」 </a:t>
            </a:r>
            <a:endParaRPr lang="en-US" altLang="ja-JP" sz="5200" dirty="0" smtClean="0"/>
          </a:p>
          <a:p>
            <a:pPr algn="l"/>
            <a:r>
              <a:rPr lang="en-US" altLang="ja-JP" sz="1400" dirty="0"/>
              <a:t> </a:t>
            </a:r>
            <a:endParaRPr lang="en-US" altLang="ja-JP" sz="1400" dirty="0" smtClean="0"/>
          </a:p>
          <a:p>
            <a:pPr marL="914400" indent="-914400" algn="l">
              <a:buAutoNum type="circleNumDbPlain" startAt="2"/>
            </a:pPr>
            <a:r>
              <a:rPr lang="ja-JP" altLang="en-US" sz="5200" dirty="0" smtClean="0"/>
              <a:t>誰</a:t>
            </a:r>
            <a:r>
              <a:rPr lang="ja-JP" altLang="en-US" sz="5200" dirty="0" smtClean="0">
                <a:solidFill>
                  <a:srgbClr val="0070C0"/>
                </a:solidFill>
              </a:rPr>
              <a:t> </a:t>
            </a:r>
            <a:r>
              <a:rPr lang="ja-JP" altLang="en-US" sz="5200" dirty="0"/>
              <a:t>に とって 便利な 道具</a:t>
            </a:r>
            <a:r>
              <a:rPr lang="ja-JP" altLang="en-US" sz="5200" dirty="0" smtClean="0"/>
              <a:t>？</a:t>
            </a:r>
            <a:endParaRPr lang="en-US" altLang="ja-JP" sz="5200" dirty="0" smtClean="0"/>
          </a:p>
          <a:p>
            <a:pPr algn="l"/>
            <a:r>
              <a:rPr lang="en-US" altLang="ja-JP" sz="1400" dirty="0"/>
              <a:t> </a:t>
            </a:r>
            <a:r>
              <a:rPr lang="ja-JP" altLang="en-US" sz="1400" dirty="0" smtClean="0"/>
              <a:t> </a:t>
            </a:r>
            <a:endParaRPr lang="en-US" altLang="ja-JP" sz="1400" dirty="0"/>
          </a:p>
          <a:p>
            <a:pPr algn="l"/>
            <a:r>
              <a:rPr lang="ja-JP" altLang="en-US" sz="5200" dirty="0" smtClean="0"/>
              <a:t>③</a:t>
            </a:r>
            <a:r>
              <a:rPr lang="ja-JP" altLang="en-US" sz="5200" dirty="0"/>
              <a:t> </a:t>
            </a:r>
            <a:r>
              <a:rPr lang="ja-JP" altLang="en-US" sz="5200" dirty="0" smtClean="0"/>
              <a:t>   どんな道具？</a:t>
            </a:r>
            <a:r>
              <a:rPr lang="en-US" altLang="ja-JP" sz="5200" dirty="0" smtClean="0"/>
              <a:t>        </a:t>
            </a:r>
            <a:r>
              <a:rPr lang="ja-JP" altLang="en-US" sz="5200" dirty="0" smtClean="0"/>
              <a:t>参考</a:t>
            </a:r>
            <a:r>
              <a:rPr lang="ja-JP" altLang="en-US" sz="5200" dirty="0"/>
              <a:t>：</a:t>
            </a:r>
            <a:r>
              <a:rPr lang="en-US" altLang="ja-JP" sz="5200" dirty="0"/>
              <a:t>MESH</a:t>
            </a:r>
            <a:r>
              <a:rPr lang="ja-JP" altLang="en-US" sz="5200" dirty="0"/>
              <a:t>のレシピ集</a:t>
            </a:r>
            <a:endParaRPr lang="en-US" altLang="ja-JP" sz="5200" dirty="0"/>
          </a:p>
          <a:p>
            <a:pPr algn="l"/>
            <a:r>
              <a:rPr lang="ja-JP" altLang="en-US" sz="4800" dirty="0"/>
              <a:t>　　　　　　</a:t>
            </a:r>
            <a:r>
              <a:rPr lang="ja-JP" altLang="en-US" sz="4800" dirty="0" smtClean="0"/>
              <a:t>                            </a:t>
            </a:r>
            <a:r>
              <a:rPr lang="en-US" altLang="ja-JP" sz="4800" dirty="0" smtClean="0">
                <a:hlinkClick r:id="rId3"/>
              </a:rPr>
              <a:t>https</a:t>
            </a:r>
            <a:r>
              <a:rPr lang="en-US" altLang="ja-JP" sz="4800" dirty="0">
                <a:hlinkClick r:id="rId3"/>
              </a:rPr>
              <a:t>://recipe.meshprj.com/jp/</a:t>
            </a:r>
            <a:endParaRPr lang="en-US" altLang="ja-JP" sz="4800" dirty="0"/>
          </a:p>
          <a:p>
            <a:pPr algn="l"/>
            <a:r>
              <a:rPr lang="en-US" altLang="ja-JP" sz="1400" dirty="0" smtClean="0"/>
              <a:t> </a:t>
            </a:r>
          </a:p>
          <a:p>
            <a:pPr algn="l"/>
            <a:r>
              <a:rPr lang="ja-JP" altLang="en-US" sz="5200" dirty="0" smtClean="0"/>
              <a:t>④    どんな </a:t>
            </a:r>
            <a:r>
              <a:rPr lang="ja-JP" altLang="en-US" sz="5200" b="1" dirty="0">
                <a:solidFill>
                  <a:srgbClr val="0070C0"/>
                </a:solidFill>
              </a:rPr>
              <a:t>プログラム </a:t>
            </a:r>
            <a:r>
              <a:rPr lang="ja-JP" altLang="en-US" sz="5200" dirty="0" smtClean="0"/>
              <a:t>？</a:t>
            </a:r>
            <a:r>
              <a:rPr lang="en-US" altLang="ja-JP" sz="5200" dirty="0" smtClean="0"/>
              <a:t> </a:t>
            </a:r>
            <a:r>
              <a:rPr lang="ja-JP" altLang="en-US" sz="5200" dirty="0" smtClean="0"/>
              <a:t>どんな </a:t>
            </a:r>
            <a:r>
              <a:rPr lang="ja-JP" altLang="en-US" sz="5200" b="1" dirty="0">
                <a:solidFill>
                  <a:srgbClr val="0070C0"/>
                </a:solidFill>
              </a:rPr>
              <a:t>材料 </a:t>
            </a:r>
            <a:r>
              <a:rPr lang="ja-JP" altLang="en-US" sz="5200" dirty="0" smtClean="0"/>
              <a:t>？</a:t>
            </a:r>
            <a:endParaRPr lang="en-US" altLang="ja-JP" sz="5200" dirty="0" smtClean="0"/>
          </a:p>
          <a:p>
            <a:pPr algn="l"/>
            <a:r>
              <a:rPr lang="en-US" altLang="ja-JP" sz="5200" dirty="0" smtClean="0"/>
              <a:t>           </a:t>
            </a:r>
            <a:r>
              <a:rPr lang="en-US" altLang="ja-JP" sz="4600" dirty="0" smtClean="0"/>
              <a:t>※</a:t>
            </a:r>
            <a:r>
              <a:rPr lang="ja-JP" altLang="en-US" sz="4600" dirty="0" smtClean="0"/>
              <a:t> </a:t>
            </a:r>
            <a:r>
              <a:rPr lang="ja-JP" altLang="en-US" sz="4600" dirty="0"/>
              <a:t>次回までに材料の用意をする。</a:t>
            </a:r>
            <a:endParaRPr lang="en-US" altLang="ja-JP" sz="4600" dirty="0"/>
          </a:p>
          <a:p>
            <a:pPr algn="l"/>
            <a:r>
              <a:rPr lang="ja-JP" altLang="en-US" sz="4600" dirty="0"/>
              <a:t>　　       </a:t>
            </a:r>
            <a:r>
              <a:rPr lang="ja-JP" altLang="en-US" sz="4600" dirty="0" smtClean="0"/>
              <a:t>     段</a:t>
            </a:r>
            <a:r>
              <a:rPr lang="ja-JP" altLang="en-US" sz="4600" dirty="0"/>
              <a:t>ボールや</a:t>
            </a:r>
            <a:r>
              <a:rPr lang="ja-JP" altLang="en-US" sz="4600" dirty="0" smtClean="0"/>
              <a:t>テープ等学校</a:t>
            </a:r>
            <a:r>
              <a:rPr lang="ja-JP" altLang="en-US" sz="4600" dirty="0"/>
              <a:t>にある物</a:t>
            </a:r>
            <a:r>
              <a:rPr lang="ja-JP" altLang="en-US" sz="4600" dirty="0" smtClean="0"/>
              <a:t>は先生</a:t>
            </a:r>
            <a:r>
              <a:rPr lang="ja-JP" altLang="en-US" sz="4600" dirty="0"/>
              <a:t>に相談</a:t>
            </a:r>
            <a:r>
              <a:rPr lang="ja-JP" altLang="en-US" sz="4600" dirty="0" smtClean="0"/>
              <a:t>。</a:t>
            </a:r>
            <a:endParaRPr lang="en-US" altLang="ja-JP" sz="4600" dirty="0" smtClean="0"/>
          </a:p>
          <a:p>
            <a:pPr algn="l"/>
            <a:r>
              <a:rPr lang="en-US" altLang="ja-JP" sz="1300" dirty="0"/>
              <a:t> </a:t>
            </a:r>
            <a:endParaRPr lang="en-US" altLang="ja-JP" sz="1300" dirty="0" smtClean="0"/>
          </a:p>
          <a:p>
            <a:pPr algn="l"/>
            <a:r>
              <a:rPr lang="ja-JP" altLang="en-US" sz="5200" dirty="0" smtClean="0"/>
              <a:t>⑤    道具</a:t>
            </a:r>
            <a:r>
              <a:rPr lang="ja-JP" altLang="en-US" sz="5200" dirty="0"/>
              <a:t>の名前は</a:t>
            </a:r>
            <a:r>
              <a:rPr lang="ja-JP" altLang="en-US" sz="5200" dirty="0" smtClean="0"/>
              <a:t>？                                     </a:t>
            </a:r>
            <a:r>
              <a:rPr lang="ja-JP" altLang="en-US" sz="5400" dirty="0" smtClean="0"/>
              <a:t>　　</a:t>
            </a:r>
            <a:endParaRPr lang="en-US" altLang="ja-JP" sz="5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758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6478" y="235975"/>
            <a:ext cx="11759380" cy="6292645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altLang="ja-JP" sz="6200" dirty="0" smtClean="0"/>
              <a:t>〈</a:t>
            </a:r>
            <a:r>
              <a:rPr lang="ja-JP" altLang="en-US" sz="6200" dirty="0" smtClean="0"/>
              <a:t>便利な道具作り</a:t>
            </a:r>
            <a:r>
              <a:rPr lang="en-US" altLang="ja-JP" sz="6200" dirty="0" smtClean="0"/>
              <a:t>〉  </a:t>
            </a:r>
            <a:r>
              <a:rPr lang="ja-JP" altLang="en-US" sz="6200" dirty="0" smtClean="0"/>
              <a:t>計画作成</a:t>
            </a:r>
            <a:endParaRPr lang="en-US" altLang="ja-JP" sz="6200" dirty="0" smtClean="0"/>
          </a:p>
          <a:p>
            <a:pPr algn="l"/>
            <a:r>
              <a:rPr lang="ja-JP" altLang="en-US" sz="2000" dirty="0" smtClean="0"/>
              <a:t>　</a:t>
            </a:r>
            <a:endParaRPr lang="en-US" altLang="ja-JP" sz="2000" dirty="0" smtClean="0"/>
          </a:p>
          <a:p>
            <a:pPr marL="914400" indent="-914400" algn="l">
              <a:buAutoNum type="circleNumDbPlain"/>
            </a:pPr>
            <a:r>
              <a:rPr lang="ja-JP" altLang="en-US" sz="5200" dirty="0" smtClean="0"/>
              <a:t>「</a:t>
            </a:r>
            <a:r>
              <a:rPr lang="ja-JP" altLang="en-US" sz="5200" b="1" dirty="0" smtClean="0">
                <a:solidFill>
                  <a:srgbClr val="0070C0"/>
                </a:solidFill>
              </a:rPr>
              <a:t>めあて</a:t>
            </a:r>
            <a:r>
              <a:rPr lang="ja-JP" altLang="en-US" sz="5200" dirty="0" smtClean="0"/>
              <a:t>」 ・ 「</a:t>
            </a:r>
            <a:r>
              <a:rPr lang="ja-JP" altLang="en-US" sz="5200" b="1" dirty="0" smtClean="0">
                <a:solidFill>
                  <a:srgbClr val="0070C0"/>
                </a:solidFill>
              </a:rPr>
              <a:t>注意点</a:t>
            </a:r>
            <a:r>
              <a:rPr lang="ja-JP" altLang="en-US" sz="5200" dirty="0" smtClean="0"/>
              <a:t>」 </a:t>
            </a:r>
            <a:endParaRPr lang="en-US" altLang="ja-JP" sz="5200" dirty="0" smtClean="0"/>
          </a:p>
          <a:p>
            <a:pPr algn="l"/>
            <a:r>
              <a:rPr lang="en-US" altLang="ja-JP" sz="1400" dirty="0"/>
              <a:t> </a:t>
            </a:r>
            <a:endParaRPr lang="en-US" altLang="ja-JP" sz="1400" dirty="0" smtClean="0"/>
          </a:p>
          <a:p>
            <a:pPr marL="914400" indent="-914400" algn="l">
              <a:buAutoNum type="circleNumDbPlain" startAt="2"/>
            </a:pPr>
            <a:r>
              <a:rPr lang="ja-JP" altLang="en-US" sz="5200" dirty="0" smtClean="0"/>
              <a:t>誰</a:t>
            </a:r>
            <a:r>
              <a:rPr lang="ja-JP" altLang="en-US" sz="5200" dirty="0" smtClean="0">
                <a:solidFill>
                  <a:srgbClr val="0070C0"/>
                </a:solidFill>
              </a:rPr>
              <a:t> </a:t>
            </a:r>
            <a:r>
              <a:rPr lang="ja-JP" altLang="en-US" sz="5200" dirty="0"/>
              <a:t>に とって 便利な 道具</a:t>
            </a:r>
            <a:r>
              <a:rPr lang="ja-JP" altLang="en-US" sz="5200" dirty="0" smtClean="0"/>
              <a:t>？</a:t>
            </a:r>
            <a:endParaRPr lang="en-US" altLang="ja-JP" sz="5200" dirty="0" smtClean="0"/>
          </a:p>
          <a:p>
            <a:pPr algn="l"/>
            <a:r>
              <a:rPr lang="en-US" altLang="ja-JP" sz="1400" dirty="0"/>
              <a:t> </a:t>
            </a:r>
            <a:r>
              <a:rPr lang="ja-JP" altLang="en-US" sz="1400" dirty="0" smtClean="0"/>
              <a:t> </a:t>
            </a:r>
            <a:endParaRPr lang="en-US" altLang="ja-JP" sz="1400" dirty="0"/>
          </a:p>
          <a:p>
            <a:pPr algn="l"/>
            <a:r>
              <a:rPr lang="ja-JP" altLang="en-US" sz="5200" dirty="0" smtClean="0"/>
              <a:t>③</a:t>
            </a:r>
            <a:r>
              <a:rPr lang="ja-JP" altLang="en-US" sz="5200" dirty="0"/>
              <a:t> </a:t>
            </a:r>
            <a:r>
              <a:rPr lang="ja-JP" altLang="en-US" sz="5200" dirty="0" smtClean="0"/>
              <a:t>   どんな道具？</a:t>
            </a:r>
            <a:r>
              <a:rPr lang="en-US" altLang="ja-JP" sz="5200" dirty="0" smtClean="0"/>
              <a:t>        </a:t>
            </a:r>
            <a:r>
              <a:rPr lang="ja-JP" altLang="en-US" sz="5200" dirty="0" smtClean="0"/>
              <a:t>参考</a:t>
            </a:r>
            <a:r>
              <a:rPr lang="ja-JP" altLang="en-US" sz="5200" dirty="0"/>
              <a:t>：</a:t>
            </a:r>
            <a:r>
              <a:rPr lang="en-US" altLang="ja-JP" sz="5200" dirty="0"/>
              <a:t>MESH</a:t>
            </a:r>
            <a:r>
              <a:rPr lang="ja-JP" altLang="en-US" sz="5200" dirty="0"/>
              <a:t>のレシピ集</a:t>
            </a:r>
            <a:endParaRPr lang="en-US" altLang="ja-JP" sz="5200" dirty="0"/>
          </a:p>
          <a:p>
            <a:pPr algn="l"/>
            <a:r>
              <a:rPr lang="ja-JP" altLang="en-US" sz="4800" dirty="0"/>
              <a:t>　　　　　　</a:t>
            </a:r>
            <a:r>
              <a:rPr lang="ja-JP" altLang="en-US" sz="4800" dirty="0" smtClean="0"/>
              <a:t>                            </a:t>
            </a:r>
            <a:r>
              <a:rPr lang="en-US" altLang="ja-JP" sz="4800" dirty="0" smtClean="0">
                <a:hlinkClick r:id="rId3"/>
              </a:rPr>
              <a:t>https</a:t>
            </a:r>
            <a:r>
              <a:rPr lang="en-US" altLang="ja-JP" sz="4800" dirty="0">
                <a:hlinkClick r:id="rId3"/>
              </a:rPr>
              <a:t>://recipe.meshprj.com/jp/</a:t>
            </a:r>
            <a:endParaRPr lang="en-US" altLang="ja-JP" sz="4800" dirty="0"/>
          </a:p>
          <a:p>
            <a:pPr algn="l"/>
            <a:r>
              <a:rPr lang="en-US" altLang="ja-JP" sz="1400" dirty="0" smtClean="0"/>
              <a:t> </a:t>
            </a:r>
          </a:p>
          <a:p>
            <a:pPr algn="l"/>
            <a:r>
              <a:rPr lang="ja-JP" altLang="en-US" sz="5200" dirty="0" smtClean="0"/>
              <a:t>④    どんな </a:t>
            </a:r>
            <a:r>
              <a:rPr lang="ja-JP" altLang="en-US" sz="5200" b="1" dirty="0">
                <a:solidFill>
                  <a:srgbClr val="0070C0"/>
                </a:solidFill>
              </a:rPr>
              <a:t>プログラム </a:t>
            </a:r>
            <a:r>
              <a:rPr lang="ja-JP" altLang="en-US" sz="5200" dirty="0" smtClean="0"/>
              <a:t>？</a:t>
            </a:r>
            <a:r>
              <a:rPr lang="en-US" altLang="ja-JP" sz="5200" dirty="0" smtClean="0"/>
              <a:t> </a:t>
            </a:r>
            <a:r>
              <a:rPr lang="ja-JP" altLang="en-US" sz="5200" dirty="0" smtClean="0"/>
              <a:t>どんな </a:t>
            </a:r>
            <a:r>
              <a:rPr lang="ja-JP" altLang="en-US" sz="5200" b="1" dirty="0">
                <a:solidFill>
                  <a:srgbClr val="0070C0"/>
                </a:solidFill>
              </a:rPr>
              <a:t>材料 </a:t>
            </a:r>
            <a:r>
              <a:rPr lang="ja-JP" altLang="en-US" sz="5200" dirty="0" smtClean="0"/>
              <a:t>？</a:t>
            </a:r>
            <a:endParaRPr lang="en-US" altLang="ja-JP" sz="5200" dirty="0" smtClean="0"/>
          </a:p>
          <a:p>
            <a:pPr algn="l"/>
            <a:r>
              <a:rPr lang="en-US" altLang="ja-JP" sz="5200" dirty="0" smtClean="0"/>
              <a:t>           </a:t>
            </a:r>
            <a:r>
              <a:rPr lang="en-US" altLang="ja-JP" sz="4600" dirty="0" smtClean="0"/>
              <a:t>※</a:t>
            </a:r>
            <a:r>
              <a:rPr lang="ja-JP" altLang="en-US" sz="4600" dirty="0" smtClean="0"/>
              <a:t> </a:t>
            </a:r>
            <a:r>
              <a:rPr lang="ja-JP" altLang="en-US" sz="4600" dirty="0"/>
              <a:t>次回までに材料の用意をする。</a:t>
            </a:r>
            <a:endParaRPr lang="en-US" altLang="ja-JP" sz="4600" dirty="0"/>
          </a:p>
          <a:p>
            <a:pPr algn="l"/>
            <a:r>
              <a:rPr lang="ja-JP" altLang="en-US" sz="4600" dirty="0"/>
              <a:t>　　       </a:t>
            </a:r>
            <a:r>
              <a:rPr lang="ja-JP" altLang="en-US" sz="4600" dirty="0" smtClean="0"/>
              <a:t>     段</a:t>
            </a:r>
            <a:r>
              <a:rPr lang="ja-JP" altLang="en-US" sz="4600" dirty="0"/>
              <a:t>ボールや</a:t>
            </a:r>
            <a:r>
              <a:rPr lang="ja-JP" altLang="en-US" sz="4600" dirty="0" smtClean="0"/>
              <a:t>テープ等学校</a:t>
            </a:r>
            <a:r>
              <a:rPr lang="ja-JP" altLang="en-US" sz="4600" dirty="0"/>
              <a:t>にある物</a:t>
            </a:r>
            <a:r>
              <a:rPr lang="ja-JP" altLang="en-US" sz="4600" dirty="0" smtClean="0"/>
              <a:t>は先生</a:t>
            </a:r>
            <a:r>
              <a:rPr lang="ja-JP" altLang="en-US" sz="4600" dirty="0"/>
              <a:t>に相談</a:t>
            </a:r>
            <a:r>
              <a:rPr lang="ja-JP" altLang="en-US" sz="4600" dirty="0" smtClean="0"/>
              <a:t>。</a:t>
            </a:r>
            <a:endParaRPr lang="en-US" altLang="ja-JP" sz="4600" dirty="0" smtClean="0"/>
          </a:p>
          <a:p>
            <a:pPr algn="l"/>
            <a:r>
              <a:rPr lang="en-US" altLang="ja-JP" sz="1300" dirty="0"/>
              <a:t> </a:t>
            </a:r>
            <a:endParaRPr lang="en-US" altLang="ja-JP" sz="1300" dirty="0" smtClean="0"/>
          </a:p>
          <a:p>
            <a:pPr algn="l"/>
            <a:r>
              <a:rPr lang="ja-JP" altLang="en-US" sz="5200" dirty="0" smtClean="0"/>
              <a:t>⑤    道具</a:t>
            </a:r>
            <a:r>
              <a:rPr lang="ja-JP" altLang="en-US" sz="5200" dirty="0"/>
              <a:t>の名前は</a:t>
            </a:r>
            <a:r>
              <a:rPr lang="ja-JP" altLang="en-US" sz="5200" dirty="0" smtClean="0"/>
              <a:t>？                                     </a:t>
            </a:r>
            <a:r>
              <a:rPr lang="ja-JP" altLang="en-US" sz="5400" dirty="0" smtClean="0"/>
              <a:t>　　</a:t>
            </a:r>
            <a:endParaRPr lang="en-US" altLang="ja-JP" sz="54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67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" y="425003"/>
            <a:ext cx="12005186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5400" dirty="0" smtClean="0">
                <a:latin typeface="+mn-ea"/>
              </a:rPr>
              <a:t>◯</a:t>
            </a:r>
            <a:r>
              <a:rPr lang="ja-JP" altLang="en-US" sz="5400" dirty="0">
                <a:latin typeface="+mn-ea"/>
              </a:rPr>
              <a:t>本時の振り返り</a:t>
            </a:r>
            <a:r>
              <a:rPr kumimoji="1" lang="ja-JP" altLang="en-US" sz="5400" dirty="0" smtClean="0">
                <a:latin typeface="+mn-ea"/>
              </a:rPr>
              <a:t>を書く。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・がんばったこと。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・学んだこと。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・これからしたいこと。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ja-JP" altLang="en-US" sz="5400" dirty="0">
              <a:latin typeface="+mn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602" y="203057"/>
            <a:ext cx="3736159" cy="406104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518462" y="4813720"/>
            <a:ext cx="6775831" cy="92333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次回、道具作り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6013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648 1.07825 L -1.25E-6 -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18" y="-5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9379" y="604684"/>
            <a:ext cx="11428658" cy="5855110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◯ 使った道具を片付ける。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・ </a:t>
            </a:r>
            <a:r>
              <a:rPr lang="en-US" altLang="ja-JP" sz="5400" dirty="0" smtClean="0"/>
              <a:t>iPad</a:t>
            </a:r>
            <a:r>
              <a:rPr lang="ja-JP" altLang="en-US" sz="5400" dirty="0" smtClean="0"/>
              <a:t>や</a:t>
            </a:r>
            <a:r>
              <a:rPr lang="en-US" altLang="ja-JP" sz="5400" dirty="0" smtClean="0"/>
              <a:t>MESH</a:t>
            </a:r>
            <a:r>
              <a:rPr lang="ja-JP" altLang="en-US" sz="5400" dirty="0" smtClean="0"/>
              <a:t>は外して元通り返す。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・ 静かに素早く行動する。</a:t>
            </a:r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48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05315" y="4552164"/>
            <a:ext cx="5574891" cy="92333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分間以内で！</a:t>
            </a:r>
            <a:endParaRPr kumimoji="1"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307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9223</TotalTime>
  <Words>566</Words>
  <Application>Microsoft Office PowerPoint</Application>
  <PresentationFormat>ワイド画面</PresentationFormat>
  <Paragraphs>170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HGP創英角ｺﾞｼｯｸUB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sosemedia3</cp:lastModifiedBy>
  <cp:revision>175</cp:revision>
  <cp:lastPrinted>2019-11-21T10:40:48Z</cp:lastPrinted>
  <dcterms:created xsi:type="dcterms:W3CDTF">2018-11-18T00:46:19Z</dcterms:created>
  <dcterms:modified xsi:type="dcterms:W3CDTF">2020-02-28T01:43:31Z</dcterms:modified>
</cp:coreProperties>
</file>