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96" r:id="rId2"/>
    <p:sldId id="278" r:id="rId3"/>
    <p:sldId id="328" r:id="rId4"/>
    <p:sldId id="329" r:id="rId5"/>
    <p:sldId id="330" r:id="rId6"/>
    <p:sldId id="336" r:id="rId7"/>
    <p:sldId id="339" r:id="rId8"/>
    <p:sldId id="301" r:id="rId9"/>
    <p:sldId id="340" r:id="rId10"/>
  </p:sldIdLst>
  <p:sldSz cx="12192000" cy="6858000"/>
  <p:notesSz cx="6805613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338" autoAdjust="0"/>
    <p:restoredTop sz="61453" autoAdjust="0"/>
  </p:normalViewPr>
  <p:slideViewPr>
    <p:cSldViewPr snapToGrid="0">
      <p:cViewPr varScale="1">
        <p:scale>
          <a:sx n="54" d="100"/>
          <a:sy n="54" d="100"/>
        </p:scale>
        <p:origin x="1608" y="53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4450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77B254-7447-4EEF-BDEA-CB193C72AC52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3013"/>
            <a:ext cx="5961063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1038" y="4783138"/>
            <a:ext cx="5443537" cy="39131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4450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5B4949-F971-4A5F-AD84-7C29BFCBC1E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29176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課題を確認します。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＜次のスライド＞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5B4949-F971-4A5F-AD84-7C29BFCBC1E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366182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課題は、＜クリック＞</a:t>
            </a:r>
            <a:endParaRPr kumimoji="1" lang="en-US" altLang="ja-JP" dirty="0" smtClean="0"/>
          </a:p>
          <a:p>
            <a:r>
              <a:rPr kumimoji="1" lang="ja-JP" altLang="en-US" dirty="0" smtClean="0"/>
              <a:t>「より便利な社会」を実現するために、自分たちで考えた新しい道具を作ろう。</a:t>
            </a:r>
            <a:endParaRPr kumimoji="1" lang="en-US" altLang="ja-JP" dirty="0" smtClean="0"/>
          </a:p>
          <a:p>
            <a:r>
              <a:rPr kumimoji="1" lang="ja-JP" altLang="en-US" dirty="0" err="1" smtClean="0"/>
              <a:t>で</a:t>
            </a:r>
            <a:r>
              <a:rPr kumimoji="1" lang="ja-JP" altLang="en-US" dirty="0" smtClean="0"/>
              <a:t>したね。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今日は、まず、グループづくりから行っていきます。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＜次のスライド＞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5B4949-F971-4A5F-AD84-7C29BFCBC1E8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58044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それでは、＜クリック＞　前の時間に、自分が作ってみたいとを考えたことをもとに、グループ編成を行います。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＜クリック＞　グループは、同じ課題をもった人が集まったグループです。あくまでも、仲良しグループではありませんの注意してください。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＜クリック＞　ただ、グループの最大数は、使用できる</a:t>
            </a:r>
            <a:r>
              <a:rPr kumimoji="1" lang="en-US" altLang="ja-JP" dirty="0" smtClean="0"/>
              <a:t>MESH</a:t>
            </a:r>
            <a:r>
              <a:rPr kumimoji="1" lang="ja-JP" altLang="en-US" dirty="0" smtClean="0"/>
              <a:t>の台数分ですので、グループの数は最大でも○個です。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＜クリック＞　グループの数が○個より多くなりそうな場合は、最終的に調整して決めます。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（</a:t>
            </a:r>
            <a:r>
              <a:rPr kumimoji="1" lang="en-US" altLang="ja-JP" dirty="0" smtClean="0"/>
              <a:t>※</a:t>
            </a:r>
            <a:r>
              <a:rPr kumimoji="1" lang="ja-JP" altLang="en-US" dirty="0" smtClean="0"/>
              <a:t>その他にも、クラスの実態の応じて</a:t>
            </a:r>
            <a:r>
              <a:rPr kumimoji="1" lang="ja-JP" altLang="en-US" dirty="0" smtClean="0"/>
              <a:t>、児童と</a:t>
            </a:r>
            <a:r>
              <a:rPr kumimoji="1" lang="ja-JP" altLang="en-US" dirty="0" smtClean="0"/>
              <a:t>必要なルールを確認して、グループ編成を行っていく。）</a:t>
            </a:r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5B4949-F971-4A5F-AD84-7C29BFCBC1E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785330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グループができたので、グループごとにまとまって座りましょう。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ワークシートを配ります。（ワークシートを配付する）</a:t>
            </a:r>
            <a:endParaRPr kumimoji="1" lang="en-US" altLang="ja-JP" dirty="0" smtClean="0"/>
          </a:p>
          <a:p>
            <a:r>
              <a:rPr kumimoji="1" lang="ja-JP" altLang="en-US" dirty="0" smtClean="0"/>
              <a:t>グループのメンバーをワークシートに書いて下さい。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（</a:t>
            </a:r>
            <a:r>
              <a:rPr kumimoji="1" lang="en-US" altLang="ja-JP" dirty="0" smtClean="0"/>
              <a:t>※</a:t>
            </a:r>
            <a:r>
              <a:rPr kumimoji="1" lang="ja-JP" altLang="en-US" dirty="0" smtClean="0"/>
              <a:t>メンバーを書き終わったら、説明を始める。）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それでは、「便利な道具作り」の計画をつくる際の流れを説明します。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説明が終わったら、グループで話し合う時間をとりますので、まずは、説明を聞いてください。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・最初に、活動の「めあて」・「注意点」をグループで話し合って、ワークシートに書きます。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＜次のスライド＞</a:t>
            </a:r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5B4949-F971-4A5F-AD84-7C29BFCBC1E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461084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活動の「めあて」・「注意点」についての話し合いが終わったら、「便利な道具づくりメモ」を作成します。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・誰にとって便利な道具をつくるのか。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・どんな道具をつくるのか。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・どんなプログラムが必要か。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・どんな材料が必要か。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など、話し合って、具体的な計画を立てていきます。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そして、グループで作ろうと思っている道具の名前を決めてください。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＜次のスライド＞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5B4949-F971-4A5F-AD84-7C29BFCBC1E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94715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それでは、グループ活動の「めあて」や「注意点」から、話し合いを始めましょう。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道具について、</a:t>
            </a:r>
            <a:r>
              <a:rPr kumimoji="1" lang="en-US" altLang="ja-JP" dirty="0" smtClean="0"/>
              <a:t>MESH</a:t>
            </a:r>
            <a:r>
              <a:rPr kumimoji="1" lang="ja-JP" altLang="en-US" dirty="0" smtClean="0"/>
              <a:t>のレシピ集という参考になるサイトもありますので、困っている班は、そのサイトも参考にしてみてください。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（話し合う時間を確保する）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（</a:t>
            </a:r>
            <a:r>
              <a:rPr kumimoji="1" lang="en-US" altLang="ja-JP" dirty="0" smtClean="0"/>
              <a:t>※</a:t>
            </a:r>
            <a:r>
              <a:rPr kumimoji="1" lang="ja-JP" altLang="en-US" dirty="0" smtClean="0"/>
              <a:t>計画づくりの早く終わったグループは、やれる範囲内で道具作りの作業に入る）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 smtClean="0"/>
              <a:t>（この活動を終了する時に、　＜次のスライド＞　を示す。）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5B4949-F971-4A5F-AD84-7C29BFCBC1E8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89075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 smtClean="0"/>
              <a:t>一度、手を止めてください。</a:t>
            </a:r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＜次のスライド＞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5B4949-F971-4A5F-AD84-7C29BFCBC1E8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237796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今日の学習をふり返りましょう。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＜クリック＞　「がんばったこと」「学んだこと」「これからしたいこと」などをワークシートに書きましょう。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（ふり返りを書く時間を確保する）</a:t>
            </a:r>
            <a:endParaRPr kumimoji="1" lang="en-US" altLang="ja-JP" dirty="0" smtClean="0"/>
          </a:p>
          <a:p>
            <a:r>
              <a:rPr kumimoji="1" lang="ja-JP" altLang="en-US" dirty="0" smtClean="0"/>
              <a:t>（時間があれば、発表し合い、考えを共有する）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＜クリック＞　次回は、いよいよ、道具作りを行いますの、必要な材料の準備をしてください。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kumimoji="1" lang="ja-JP" altLang="en-US" dirty="0" smtClean="0"/>
              <a:t>＜次のスライド＞</a:t>
            </a:r>
            <a:endParaRPr kumimoji="1" lang="en-US" altLang="ja-JP" dirty="0" smtClean="0"/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5B4949-F971-4A5F-AD84-7C29BFCBC1E8}" type="slidenum">
              <a:rPr kumimoji="1" lang="ja-JP" altLang="en-US" smtClean="0"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676065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それでは、使った道具を片づけましょう。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静かに素早く、２分以内で片付けましょう。</a:t>
            </a:r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5B4949-F971-4A5F-AD84-7C29BFCBC1E8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24899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6233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08326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0172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74035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5779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27179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56707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00790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31962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84672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30735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06C197-C1D3-4B49-B0D0-9A3908E78E5C}" type="datetimeFigureOut">
              <a:rPr kumimoji="1" lang="ja-JP" altLang="en-US" smtClean="0"/>
              <a:t>2020/2/28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3F866A-CA28-45D4-8DF1-00E9E0A476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18633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recipe.meshprj.com/jp/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recipe.meshprj.com/jp/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86365" y="1150374"/>
            <a:ext cx="11526592" cy="5707626"/>
          </a:xfrm>
        </p:spPr>
        <p:txBody>
          <a:bodyPr/>
          <a:lstStyle/>
          <a:p>
            <a:r>
              <a:rPr kumimoji="1" lang="ja-JP" altLang="en-US" sz="6600" dirty="0" smtClean="0"/>
              <a:t>コンピュータと私たちの生活</a:t>
            </a:r>
            <a:endParaRPr kumimoji="1" lang="en-US" altLang="ja-JP" sz="6600" dirty="0" smtClean="0"/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96929" y="2576051"/>
            <a:ext cx="4583186" cy="4101951"/>
          </a:xfrm>
          <a:prstGeom prst="rect">
            <a:avLst/>
          </a:prstGeom>
        </p:spPr>
      </p:pic>
      <p:sp>
        <p:nvSpPr>
          <p:cNvPr id="4" name="テキスト ボックス 3"/>
          <p:cNvSpPr txBox="1"/>
          <p:nvPr/>
        </p:nvSpPr>
        <p:spPr>
          <a:xfrm>
            <a:off x="87108" y="99020"/>
            <a:ext cx="1987498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プラン１０－</a:t>
            </a:r>
            <a:r>
              <a:rPr lang="ja-JP" altLang="en-US" sz="2400" dirty="0"/>
              <a:t>２</a:t>
            </a:r>
            <a:endParaRPr kumimoji="1" lang="en-US" altLang="ja-JP" sz="2400" dirty="0" smtClean="0"/>
          </a:p>
          <a:p>
            <a:r>
              <a:rPr kumimoji="1" lang="ja-JP" altLang="en-US" sz="2400" dirty="0" smtClean="0"/>
              <a:t>  　 （</a:t>
            </a:r>
            <a:r>
              <a:rPr lang="ja-JP" altLang="en-US" sz="2400" dirty="0"/>
              <a:t>総合</a:t>
            </a:r>
            <a:r>
              <a:rPr kumimoji="1" lang="ja-JP" altLang="en-US" sz="2400" dirty="0" smtClean="0"/>
              <a:t>）</a:t>
            </a:r>
            <a:endParaRPr kumimoji="1" lang="ja-JP" altLang="en-US" sz="2400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1072157" y="14374"/>
            <a:ext cx="110598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400" dirty="0" smtClean="0"/>
              <a:t>【</a:t>
            </a:r>
            <a:r>
              <a:rPr kumimoji="1" lang="ja-JP" altLang="en-US" sz="2400" dirty="0" smtClean="0"/>
              <a:t>１</a:t>
            </a:r>
            <a:r>
              <a:rPr kumimoji="1" lang="en-US" altLang="ja-JP" sz="2400" dirty="0" smtClean="0"/>
              <a:t>】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16968520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86366" y="1932709"/>
            <a:ext cx="11526592" cy="3292758"/>
          </a:xfrm>
        </p:spPr>
        <p:txBody>
          <a:bodyPr>
            <a:normAutofit/>
          </a:bodyPr>
          <a:lstStyle/>
          <a:p>
            <a:pPr algn="l"/>
            <a:r>
              <a:rPr kumimoji="1" lang="ja-JP" altLang="en-US" sz="6000" dirty="0" smtClean="0"/>
              <a:t>課題</a:t>
            </a:r>
            <a:endParaRPr kumimoji="1" lang="ja-JP" altLang="en-US" sz="6000" dirty="0"/>
          </a:p>
        </p:txBody>
      </p:sp>
      <p:sp>
        <p:nvSpPr>
          <p:cNvPr id="2" name="額縁 1"/>
          <p:cNvSpPr/>
          <p:nvPr/>
        </p:nvSpPr>
        <p:spPr>
          <a:xfrm>
            <a:off x="386365" y="2872708"/>
            <a:ext cx="11403851" cy="2517204"/>
          </a:xfrm>
          <a:prstGeom prst="bevel">
            <a:avLst>
              <a:gd name="adj" fmla="val 5658"/>
            </a:avLst>
          </a:prstGeom>
          <a:solidFill>
            <a:srgbClr val="0070C0"/>
          </a:solidFill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サブタイトル 2"/>
          <p:cNvSpPr txBox="1">
            <a:spLocks/>
          </p:cNvSpPr>
          <p:nvPr/>
        </p:nvSpPr>
        <p:spPr>
          <a:xfrm>
            <a:off x="562704" y="3044791"/>
            <a:ext cx="11090788" cy="2231726"/>
          </a:xfrm>
          <a:prstGeom prst="rect">
            <a:avLst/>
          </a:prstGeom>
          <a:solidFill>
            <a:schemeClr val="bg1"/>
          </a:solidFill>
        </p:spPr>
        <p:txBody>
          <a:bodyPr vert="horz" lIns="91440" tIns="45720" rIns="91440" bIns="45720" rtlCol="0">
            <a:normAutofit fontScale="77500" lnSpcReduction="20000"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en-US" altLang="ja-JP" sz="1300" dirty="0" smtClean="0"/>
          </a:p>
          <a:p>
            <a:pPr algn="l"/>
            <a:r>
              <a:rPr lang="ja-JP" altLang="en-US" sz="1300" dirty="0" smtClean="0"/>
              <a:t>　</a:t>
            </a:r>
            <a:endParaRPr lang="en-US" altLang="ja-JP" sz="1300" dirty="0" smtClean="0"/>
          </a:p>
          <a:p>
            <a:pPr algn="l"/>
            <a:r>
              <a:rPr lang="ja-JP" altLang="en-US" sz="5400" dirty="0" smtClean="0"/>
              <a:t>   </a:t>
            </a:r>
            <a:r>
              <a:rPr lang="ja-JP" altLang="en-US" sz="6200" dirty="0" smtClean="0"/>
              <a:t>「より</a:t>
            </a:r>
            <a:r>
              <a:rPr lang="ja-JP" altLang="en-US" sz="6200" dirty="0"/>
              <a:t>便利</a:t>
            </a:r>
            <a:r>
              <a:rPr lang="ja-JP" altLang="en-US" sz="6200" dirty="0" smtClean="0"/>
              <a:t>な社会」 を 実現するために、</a:t>
            </a:r>
            <a:endParaRPr lang="en-US" altLang="ja-JP" sz="6200" dirty="0" smtClean="0"/>
          </a:p>
          <a:p>
            <a:pPr algn="l"/>
            <a:r>
              <a:rPr lang="en-US" altLang="ja-JP" sz="1600" dirty="0"/>
              <a:t> </a:t>
            </a:r>
            <a:endParaRPr lang="en-US" altLang="ja-JP" sz="1600" dirty="0" smtClean="0"/>
          </a:p>
          <a:p>
            <a:pPr algn="l"/>
            <a:r>
              <a:rPr lang="ja-JP" altLang="en-US" sz="5400" dirty="0" smtClean="0"/>
              <a:t>    </a:t>
            </a:r>
            <a:r>
              <a:rPr lang="ja-JP" altLang="en-US" sz="6200" dirty="0" smtClean="0"/>
              <a:t>自分たちで考えた新しい道具を作ろう。</a:t>
            </a:r>
            <a:endParaRPr lang="en-US" altLang="ja-JP" sz="6200" dirty="0" smtClean="0"/>
          </a:p>
          <a:p>
            <a:pPr algn="l"/>
            <a:r>
              <a:rPr lang="ja-JP" altLang="en-US" sz="1600" dirty="0"/>
              <a:t>　</a:t>
            </a: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11072157" y="14374"/>
            <a:ext cx="110598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400" dirty="0" smtClean="0"/>
              <a:t>【</a:t>
            </a:r>
            <a:r>
              <a:rPr lang="ja-JP" altLang="en-US" sz="2400" dirty="0"/>
              <a:t>２</a:t>
            </a:r>
            <a:r>
              <a:rPr kumimoji="1" lang="en-US" altLang="ja-JP" sz="2400" dirty="0" smtClean="0"/>
              <a:t>】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26914756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10" presetClass="entr" presetSubtype="0" fill="hold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2000"/>
                            </p:stCondLst>
                            <p:childTnLst>
                              <p:par>
                                <p:cTn id="1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255639" y="1277291"/>
            <a:ext cx="11602064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dirty="0" smtClean="0"/>
              <a:t>○ 前の時間</a:t>
            </a:r>
            <a:r>
              <a:rPr lang="ja-JP" altLang="en-US" sz="4000" dirty="0" smtClean="0"/>
              <a:t>に、自分がつくってみたいと考えたことを</a:t>
            </a:r>
            <a:endParaRPr lang="en-US" altLang="ja-JP" sz="4000" dirty="0" smtClean="0"/>
          </a:p>
          <a:p>
            <a:r>
              <a:rPr lang="en-US" altLang="ja-JP" sz="4000" dirty="0"/>
              <a:t> </a:t>
            </a:r>
            <a:r>
              <a:rPr lang="en-US" altLang="ja-JP" sz="4000" dirty="0" smtClean="0"/>
              <a:t>    </a:t>
            </a:r>
            <a:r>
              <a:rPr lang="ja-JP" altLang="en-US" sz="4000" dirty="0" smtClean="0"/>
              <a:t>もとに、グループ編成を行います。</a:t>
            </a:r>
            <a:endParaRPr lang="en-US" altLang="ja-JP" sz="4000" dirty="0" smtClean="0"/>
          </a:p>
          <a:p>
            <a:r>
              <a:rPr lang="ja-JP" altLang="en-US" sz="1000" dirty="0"/>
              <a:t>　</a:t>
            </a:r>
            <a:endParaRPr lang="en-US" altLang="ja-JP" sz="1000" dirty="0" smtClean="0"/>
          </a:p>
          <a:p>
            <a:r>
              <a:rPr lang="en-US" altLang="ja-JP" sz="4000" dirty="0"/>
              <a:t> </a:t>
            </a:r>
            <a:r>
              <a:rPr lang="en-US" altLang="ja-JP" sz="4000" dirty="0" smtClean="0"/>
              <a:t>           </a:t>
            </a:r>
            <a:r>
              <a:rPr lang="en-US" altLang="ja-JP" sz="3600" dirty="0" smtClean="0"/>
              <a:t>※ </a:t>
            </a:r>
            <a:r>
              <a:rPr lang="ja-JP" altLang="en-US" sz="3600" dirty="0" smtClean="0"/>
              <a:t>仲良しグループではありません</a:t>
            </a:r>
            <a:r>
              <a:rPr lang="ja-JP" altLang="en-US" sz="4000" dirty="0" smtClean="0"/>
              <a:t>！</a:t>
            </a:r>
            <a:endParaRPr lang="en-US" altLang="ja-JP" sz="4000" dirty="0" smtClean="0"/>
          </a:p>
          <a:p>
            <a:r>
              <a:rPr lang="ja-JP" altLang="en-US" sz="4000" dirty="0"/>
              <a:t>　</a:t>
            </a:r>
            <a:r>
              <a:rPr lang="ja-JP" altLang="en-US" sz="4000" dirty="0" smtClean="0"/>
              <a:t>　　　</a:t>
            </a:r>
            <a:r>
              <a:rPr lang="en-US" altLang="ja-JP" sz="3600" dirty="0" smtClean="0"/>
              <a:t>※ </a:t>
            </a:r>
            <a:r>
              <a:rPr lang="ja-JP" altLang="en-US" sz="3600" dirty="0" smtClean="0"/>
              <a:t>同じ課題をもった人が集まったグループです</a:t>
            </a:r>
            <a:r>
              <a:rPr lang="ja-JP" altLang="en-US" sz="3600" dirty="0"/>
              <a:t>！</a:t>
            </a:r>
            <a:endParaRPr lang="en-US" altLang="ja-JP" sz="3600" dirty="0" smtClean="0"/>
          </a:p>
          <a:p>
            <a:r>
              <a:rPr kumimoji="1" lang="ja-JP" altLang="en-US" sz="1000" dirty="0" smtClean="0"/>
              <a:t>　</a:t>
            </a:r>
            <a:endParaRPr kumimoji="1" lang="en-US" altLang="ja-JP" sz="1000" dirty="0" smtClean="0"/>
          </a:p>
          <a:p>
            <a:endParaRPr kumimoji="1" lang="en-US" altLang="ja-JP" sz="1000" dirty="0" smtClean="0"/>
          </a:p>
          <a:p>
            <a:endParaRPr kumimoji="1" lang="en-US" altLang="ja-JP" sz="1000" dirty="0" smtClean="0"/>
          </a:p>
          <a:p>
            <a:endParaRPr kumimoji="1" lang="en-US" altLang="ja-JP" sz="1000" dirty="0"/>
          </a:p>
          <a:p>
            <a:r>
              <a:rPr lang="ja-JP" altLang="en-US" sz="4000" dirty="0" smtClean="0"/>
              <a:t>○ </a:t>
            </a:r>
            <a:r>
              <a:rPr kumimoji="1" lang="ja-JP" altLang="en-US" sz="4000" dirty="0" smtClean="0"/>
              <a:t>グループの最大数は、使用できる</a:t>
            </a:r>
            <a:r>
              <a:rPr kumimoji="1" lang="en-US" altLang="ja-JP" sz="4000" dirty="0" smtClean="0"/>
              <a:t>MESH</a:t>
            </a:r>
            <a:r>
              <a:rPr kumimoji="1" lang="ja-JP" altLang="en-US" sz="4000" dirty="0" smtClean="0"/>
              <a:t>の台数分</a:t>
            </a:r>
            <a:endParaRPr kumimoji="1" lang="en-US" altLang="ja-JP" sz="4000" dirty="0" smtClean="0"/>
          </a:p>
          <a:p>
            <a:endParaRPr lang="en-US" altLang="ja-JP" sz="1000" dirty="0" smtClean="0"/>
          </a:p>
          <a:p>
            <a:endParaRPr lang="en-US" altLang="ja-JP" sz="1000" dirty="0" smtClean="0"/>
          </a:p>
          <a:p>
            <a:r>
              <a:rPr lang="ja-JP" altLang="en-US" sz="1000" dirty="0" smtClean="0"/>
              <a:t>　</a:t>
            </a:r>
            <a:endParaRPr lang="en-US" altLang="ja-JP" sz="1000" dirty="0"/>
          </a:p>
          <a:p>
            <a:r>
              <a:rPr kumimoji="1" lang="ja-JP" altLang="en-US" sz="4000" dirty="0" smtClean="0"/>
              <a:t>○ 最終的には、調整して決めます。</a:t>
            </a:r>
            <a:endParaRPr kumimoji="1" lang="ja-JP" altLang="en-US" sz="4000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255639" y="216309"/>
            <a:ext cx="465065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5400" dirty="0" smtClean="0"/>
              <a:t>グループづくり</a:t>
            </a:r>
            <a:endParaRPr kumimoji="1" lang="ja-JP" altLang="en-US" sz="5400" dirty="0"/>
          </a:p>
        </p:txBody>
      </p:sp>
      <p:sp>
        <p:nvSpPr>
          <p:cNvPr id="4" name="正方形/長方形 3"/>
          <p:cNvSpPr/>
          <p:nvPr/>
        </p:nvSpPr>
        <p:spPr>
          <a:xfrm>
            <a:off x="1543663" y="2644877"/>
            <a:ext cx="9645447" cy="153383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1072157" y="14374"/>
            <a:ext cx="110598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400" dirty="0" smtClean="0"/>
              <a:t>【</a:t>
            </a:r>
            <a:r>
              <a:rPr lang="ja-JP" altLang="en-US" sz="2400" dirty="0"/>
              <a:t>３</a:t>
            </a:r>
            <a:r>
              <a:rPr kumimoji="1" lang="en-US" altLang="ja-JP" sz="2400" dirty="0" smtClean="0"/>
              <a:t>】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19887048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2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68826" y="1600963"/>
            <a:ext cx="12054347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5400" dirty="0" smtClean="0"/>
              <a:t>(1)</a:t>
            </a:r>
            <a:r>
              <a:rPr kumimoji="1" lang="ja-JP" altLang="en-US" sz="5400" dirty="0" smtClean="0"/>
              <a:t>  グループの</a:t>
            </a:r>
            <a:r>
              <a:rPr kumimoji="1" lang="ja-JP" altLang="en-US" sz="5400" b="1" dirty="0" smtClean="0">
                <a:solidFill>
                  <a:srgbClr val="0070C0"/>
                </a:solidFill>
              </a:rPr>
              <a:t>メンバー </a:t>
            </a:r>
            <a:r>
              <a:rPr kumimoji="1" lang="ja-JP" altLang="en-US" sz="5400" dirty="0" smtClean="0"/>
              <a:t>をワークシートに</a:t>
            </a:r>
            <a:endParaRPr kumimoji="1" lang="en-US" altLang="ja-JP" sz="5400" dirty="0" smtClean="0"/>
          </a:p>
          <a:p>
            <a:r>
              <a:rPr lang="ja-JP" altLang="en-US" sz="5400" dirty="0" smtClean="0"/>
              <a:t>      </a:t>
            </a:r>
            <a:r>
              <a:rPr kumimoji="1" lang="ja-JP" altLang="en-US" sz="5400" dirty="0" smtClean="0"/>
              <a:t>書</a:t>
            </a:r>
            <a:r>
              <a:rPr lang="ja-JP" altLang="en-US" sz="5400" dirty="0" smtClean="0"/>
              <a:t>く</a:t>
            </a:r>
            <a:r>
              <a:rPr kumimoji="1" lang="ja-JP" altLang="en-US" sz="5400" dirty="0" smtClean="0"/>
              <a:t>。</a:t>
            </a:r>
            <a:endParaRPr kumimoji="1" lang="en-US" altLang="ja-JP" sz="5400" dirty="0" smtClean="0"/>
          </a:p>
          <a:p>
            <a:endParaRPr lang="en-US" altLang="ja-JP" sz="4000" dirty="0" smtClean="0"/>
          </a:p>
          <a:p>
            <a:r>
              <a:rPr lang="en-US" altLang="ja-JP" sz="5400" dirty="0" smtClean="0"/>
              <a:t>(2) </a:t>
            </a:r>
            <a:r>
              <a:rPr lang="ja-JP" altLang="en-US" sz="5400" dirty="0" smtClean="0"/>
              <a:t>活動 の 「</a:t>
            </a:r>
            <a:r>
              <a:rPr lang="ja-JP" altLang="en-US" sz="5400" b="1" dirty="0" smtClean="0">
                <a:solidFill>
                  <a:srgbClr val="0070C0"/>
                </a:solidFill>
              </a:rPr>
              <a:t>めあて</a:t>
            </a:r>
            <a:r>
              <a:rPr lang="ja-JP" altLang="en-US" sz="5400" dirty="0" smtClean="0"/>
              <a:t>」 ・ 「</a:t>
            </a:r>
            <a:r>
              <a:rPr lang="ja-JP" altLang="en-US" sz="5400" b="1" dirty="0" smtClean="0">
                <a:solidFill>
                  <a:srgbClr val="0070C0"/>
                </a:solidFill>
              </a:rPr>
              <a:t>注意点</a:t>
            </a:r>
            <a:r>
              <a:rPr lang="ja-JP" altLang="en-US" sz="5400" dirty="0" smtClean="0"/>
              <a:t>」 を </a:t>
            </a:r>
            <a:endParaRPr lang="en-US" altLang="ja-JP" sz="5400" dirty="0" smtClean="0"/>
          </a:p>
          <a:p>
            <a:r>
              <a:rPr lang="en-US" altLang="ja-JP" sz="5400" dirty="0"/>
              <a:t> </a:t>
            </a:r>
            <a:r>
              <a:rPr lang="en-US" altLang="ja-JP" sz="5400" dirty="0" smtClean="0"/>
              <a:t>     </a:t>
            </a:r>
            <a:r>
              <a:rPr lang="ja-JP" altLang="en-US" sz="5400" dirty="0" smtClean="0"/>
              <a:t>話し合い、ワークシートに書く。</a:t>
            </a:r>
            <a:endParaRPr kumimoji="1" lang="ja-JP" altLang="en-US" sz="5400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235973" y="206477"/>
            <a:ext cx="114447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5400" dirty="0"/>
              <a:t>〈</a:t>
            </a:r>
            <a:r>
              <a:rPr lang="ja-JP" altLang="en-US" sz="5400" dirty="0"/>
              <a:t>便利な</a:t>
            </a:r>
            <a:r>
              <a:rPr lang="ja-JP" altLang="en-US" sz="5400" dirty="0" smtClean="0"/>
              <a:t>道具作り</a:t>
            </a:r>
            <a:r>
              <a:rPr lang="en-US" altLang="ja-JP" sz="5400" dirty="0" smtClean="0"/>
              <a:t>〉 </a:t>
            </a:r>
            <a:r>
              <a:rPr lang="ja-JP" altLang="en-US" sz="5400" dirty="0"/>
              <a:t> </a:t>
            </a:r>
            <a:r>
              <a:rPr lang="ja-JP" altLang="en-US" sz="5400" dirty="0" smtClean="0"/>
              <a:t>計画作成の流れ</a:t>
            </a:r>
            <a:endParaRPr lang="en-US" altLang="ja-JP" sz="5400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1072157" y="14374"/>
            <a:ext cx="110598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400" dirty="0" smtClean="0"/>
              <a:t>【</a:t>
            </a:r>
            <a:r>
              <a:rPr lang="ja-JP" altLang="en-US" sz="2400" dirty="0"/>
              <a:t>４</a:t>
            </a:r>
            <a:r>
              <a:rPr kumimoji="1" lang="en-US" altLang="ja-JP" sz="2400" dirty="0" smtClean="0"/>
              <a:t>】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3897416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108153" y="363524"/>
            <a:ext cx="11946193" cy="47705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5400" dirty="0" smtClean="0"/>
              <a:t>(3) </a:t>
            </a:r>
            <a:r>
              <a:rPr kumimoji="1" lang="ja-JP" altLang="en-US" sz="5400" dirty="0" smtClean="0"/>
              <a:t>「便利な道具作りメモ」 に話し合った</a:t>
            </a:r>
            <a:endParaRPr kumimoji="1" lang="en-US" altLang="ja-JP" sz="5400" dirty="0" smtClean="0"/>
          </a:p>
          <a:p>
            <a:r>
              <a:rPr lang="ja-JP" altLang="en-US" sz="5400" dirty="0"/>
              <a:t>　</a:t>
            </a:r>
            <a:r>
              <a:rPr lang="ja-JP" altLang="en-US" sz="5400" dirty="0" smtClean="0"/>
              <a:t>　</a:t>
            </a:r>
            <a:r>
              <a:rPr kumimoji="1" lang="ja-JP" altLang="en-US" sz="5400" dirty="0" smtClean="0"/>
              <a:t>ことを書き込んでいく。</a:t>
            </a:r>
            <a:endParaRPr kumimoji="1" lang="en-US" altLang="ja-JP" sz="5400" dirty="0" smtClean="0"/>
          </a:p>
          <a:p>
            <a:r>
              <a:rPr lang="ja-JP" altLang="en-US" sz="2000" dirty="0"/>
              <a:t>　</a:t>
            </a:r>
            <a:endParaRPr kumimoji="1" lang="en-US" altLang="ja-JP" sz="2000" dirty="0" smtClean="0"/>
          </a:p>
          <a:p>
            <a:r>
              <a:rPr lang="ja-JP" altLang="en-US" sz="4400" dirty="0"/>
              <a:t>　</a:t>
            </a:r>
            <a:r>
              <a:rPr lang="ja-JP" altLang="en-US" sz="4400" dirty="0" smtClean="0"/>
              <a:t>　     　・  </a:t>
            </a:r>
            <a:r>
              <a:rPr lang="ja-JP" altLang="en-US" sz="4400" dirty="0" smtClean="0">
                <a:solidFill>
                  <a:srgbClr val="0070C0"/>
                </a:solidFill>
              </a:rPr>
              <a:t>誰</a:t>
            </a:r>
            <a:r>
              <a:rPr lang="ja-JP" altLang="en-US" sz="4400" dirty="0" smtClean="0"/>
              <a:t>にとって</a:t>
            </a:r>
            <a:r>
              <a:rPr lang="ja-JP" altLang="en-US" sz="4400" dirty="0"/>
              <a:t>便利</a:t>
            </a:r>
            <a:r>
              <a:rPr lang="ja-JP" altLang="en-US" sz="4400" dirty="0" smtClean="0"/>
              <a:t>な道具か？</a:t>
            </a:r>
            <a:endParaRPr lang="en-US" altLang="ja-JP" sz="4400" dirty="0" smtClean="0"/>
          </a:p>
          <a:p>
            <a:r>
              <a:rPr kumimoji="1" lang="ja-JP" altLang="en-US" sz="4400" dirty="0"/>
              <a:t>　</a:t>
            </a:r>
            <a:r>
              <a:rPr kumimoji="1" lang="ja-JP" altLang="en-US" sz="4400" dirty="0" smtClean="0"/>
              <a:t>　     　・  どんな</a:t>
            </a:r>
            <a:r>
              <a:rPr kumimoji="1" lang="ja-JP" altLang="en-US" sz="4400" dirty="0" smtClean="0">
                <a:solidFill>
                  <a:srgbClr val="0070C0"/>
                </a:solidFill>
              </a:rPr>
              <a:t>道具</a:t>
            </a:r>
            <a:r>
              <a:rPr kumimoji="1" lang="ja-JP" altLang="en-US" sz="4400" dirty="0" smtClean="0"/>
              <a:t>をつくるのか？</a:t>
            </a:r>
            <a:endParaRPr kumimoji="1" lang="en-US" altLang="ja-JP" sz="4400" dirty="0" smtClean="0"/>
          </a:p>
          <a:p>
            <a:r>
              <a:rPr lang="ja-JP" altLang="en-US" sz="4400" dirty="0"/>
              <a:t>　</a:t>
            </a:r>
            <a:r>
              <a:rPr lang="ja-JP" altLang="en-US" sz="4400" dirty="0" smtClean="0"/>
              <a:t>　     　・  どんな</a:t>
            </a:r>
            <a:r>
              <a:rPr lang="ja-JP" altLang="en-US" sz="4400" dirty="0" smtClean="0">
                <a:solidFill>
                  <a:srgbClr val="0070C0"/>
                </a:solidFill>
              </a:rPr>
              <a:t>プログラム</a:t>
            </a:r>
            <a:r>
              <a:rPr lang="ja-JP" altLang="en-US" sz="4400" dirty="0" smtClean="0"/>
              <a:t>が必要か？</a:t>
            </a:r>
            <a:endParaRPr lang="en-US" altLang="ja-JP" sz="4400" dirty="0" smtClean="0"/>
          </a:p>
          <a:p>
            <a:r>
              <a:rPr kumimoji="1" lang="ja-JP" altLang="en-US" sz="4400" dirty="0"/>
              <a:t>　</a:t>
            </a:r>
            <a:r>
              <a:rPr kumimoji="1" lang="ja-JP" altLang="en-US" sz="4400" dirty="0" smtClean="0"/>
              <a:t>　     　・  どんな</a:t>
            </a:r>
            <a:r>
              <a:rPr kumimoji="1" lang="ja-JP" altLang="en-US" sz="4400" dirty="0" smtClean="0">
                <a:solidFill>
                  <a:srgbClr val="0070C0"/>
                </a:solidFill>
              </a:rPr>
              <a:t>材料</a:t>
            </a:r>
            <a:r>
              <a:rPr kumimoji="1" lang="ja-JP" altLang="en-US" sz="4400" dirty="0" smtClean="0"/>
              <a:t>が必要か？</a:t>
            </a:r>
            <a:r>
              <a:rPr lang="ja-JP" altLang="en-US" sz="4400" dirty="0"/>
              <a:t>　</a:t>
            </a:r>
            <a:r>
              <a:rPr lang="ja-JP" altLang="en-US" sz="4400" dirty="0" smtClean="0"/>
              <a:t>　     　</a:t>
            </a:r>
            <a:endParaRPr kumimoji="1" lang="ja-JP" altLang="en-US" sz="4400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08154" y="5529914"/>
            <a:ext cx="1194619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5400" dirty="0" smtClean="0"/>
              <a:t>(4) </a:t>
            </a:r>
            <a:r>
              <a:rPr kumimoji="1" lang="ja-JP" altLang="en-US" sz="5400" dirty="0" smtClean="0"/>
              <a:t>作りたい道具の </a:t>
            </a:r>
            <a:r>
              <a:rPr kumimoji="1" lang="ja-JP" altLang="en-US" sz="5400" b="1" dirty="0" smtClean="0">
                <a:solidFill>
                  <a:srgbClr val="0070C0"/>
                </a:solidFill>
              </a:rPr>
              <a:t>名前 </a:t>
            </a:r>
            <a:r>
              <a:rPr kumimoji="1" lang="ja-JP" altLang="en-US" sz="5400" dirty="0" smtClean="0"/>
              <a:t>を 話し合う。</a:t>
            </a:r>
            <a:endParaRPr kumimoji="1" lang="ja-JP" altLang="en-US" sz="5400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1072157" y="14374"/>
            <a:ext cx="110598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400" dirty="0" smtClean="0"/>
              <a:t>【</a:t>
            </a:r>
            <a:r>
              <a:rPr lang="ja-JP" altLang="en-US" sz="2400" dirty="0"/>
              <a:t>５</a:t>
            </a:r>
            <a:r>
              <a:rPr kumimoji="1" lang="en-US" altLang="ja-JP" sz="2400" dirty="0" smtClean="0"/>
              <a:t>】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857434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6478" y="235975"/>
            <a:ext cx="11759380" cy="6292645"/>
          </a:xfrm>
        </p:spPr>
        <p:txBody>
          <a:bodyPr>
            <a:normAutofit fontScale="77500" lnSpcReduction="20000"/>
          </a:bodyPr>
          <a:lstStyle/>
          <a:p>
            <a:pPr algn="l"/>
            <a:r>
              <a:rPr lang="en-US" altLang="ja-JP" sz="6200" dirty="0" smtClean="0"/>
              <a:t>〈</a:t>
            </a:r>
            <a:r>
              <a:rPr lang="ja-JP" altLang="en-US" sz="6200" dirty="0" smtClean="0"/>
              <a:t>便利な道具作り</a:t>
            </a:r>
            <a:r>
              <a:rPr lang="en-US" altLang="ja-JP" sz="6200" dirty="0" smtClean="0"/>
              <a:t>〉  </a:t>
            </a:r>
            <a:r>
              <a:rPr lang="ja-JP" altLang="en-US" sz="6200" dirty="0" smtClean="0"/>
              <a:t>計画作成</a:t>
            </a:r>
            <a:endParaRPr lang="en-US" altLang="ja-JP" sz="6200" dirty="0" smtClean="0"/>
          </a:p>
          <a:p>
            <a:pPr algn="l"/>
            <a:r>
              <a:rPr lang="ja-JP" altLang="en-US" sz="2000" dirty="0" smtClean="0"/>
              <a:t>　</a:t>
            </a:r>
            <a:endParaRPr lang="en-US" altLang="ja-JP" sz="2000" dirty="0" smtClean="0"/>
          </a:p>
          <a:p>
            <a:pPr marL="914400" indent="-914400" algn="l">
              <a:buAutoNum type="circleNumDbPlain"/>
            </a:pPr>
            <a:r>
              <a:rPr lang="ja-JP" altLang="en-US" sz="5200" dirty="0" smtClean="0"/>
              <a:t>「</a:t>
            </a:r>
            <a:r>
              <a:rPr lang="ja-JP" altLang="en-US" sz="5200" b="1" dirty="0" smtClean="0">
                <a:solidFill>
                  <a:srgbClr val="0070C0"/>
                </a:solidFill>
              </a:rPr>
              <a:t>めあて</a:t>
            </a:r>
            <a:r>
              <a:rPr lang="ja-JP" altLang="en-US" sz="5200" dirty="0" smtClean="0"/>
              <a:t>」 ・ 「</a:t>
            </a:r>
            <a:r>
              <a:rPr lang="ja-JP" altLang="en-US" sz="5200" b="1" dirty="0" smtClean="0">
                <a:solidFill>
                  <a:srgbClr val="0070C0"/>
                </a:solidFill>
              </a:rPr>
              <a:t>注意点</a:t>
            </a:r>
            <a:r>
              <a:rPr lang="ja-JP" altLang="en-US" sz="5200" dirty="0" smtClean="0"/>
              <a:t>」 </a:t>
            </a:r>
            <a:endParaRPr lang="en-US" altLang="ja-JP" sz="5200" dirty="0" smtClean="0"/>
          </a:p>
          <a:p>
            <a:pPr algn="l"/>
            <a:r>
              <a:rPr lang="en-US" altLang="ja-JP" sz="1400" dirty="0"/>
              <a:t> </a:t>
            </a:r>
            <a:endParaRPr lang="en-US" altLang="ja-JP" sz="1400" dirty="0" smtClean="0"/>
          </a:p>
          <a:p>
            <a:pPr marL="914400" indent="-914400" algn="l">
              <a:buAutoNum type="circleNumDbPlain" startAt="2"/>
            </a:pPr>
            <a:r>
              <a:rPr lang="ja-JP" altLang="en-US" sz="5200" dirty="0" smtClean="0"/>
              <a:t>誰</a:t>
            </a:r>
            <a:r>
              <a:rPr lang="ja-JP" altLang="en-US" sz="5200" dirty="0" smtClean="0">
                <a:solidFill>
                  <a:srgbClr val="0070C0"/>
                </a:solidFill>
              </a:rPr>
              <a:t> </a:t>
            </a:r>
            <a:r>
              <a:rPr lang="ja-JP" altLang="en-US" sz="5200" dirty="0"/>
              <a:t>に とって 便利な 道具</a:t>
            </a:r>
            <a:r>
              <a:rPr lang="ja-JP" altLang="en-US" sz="5200" dirty="0" smtClean="0"/>
              <a:t>？</a:t>
            </a:r>
            <a:endParaRPr lang="en-US" altLang="ja-JP" sz="5200" dirty="0" smtClean="0"/>
          </a:p>
          <a:p>
            <a:pPr algn="l"/>
            <a:r>
              <a:rPr lang="en-US" altLang="ja-JP" sz="1400" dirty="0"/>
              <a:t> </a:t>
            </a:r>
            <a:r>
              <a:rPr lang="ja-JP" altLang="en-US" sz="1400" dirty="0" smtClean="0"/>
              <a:t> </a:t>
            </a:r>
            <a:endParaRPr lang="en-US" altLang="ja-JP" sz="1400" dirty="0"/>
          </a:p>
          <a:p>
            <a:pPr algn="l"/>
            <a:r>
              <a:rPr lang="ja-JP" altLang="en-US" sz="5200" dirty="0" smtClean="0"/>
              <a:t>③</a:t>
            </a:r>
            <a:r>
              <a:rPr lang="ja-JP" altLang="en-US" sz="5200" dirty="0"/>
              <a:t> </a:t>
            </a:r>
            <a:r>
              <a:rPr lang="ja-JP" altLang="en-US" sz="5200" dirty="0" smtClean="0"/>
              <a:t>   どんな道具？</a:t>
            </a:r>
            <a:r>
              <a:rPr lang="en-US" altLang="ja-JP" sz="5200" dirty="0" smtClean="0"/>
              <a:t>        </a:t>
            </a:r>
            <a:r>
              <a:rPr lang="ja-JP" altLang="en-US" sz="5200" dirty="0" smtClean="0"/>
              <a:t>参考</a:t>
            </a:r>
            <a:r>
              <a:rPr lang="ja-JP" altLang="en-US" sz="5200" dirty="0"/>
              <a:t>：</a:t>
            </a:r>
            <a:r>
              <a:rPr lang="en-US" altLang="ja-JP" sz="5200" dirty="0"/>
              <a:t>MESH</a:t>
            </a:r>
            <a:r>
              <a:rPr lang="ja-JP" altLang="en-US" sz="5200" dirty="0"/>
              <a:t>のレシピ集</a:t>
            </a:r>
            <a:endParaRPr lang="en-US" altLang="ja-JP" sz="5200" dirty="0"/>
          </a:p>
          <a:p>
            <a:pPr algn="l"/>
            <a:r>
              <a:rPr lang="ja-JP" altLang="en-US" sz="4800" dirty="0"/>
              <a:t>　　　　　　</a:t>
            </a:r>
            <a:r>
              <a:rPr lang="ja-JP" altLang="en-US" sz="4800" dirty="0" smtClean="0"/>
              <a:t>                            </a:t>
            </a:r>
            <a:r>
              <a:rPr lang="en-US" altLang="ja-JP" sz="4800" dirty="0" smtClean="0">
                <a:hlinkClick r:id="rId3"/>
              </a:rPr>
              <a:t>https</a:t>
            </a:r>
            <a:r>
              <a:rPr lang="en-US" altLang="ja-JP" sz="4800" dirty="0">
                <a:hlinkClick r:id="rId3"/>
              </a:rPr>
              <a:t>://recipe.meshprj.com/jp/</a:t>
            </a:r>
            <a:endParaRPr lang="en-US" altLang="ja-JP" sz="4800" dirty="0"/>
          </a:p>
          <a:p>
            <a:pPr algn="l"/>
            <a:r>
              <a:rPr lang="en-US" altLang="ja-JP" sz="1400" dirty="0" smtClean="0"/>
              <a:t> </a:t>
            </a:r>
          </a:p>
          <a:p>
            <a:pPr algn="l"/>
            <a:r>
              <a:rPr lang="ja-JP" altLang="en-US" sz="5200" dirty="0" smtClean="0"/>
              <a:t>④    どんな </a:t>
            </a:r>
            <a:r>
              <a:rPr lang="ja-JP" altLang="en-US" sz="5200" b="1" dirty="0">
                <a:solidFill>
                  <a:srgbClr val="0070C0"/>
                </a:solidFill>
              </a:rPr>
              <a:t>プログラム </a:t>
            </a:r>
            <a:r>
              <a:rPr lang="ja-JP" altLang="en-US" sz="5200" dirty="0" smtClean="0"/>
              <a:t>？</a:t>
            </a:r>
            <a:r>
              <a:rPr lang="en-US" altLang="ja-JP" sz="5200" dirty="0" smtClean="0"/>
              <a:t> </a:t>
            </a:r>
            <a:r>
              <a:rPr lang="ja-JP" altLang="en-US" sz="5200" dirty="0" smtClean="0"/>
              <a:t>どんな </a:t>
            </a:r>
            <a:r>
              <a:rPr lang="ja-JP" altLang="en-US" sz="5200" b="1" dirty="0">
                <a:solidFill>
                  <a:srgbClr val="0070C0"/>
                </a:solidFill>
              </a:rPr>
              <a:t>材料 </a:t>
            </a:r>
            <a:r>
              <a:rPr lang="ja-JP" altLang="en-US" sz="5200" dirty="0" smtClean="0"/>
              <a:t>？</a:t>
            </a:r>
            <a:endParaRPr lang="en-US" altLang="ja-JP" sz="5200" dirty="0" smtClean="0"/>
          </a:p>
          <a:p>
            <a:pPr algn="l"/>
            <a:r>
              <a:rPr lang="en-US" altLang="ja-JP" sz="5200" dirty="0" smtClean="0"/>
              <a:t>           </a:t>
            </a:r>
            <a:r>
              <a:rPr lang="en-US" altLang="ja-JP" sz="4600" dirty="0" smtClean="0"/>
              <a:t>※</a:t>
            </a:r>
            <a:r>
              <a:rPr lang="ja-JP" altLang="en-US" sz="4600" dirty="0" smtClean="0"/>
              <a:t> </a:t>
            </a:r>
            <a:r>
              <a:rPr lang="ja-JP" altLang="en-US" sz="4600" dirty="0"/>
              <a:t>次回までに材料の用意をする。</a:t>
            </a:r>
            <a:endParaRPr lang="en-US" altLang="ja-JP" sz="4600" dirty="0"/>
          </a:p>
          <a:p>
            <a:pPr algn="l"/>
            <a:r>
              <a:rPr lang="ja-JP" altLang="en-US" sz="4600" dirty="0"/>
              <a:t>　　       </a:t>
            </a:r>
            <a:r>
              <a:rPr lang="ja-JP" altLang="en-US" sz="4600" dirty="0" smtClean="0"/>
              <a:t>     段</a:t>
            </a:r>
            <a:r>
              <a:rPr lang="ja-JP" altLang="en-US" sz="4600" dirty="0"/>
              <a:t>ボールや</a:t>
            </a:r>
            <a:r>
              <a:rPr lang="ja-JP" altLang="en-US" sz="4600" dirty="0" smtClean="0"/>
              <a:t>テープ等学校</a:t>
            </a:r>
            <a:r>
              <a:rPr lang="ja-JP" altLang="en-US" sz="4600" dirty="0"/>
              <a:t>にある物</a:t>
            </a:r>
            <a:r>
              <a:rPr lang="ja-JP" altLang="en-US" sz="4600" dirty="0" smtClean="0"/>
              <a:t>は先生</a:t>
            </a:r>
            <a:r>
              <a:rPr lang="ja-JP" altLang="en-US" sz="4600" dirty="0"/>
              <a:t>に相談</a:t>
            </a:r>
            <a:r>
              <a:rPr lang="ja-JP" altLang="en-US" sz="4600" dirty="0" smtClean="0"/>
              <a:t>。</a:t>
            </a:r>
            <a:endParaRPr lang="en-US" altLang="ja-JP" sz="4600" dirty="0" smtClean="0"/>
          </a:p>
          <a:p>
            <a:pPr algn="l"/>
            <a:r>
              <a:rPr lang="en-US" altLang="ja-JP" sz="1300" dirty="0"/>
              <a:t> </a:t>
            </a:r>
            <a:endParaRPr lang="en-US" altLang="ja-JP" sz="1300" dirty="0" smtClean="0"/>
          </a:p>
          <a:p>
            <a:pPr algn="l"/>
            <a:r>
              <a:rPr lang="ja-JP" altLang="en-US" sz="5200" dirty="0" smtClean="0"/>
              <a:t>⑤    道具</a:t>
            </a:r>
            <a:r>
              <a:rPr lang="ja-JP" altLang="en-US" sz="5200" dirty="0"/>
              <a:t>の名前は</a:t>
            </a:r>
            <a:r>
              <a:rPr lang="ja-JP" altLang="en-US" sz="5200" dirty="0" smtClean="0"/>
              <a:t>？                                     </a:t>
            </a:r>
            <a:r>
              <a:rPr lang="ja-JP" altLang="en-US" sz="5400" dirty="0" smtClean="0"/>
              <a:t>　　</a:t>
            </a:r>
            <a:endParaRPr lang="en-US" altLang="ja-JP" sz="5400" dirty="0" smtClean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1072157" y="14374"/>
            <a:ext cx="110598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400" dirty="0" smtClean="0"/>
              <a:t>【</a:t>
            </a:r>
            <a:r>
              <a:rPr lang="ja-JP" altLang="en-US" sz="2400" dirty="0"/>
              <a:t>６</a:t>
            </a:r>
            <a:r>
              <a:rPr kumimoji="1" lang="en-US" altLang="ja-JP" sz="2400" dirty="0" smtClean="0"/>
              <a:t>】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4075859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6478" y="235975"/>
            <a:ext cx="11759380" cy="6292645"/>
          </a:xfrm>
        </p:spPr>
        <p:txBody>
          <a:bodyPr>
            <a:normAutofit fontScale="77500" lnSpcReduction="20000"/>
          </a:bodyPr>
          <a:lstStyle/>
          <a:p>
            <a:pPr algn="l"/>
            <a:r>
              <a:rPr lang="en-US" altLang="ja-JP" sz="6200" dirty="0" smtClean="0"/>
              <a:t>〈</a:t>
            </a:r>
            <a:r>
              <a:rPr lang="ja-JP" altLang="en-US" sz="6200" dirty="0" smtClean="0"/>
              <a:t>便利な道具作り</a:t>
            </a:r>
            <a:r>
              <a:rPr lang="en-US" altLang="ja-JP" sz="6200" dirty="0" smtClean="0"/>
              <a:t>〉  </a:t>
            </a:r>
            <a:r>
              <a:rPr lang="ja-JP" altLang="en-US" sz="6200" dirty="0" smtClean="0"/>
              <a:t>計画作成</a:t>
            </a:r>
            <a:endParaRPr lang="en-US" altLang="ja-JP" sz="6200" dirty="0" smtClean="0"/>
          </a:p>
          <a:p>
            <a:pPr algn="l"/>
            <a:r>
              <a:rPr lang="ja-JP" altLang="en-US" sz="2000" dirty="0" smtClean="0"/>
              <a:t>　</a:t>
            </a:r>
            <a:endParaRPr lang="en-US" altLang="ja-JP" sz="2000" dirty="0" smtClean="0"/>
          </a:p>
          <a:p>
            <a:pPr marL="914400" indent="-914400" algn="l">
              <a:buAutoNum type="circleNumDbPlain"/>
            </a:pPr>
            <a:r>
              <a:rPr lang="ja-JP" altLang="en-US" sz="5200" dirty="0" smtClean="0"/>
              <a:t>「</a:t>
            </a:r>
            <a:r>
              <a:rPr lang="ja-JP" altLang="en-US" sz="5200" b="1" dirty="0" smtClean="0">
                <a:solidFill>
                  <a:srgbClr val="0070C0"/>
                </a:solidFill>
              </a:rPr>
              <a:t>めあて</a:t>
            </a:r>
            <a:r>
              <a:rPr lang="ja-JP" altLang="en-US" sz="5200" dirty="0" smtClean="0"/>
              <a:t>」 ・ 「</a:t>
            </a:r>
            <a:r>
              <a:rPr lang="ja-JP" altLang="en-US" sz="5200" b="1" dirty="0" smtClean="0">
                <a:solidFill>
                  <a:srgbClr val="0070C0"/>
                </a:solidFill>
              </a:rPr>
              <a:t>注意点</a:t>
            </a:r>
            <a:r>
              <a:rPr lang="ja-JP" altLang="en-US" sz="5200" dirty="0" smtClean="0"/>
              <a:t>」 </a:t>
            </a:r>
            <a:endParaRPr lang="en-US" altLang="ja-JP" sz="5200" dirty="0" smtClean="0"/>
          </a:p>
          <a:p>
            <a:pPr algn="l"/>
            <a:r>
              <a:rPr lang="en-US" altLang="ja-JP" sz="1400" dirty="0"/>
              <a:t> </a:t>
            </a:r>
            <a:endParaRPr lang="en-US" altLang="ja-JP" sz="1400" dirty="0" smtClean="0"/>
          </a:p>
          <a:p>
            <a:pPr marL="914400" indent="-914400" algn="l">
              <a:buAutoNum type="circleNumDbPlain" startAt="2"/>
            </a:pPr>
            <a:r>
              <a:rPr lang="ja-JP" altLang="en-US" sz="5200" dirty="0" smtClean="0"/>
              <a:t>誰</a:t>
            </a:r>
            <a:r>
              <a:rPr lang="ja-JP" altLang="en-US" sz="5200" dirty="0" smtClean="0">
                <a:solidFill>
                  <a:srgbClr val="0070C0"/>
                </a:solidFill>
              </a:rPr>
              <a:t> </a:t>
            </a:r>
            <a:r>
              <a:rPr lang="ja-JP" altLang="en-US" sz="5200" dirty="0"/>
              <a:t>に とって 便利な 道具</a:t>
            </a:r>
            <a:r>
              <a:rPr lang="ja-JP" altLang="en-US" sz="5200" dirty="0" smtClean="0"/>
              <a:t>？</a:t>
            </a:r>
            <a:endParaRPr lang="en-US" altLang="ja-JP" sz="5200" dirty="0" smtClean="0"/>
          </a:p>
          <a:p>
            <a:pPr algn="l"/>
            <a:r>
              <a:rPr lang="en-US" altLang="ja-JP" sz="1400" dirty="0"/>
              <a:t> </a:t>
            </a:r>
            <a:r>
              <a:rPr lang="ja-JP" altLang="en-US" sz="1400" dirty="0" smtClean="0"/>
              <a:t> </a:t>
            </a:r>
            <a:endParaRPr lang="en-US" altLang="ja-JP" sz="1400" dirty="0"/>
          </a:p>
          <a:p>
            <a:pPr algn="l"/>
            <a:r>
              <a:rPr lang="ja-JP" altLang="en-US" sz="5200" dirty="0" smtClean="0"/>
              <a:t>③</a:t>
            </a:r>
            <a:r>
              <a:rPr lang="ja-JP" altLang="en-US" sz="5200" dirty="0"/>
              <a:t> </a:t>
            </a:r>
            <a:r>
              <a:rPr lang="ja-JP" altLang="en-US" sz="5200" dirty="0" smtClean="0"/>
              <a:t>   どんな道具？</a:t>
            </a:r>
            <a:r>
              <a:rPr lang="en-US" altLang="ja-JP" sz="5200" dirty="0" smtClean="0"/>
              <a:t>        </a:t>
            </a:r>
            <a:r>
              <a:rPr lang="ja-JP" altLang="en-US" sz="5200" dirty="0" smtClean="0"/>
              <a:t>参考</a:t>
            </a:r>
            <a:r>
              <a:rPr lang="ja-JP" altLang="en-US" sz="5200" dirty="0"/>
              <a:t>：</a:t>
            </a:r>
            <a:r>
              <a:rPr lang="en-US" altLang="ja-JP" sz="5200" dirty="0"/>
              <a:t>MESH</a:t>
            </a:r>
            <a:r>
              <a:rPr lang="ja-JP" altLang="en-US" sz="5200" dirty="0"/>
              <a:t>のレシピ集</a:t>
            </a:r>
            <a:endParaRPr lang="en-US" altLang="ja-JP" sz="5200" dirty="0"/>
          </a:p>
          <a:p>
            <a:pPr algn="l"/>
            <a:r>
              <a:rPr lang="ja-JP" altLang="en-US" sz="4800" dirty="0"/>
              <a:t>　　　　　　</a:t>
            </a:r>
            <a:r>
              <a:rPr lang="ja-JP" altLang="en-US" sz="4800" dirty="0" smtClean="0"/>
              <a:t>                            </a:t>
            </a:r>
            <a:r>
              <a:rPr lang="en-US" altLang="ja-JP" sz="4800" dirty="0" smtClean="0">
                <a:hlinkClick r:id="rId3"/>
              </a:rPr>
              <a:t>https</a:t>
            </a:r>
            <a:r>
              <a:rPr lang="en-US" altLang="ja-JP" sz="4800" dirty="0">
                <a:hlinkClick r:id="rId3"/>
              </a:rPr>
              <a:t>://recipe.meshprj.com/jp/</a:t>
            </a:r>
            <a:endParaRPr lang="en-US" altLang="ja-JP" sz="4800" dirty="0"/>
          </a:p>
          <a:p>
            <a:pPr algn="l"/>
            <a:r>
              <a:rPr lang="en-US" altLang="ja-JP" sz="1400" dirty="0" smtClean="0"/>
              <a:t> </a:t>
            </a:r>
          </a:p>
          <a:p>
            <a:pPr algn="l"/>
            <a:r>
              <a:rPr lang="ja-JP" altLang="en-US" sz="5200" dirty="0" smtClean="0"/>
              <a:t>④    どんな </a:t>
            </a:r>
            <a:r>
              <a:rPr lang="ja-JP" altLang="en-US" sz="5200" b="1" dirty="0">
                <a:solidFill>
                  <a:srgbClr val="0070C0"/>
                </a:solidFill>
              </a:rPr>
              <a:t>プログラム </a:t>
            </a:r>
            <a:r>
              <a:rPr lang="ja-JP" altLang="en-US" sz="5200" dirty="0" smtClean="0"/>
              <a:t>？</a:t>
            </a:r>
            <a:r>
              <a:rPr lang="en-US" altLang="ja-JP" sz="5200" dirty="0" smtClean="0"/>
              <a:t> </a:t>
            </a:r>
            <a:r>
              <a:rPr lang="ja-JP" altLang="en-US" sz="5200" dirty="0" smtClean="0"/>
              <a:t>どんな </a:t>
            </a:r>
            <a:r>
              <a:rPr lang="ja-JP" altLang="en-US" sz="5200" b="1" dirty="0">
                <a:solidFill>
                  <a:srgbClr val="0070C0"/>
                </a:solidFill>
              </a:rPr>
              <a:t>材料 </a:t>
            </a:r>
            <a:r>
              <a:rPr lang="ja-JP" altLang="en-US" sz="5200" dirty="0" smtClean="0"/>
              <a:t>？</a:t>
            </a:r>
            <a:endParaRPr lang="en-US" altLang="ja-JP" sz="5200" dirty="0" smtClean="0"/>
          </a:p>
          <a:p>
            <a:pPr algn="l"/>
            <a:r>
              <a:rPr lang="en-US" altLang="ja-JP" sz="5200" dirty="0" smtClean="0"/>
              <a:t>           </a:t>
            </a:r>
            <a:r>
              <a:rPr lang="en-US" altLang="ja-JP" sz="4600" dirty="0" smtClean="0"/>
              <a:t>※</a:t>
            </a:r>
            <a:r>
              <a:rPr lang="ja-JP" altLang="en-US" sz="4600" dirty="0" smtClean="0"/>
              <a:t> </a:t>
            </a:r>
            <a:r>
              <a:rPr lang="ja-JP" altLang="en-US" sz="4600" dirty="0"/>
              <a:t>次回までに材料の用意をする。</a:t>
            </a:r>
            <a:endParaRPr lang="en-US" altLang="ja-JP" sz="4600" dirty="0"/>
          </a:p>
          <a:p>
            <a:pPr algn="l"/>
            <a:r>
              <a:rPr lang="ja-JP" altLang="en-US" sz="4600" dirty="0"/>
              <a:t>　　       </a:t>
            </a:r>
            <a:r>
              <a:rPr lang="ja-JP" altLang="en-US" sz="4600" dirty="0" smtClean="0"/>
              <a:t>     段</a:t>
            </a:r>
            <a:r>
              <a:rPr lang="ja-JP" altLang="en-US" sz="4600" dirty="0"/>
              <a:t>ボールや</a:t>
            </a:r>
            <a:r>
              <a:rPr lang="ja-JP" altLang="en-US" sz="4600" dirty="0" smtClean="0"/>
              <a:t>テープ等学校</a:t>
            </a:r>
            <a:r>
              <a:rPr lang="ja-JP" altLang="en-US" sz="4600" dirty="0"/>
              <a:t>にある物</a:t>
            </a:r>
            <a:r>
              <a:rPr lang="ja-JP" altLang="en-US" sz="4600" dirty="0" smtClean="0"/>
              <a:t>は先生</a:t>
            </a:r>
            <a:r>
              <a:rPr lang="ja-JP" altLang="en-US" sz="4600" dirty="0"/>
              <a:t>に相談</a:t>
            </a:r>
            <a:r>
              <a:rPr lang="ja-JP" altLang="en-US" sz="4600" dirty="0" smtClean="0"/>
              <a:t>。</a:t>
            </a:r>
            <a:endParaRPr lang="en-US" altLang="ja-JP" sz="4600" dirty="0" smtClean="0"/>
          </a:p>
          <a:p>
            <a:pPr algn="l"/>
            <a:r>
              <a:rPr lang="en-US" altLang="ja-JP" sz="1300" dirty="0"/>
              <a:t> </a:t>
            </a:r>
            <a:endParaRPr lang="en-US" altLang="ja-JP" sz="1300" dirty="0" smtClean="0"/>
          </a:p>
          <a:p>
            <a:pPr algn="l"/>
            <a:r>
              <a:rPr lang="ja-JP" altLang="en-US" sz="5200" dirty="0" smtClean="0"/>
              <a:t>⑤    道具</a:t>
            </a:r>
            <a:r>
              <a:rPr lang="ja-JP" altLang="en-US" sz="5200" dirty="0"/>
              <a:t>の名前は</a:t>
            </a:r>
            <a:r>
              <a:rPr lang="ja-JP" altLang="en-US" sz="5200" dirty="0" smtClean="0"/>
              <a:t>？                                     </a:t>
            </a:r>
            <a:r>
              <a:rPr lang="ja-JP" altLang="en-US" sz="5400" dirty="0" smtClean="0"/>
              <a:t>　　</a:t>
            </a:r>
            <a:endParaRPr lang="en-US" altLang="ja-JP" sz="5400" dirty="0" smtClean="0"/>
          </a:p>
        </p:txBody>
      </p:sp>
      <p:sp>
        <p:nvSpPr>
          <p:cNvPr id="4" name="テキスト ボックス 3"/>
          <p:cNvSpPr txBox="1"/>
          <p:nvPr/>
        </p:nvSpPr>
        <p:spPr>
          <a:xfrm rot="21341100">
            <a:off x="1428179" y="630525"/>
            <a:ext cx="9784289" cy="5509200"/>
          </a:xfrm>
          <a:prstGeom prst="rect">
            <a:avLst/>
          </a:prstGeom>
          <a:ln w="76200">
            <a:solidFill>
              <a:srgbClr val="FF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endParaRPr lang="en-US" altLang="ja-JP" sz="2000" dirty="0" smtClean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algn="ctr"/>
            <a:r>
              <a:rPr lang="en-US" altLang="ja-JP" sz="2000" dirty="0" smtClean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 </a:t>
            </a:r>
          </a:p>
          <a:p>
            <a:pPr algn="ctr"/>
            <a:r>
              <a:rPr kumimoji="1" lang="ja-JP" altLang="en-US" sz="9600" dirty="0" smtClean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一度 手を</a:t>
            </a:r>
            <a:endParaRPr kumimoji="1" lang="en-US" altLang="ja-JP" sz="9600" dirty="0" smtClean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algn="ctr"/>
            <a:endParaRPr lang="en-US" altLang="ja-JP" sz="1000" dirty="0" smtClean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algn="ctr"/>
            <a:endParaRPr lang="en-US" altLang="ja-JP" sz="1000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algn="ctr"/>
            <a:endParaRPr lang="en-US" altLang="ja-JP" sz="1000" dirty="0" smtClean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algn="ctr"/>
            <a:r>
              <a:rPr lang="en-US" altLang="ja-JP" sz="1000" dirty="0" smtClean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 </a:t>
            </a:r>
            <a:endParaRPr kumimoji="1" lang="en-US" altLang="ja-JP" sz="1000" dirty="0" smtClean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algn="ctr"/>
            <a:r>
              <a:rPr kumimoji="1" lang="ja-JP" altLang="en-US" sz="9600" dirty="0" smtClean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 止めてください。 </a:t>
            </a:r>
            <a:endParaRPr kumimoji="1" lang="en-US" altLang="ja-JP" sz="9600" dirty="0" smtClean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algn="ctr"/>
            <a:endParaRPr lang="en-US" altLang="ja-JP" sz="2000" dirty="0" smtClean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algn="ctr"/>
            <a:endParaRPr lang="en-US" altLang="ja-JP" sz="2000" dirty="0" smtClean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algn="ctr"/>
            <a:endParaRPr lang="en-US" altLang="ja-JP" sz="2000" dirty="0" smtClean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algn="ctr"/>
            <a:r>
              <a:rPr lang="en-US" altLang="ja-JP" sz="2000" dirty="0" smtClean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 </a:t>
            </a:r>
            <a:endParaRPr kumimoji="1" lang="ja-JP" altLang="en-US" sz="2000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1072157" y="14374"/>
            <a:ext cx="110598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400" dirty="0" smtClean="0"/>
              <a:t>【</a:t>
            </a:r>
            <a:r>
              <a:rPr lang="ja-JP" altLang="en-US" sz="2400" dirty="0"/>
              <a:t>７</a:t>
            </a:r>
            <a:r>
              <a:rPr kumimoji="1" lang="en-US" altLang="ja-JP" sz="2400" dirty="0" smtClean="0"/>
              <a:t>】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3267758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" y="425003"/>
            <a:ext cx="12005186" cy="5950039"/>
          </a:xfrm>
        </p:spPr>
        <p:txBody>
          <a:bodyPr>
            <a:normAutofit/>
          </a:bodyPr>
          <a:lstStyle/>
          <a:p>
            <a:pPr algn="l"/>
            <a:r>
              <a:rPr kumimoji="1" lang="ja-JP" altLang="en-US" sz="5400" dirty="0" smtClean="0">
                <a:latin typeface="+mn-ea"/>
              </a:rPr>
              <a:t>◯</a:t>
            </a:r>
            <a:r>
              <a:rPr lang="ja-JP" altLang="en-US" sz="5400" dirty="0">
                <a:latin typeface="+mn-ea"/>
              </a:rPr>
              <a:t>本時の振り返り</a:t>
            </a:r>
            <a:r>
              <a:rPr kumimoji="1" lang="ja-JP" altLang="en-US" sz="5400" dirty="0" smtClean="0">
                <a:latin typeface="+mn-ea"/>
              </a:rPr>
              <a:t>を書く。</a:t>
            </a:r>
            <a:endParaRPr kumimoji="1" lang="en-US" altLang="ja-JP" sz="5400" dirty="0" smtClean="0">
              <a:latin typeface="+mn-ea"/>
            </a:endParaRPr>
          </a:p>
          <a:p>
            <a:pPr algn="l"/>
            <a:r>
              <a:rPr kumimoji="1" lang="ja-JP" altLang="en-US" sz="5400" dirty="0" smtClean="0">
                <a:latin typeface="+mn-ea"/>
              </a:rPr>
              <a:t>　・がんばったこと。</a:t>
            </a:r>
            <a:endParaRPr kumimoji="1" lang="en-US" altLang="ja-JP" sz="5400" dirty="0" smtClean="0">
              <a:latin typeface="+mn-ea"/>
            </a:endParaRPr>
          </a:p>
          <a:p>
            <a:pPr algn="l"/>
            <a:r>
              <a:rPr kumimoji="1" lang="ja-JP" altLang="en-US" sz="5400" dirty="0" smtClean="0">
                <a:latin typeface="+mn-ea"/>
              </a:rPr>
              <a:t>　・学んだこと。</a:t>
            </a:r>
            <a:endParaRPr kumimoji="1" lang="en-US" altLang="ja-JP" sz="5400" dirty="0" smtClean="0">
              <a:latin typeface="+mn-ea"/>
            </a:endParaRPr>
          </a:p>
          <a:p>
            <a:pPr algn="l"/>
            <a:r>
              <a:rPr kumimoji="1" lang="ja-JP" altLang="en-US" sz="5400" dirty="0" smtClean="0">
                <a:latin typeface="+mn-ea"/>
              </a:rPr>
              <a:t>　・これからしたいこと。</a:t>
            </a:r>
            <a:endParaRPr kumimoji="1" lang="en-US" altLang="ja-JP" sz="5400" dirty="0" smtClean="0">
              <a:latin typeface="+mn-ea"/>
            </a:endParaRPr>
          </a:p>
          <a:p>
            <a:pPr algn="l"/>
            <a:r>
              <a:rPr kumimoji="1" lang="ja-JP" altLang="en-US" sz="5400" dirty="0" smtClean="0">
                <a:latin typeface="+mn-ea"/>
              </a:rPr>
              <a:t>　</a:t>
            </a:r>
            <a:endParaRPr kumimoji="1" lang="ja-JP" altLang="en-US" sz="5400" dirty="0">
              <a:latin typeface="+mn-ea"/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590602" y="203057"/>
            <a:ext cx="3736159" cy="4061042"/>
          </a:xfrm>
          <a:prstGeom prst="rect">
            <a:avLst/>
          </a:prstGeom>
        </p:spPr>
      </p:pic>
      <p:sp>
        <p:nvSpPr>
          <p:cNvPr id="6" name="テキスト ボックス 5"/>
          <p:cNvSpPr txBox="1"/>
          <p:nvPr/>
        </p:nvSpPr>
        <p:spPr>
          <a:xfrm>
            <a:off x="2518462" y="4813720"/>
            <a:ext cx="6775831" cy="923330"/>
          </a:xfrm>
          <a:prstGeom prst="rect">
            <a:avLst/>
          </a:prstGeom>
          <a:ln w="76200">
            <a:solidFill>
              <a:srgbClr val="FF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kumimoji="1" lang="ja-JP" altLang="en-US" sz="5400" dirty="0" smtClean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次回、道具作り</a:t>
            </a:r>
            <a:endParaRPr kumimoji="1" lang="ja-JP" altLang="en-US" sz="5400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1072157" y="14374"/>
            <a:ext cx="110598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400" dirty="0" smtClean="0"/>
              <a:t>【</a:t>
            </a:r>
            <a:r>
              <a:rPr lang="ja-JP" altLang="en-US" sz="2400" dirty="0"/>
              <a:t>８</a:t>
            </a:r>
            <a:r>
              <a:rPr kumimoji="1" lang="en-US" altLang="ja-JP" sz="2400" dirty="0" smtClean="0"/>
              <a:t>】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5601383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69648 1.07825 L -1.25E-6 -4.44444E-6 " pathEditMode="relative" rAng="0" ptsTypes="AA">
                                      <p:cBhvr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4818" y="-53912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409379" y="604684"/>
            <a:ext cx="11428658" cy="5855110"/>
          </a:xfrm>
        </p:spPr>
        <p:txBody>
          <a:bodyPr>
            <a:normAutofit/>
          </a:bodyPr>
          <a:lstStyle/>
          <a:p>
            <a:pPr algn="l"/>
            <a:r>
              <a:rPr lang="ja-JP" altLang="en-US" sz="5400" dirty="0" smtClean="0"/>
              <a:t>◯ 使った道具を片付ける。</a:t>
            </a:r>
            <a:endParaRPr lang="en-US" altLang="ja-JP" sz="5400" dirty="0" smtClean="0"/>
          </a:p>
          <a:p>
            <a:pPr algn="l"/>
            <a:r>
              <a:rPr lang="ja-JP" altLang="en-US" sz="1000" dirty="0"/>
              <a:t>　</a:t>
            </a:r>
            <a:endParaRPr lang="en-US" altLang="ja-JP" sz="1000" dirty="0" smtClean="0"/>
          </a:p>
          <a:p>
            <a:pPr algn="l"/>
            <a:r>
              <a:rPr lang="ja-JP" altLang="en-US" sz="5400" dirty="0" smtClean="0"/>
              <a:t>・ </a:t>
            </a:r>
            <a:r>
              <a:rPr lang="en-US" altLang="ja-JP" sz="5400" dirty="0" smtClean="0"/>
              <a:t>iPad</a:t>
            </a:r>
            <a:r>
              <a:rPr lang="ja-JP" altLang="en-US" sz="5400" dirty="0" smtClean="0"/>
              <a:t>や</a:t>
            </a:r>
            <a:r>
              <a:rPr lang="en-US" altLang="ja-JP" sz="5400" dirty="0" smtClean="0"/>
              <a:t>MESH</a:t>
            </a:r>
            <a:r>
              <a:rPr lang="ja-JP" altLang="en-US" sz="5400" dirty="0" smtClean="0"/>
              <a:t>は外して元通り返す。</a:t>
            </a:r>
            <a:endParaRPr lang="en-US" altLang="ja-JP" sz="5400" dirty="0" smtClean="0"/>
          </a:p>
          <a:p>
            <a:pPr algn="l"/>
            <a:r>
              <a:rPr lang="ja-JP" altLang="en-US" sz="5400" dirty="0" smtClean="0"/>
              <a:t>・ 静かに素早く行動する。</a:t>
            </a:r>
            <a:endParaRPr lang="en-US" altLang="ja-JP" sz="5400" dirty="0" smtClean="0"/>
          </a:p>
          <a:p>
            <a:pPr algn="l"/>
            <a:endParaRPr lang="en-US" altLang="ja-JP" sz="5400" dirty="0"/>
          </a:p>
          <a:p>
            <a:pPr algn="l"/>
            <a:endParaRPr lang="en-US" altLang="ja-JP" sz="5400" dirty="0" smtClean="0"/>
          </a:p>
          <a:p>
            <a:pPr algn="l"/>
            <a:endParaRPr lang="en-US" altLang="ja-JP" sz="1800" dirty="0"/>
          </a:p>
          <a:p>
            <a:pPr algn="l"/>
            <a:endParaRPr lang="en-US" altLang="ja-JP" sz="1800" dirty="0" smtClean="0"/>
          </a:p>
          <a:p>
            <a:pPr algn="l"/>
            <a:endParaRPr lang="en-US" altLang="ja-JP" sz="1800" dirty="0"/>
          </a:p>
          <a:p>
            <a:pPr algn="l"/>
            <a:endParaRPr lang="en-US" altLang="ja-JP" sz="4800" dirty="0" smtClean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205315" y="4552164"/>
            <a:ext cx="5574891" cy="923330"/>
          </a:xfrm>
          <a:prstGeom prst="rect">
            <a:avLst/>
          </a:prstGeom>
          <a:ln w="76200">
            <a:solidFill>
              <a:srgbClr val="FF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ja-JP" altLang="en-US" sz="5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２</a:t>
            </a:r>
            <a:r>
              <a:rPr kumimoji="1" lang="ja-JP" altLang="en-US" sz="5400" dirty="0" smtClean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分間以内で！</a:t>
            </a:r>
            <a:endParaRPr kumimoji="1" lang="ja-JP" altLang="en-US" sz="5400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1072157" y="14374"/>
            <a:ext cx="110598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400" dirty="0" smtClean="0"/>
              <a:t>【</a:t>
            </a:r>
            <a:r>
              <a:rPr lang="ja-JP" altLang="en-US" sz="2400" dirty="0"/>
              <a:t>９</a:t>
            </a:r>
            <a:r>
              <a:rPr kumimoji="1" lang="en-US" altLang="ja-JP" sz="2400" dirty="0" smtClean="0"/>
              <a:t>】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2830783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9223</TotalTime>
  <Words>566</Words>
  <Application>Microsoft Office PowerPoint</Application>
  <PresentationFormat>ワイド画面</PresentationFormat>
  <Paragraphs>170</Paragraphs>
  <Slides>9</Slides>
  <Notes>9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6" baseType="lpstr">
      <vt:lpstr>HGP創英角ｺﾞｼｯｸUB</vt:lpstr>
      <vt:lpstr>ＭＳ Ｐゴシック</vt:lpstr>
      <vt:lpstr>游ゴシック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千葉県総合教育センター</dc:creator>
  <cp:lastModifiedBy>sosemedia3</cp:lastModifiedBy>
  <cp:revision>175</cp:revision>
  <cp:lastPrinted>2019-11-21T10:40:48Z</cp:lastPrinted>
  <dcterms:created xsi:type="dcterms:W3CDTF">2018-11-18T00:46:19Z</dcterms:created>
  <dcterms:modified xsi:type="dcterms:W3CDTF">2020-02-28T01:43:31Z</dcterms:modified>
</cp:coreProperties>
</file>