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1" r:id="rId2"/>
    <p:sldId id="281" r:id="rId3"/>
    <p:sldId id="282" r:id="rId4"/>
    <p:sldId id="338" r:id="rId5"/>
    <p:sldId id="284" r:id="rId6"/>
    <p:sldId id="286" r:id="rId7"/>
    <p:sldId id="339" r:id="rId8"/>
    <p:sldId id="276" r:id="rId9"/>
    <p:sldId id="277" r:id="rId10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57512" autoAdjust="0"/>
  </p:normalViewPr>
  <p:slideViewPr>
    <p:cSldViewPr snapToGrid="0">
      <p:cViewPr varScale="1">
        <p:scale>
          <a:sx n="50" d="100"/>
          <a:sy n="50" d="100"/>
        </p:scale>
        <p:origin x="1738" y="5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7B254-7447-4EEF-BDEA-CB193C72AC52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3537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B4949-F971-4A5F-AD84-7C29BFCBC1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91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課題を確認します。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646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課題は、＜クリック＞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「より便利な社会」を実現するために、自分たちで考えた新しい道具を作ろう。</a:t>
            </a:r>
            <a:endParaRPr kumimoji="1" lang="en-US" altLang="ja-JP" dirty="0" smtClean="0"/>
          </a:p>
          <a:p>
            <a:r>
              <a:rPr kumimoji="1" lang="ja-JP" altLang="en-US" dirty="0" err="1" smtClean="0"/>
              <a:t>で</a:t>
            </a:r>
            <a:r>
              <a:rPr kumimoji="1" lang="ja-JP" altLang="en-US" dirty="0" smtClean="0"/>
              <a:t>したね。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0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今日は、道具作りをメインに行います。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グループの計画に沿って、道具作りを進めます。「便利な道具開発メモ」を作りながら、作業を進めましょう。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後半は、発表会に向けたプレゼン資料作りを進めてください。グループのメンバーと協力しながら、真剣にてきぱきやらないと完成しません。必要なことはワークシートにメモをしながら進めてください。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ワークシートを配付する。「便利な道具開発メモ」をつくりながら道具作りを行うことを確認する。）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※iPad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を配る。）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材料を用意する。）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この活動を終了する時に、＜次のスライド＞を示す。目安として、終了２０分前。残りの２０分のうち、１０分間を発表練習、１０分間を片付けと振り返りを行う。）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292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一度、手を止めてください。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503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（授業終了２０分前）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あと少しで完成。＜クリック＞　そんな時こそ、＜クリック＞　全員で動作確認をして、改善点がないか調整しましょう。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83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発表練習のポイントは、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＜クリック＞１つ目</a:t>
            </a:r>
            <a:r>
              <a:rPr kumimoji="1" lang="ja-JP" altLang="en-US" dirty="0" smtClean="0"/>
              <a:t>は、どんな人にとって便利なのかを伝えることです</a:t>
            </a:r>
            <a:r>
              <a:rPr kumimoji="1" lang="ja-JP" altLang="en-US" dirty="0" smtClean="0"/>
              <a:t>。＜クリック＞ワークシート</a:t>
            </a:r>
            <a:r>
              <a:rPr kumimoji="1" lang="ja-JP" altLang="en-US" dirty="0" smtClean="0"/>
              <a:t>を活用して整理してください。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＜クリック＞２つ目</a:t>
            </a:r>
            <a:r>
              <a:rPr kumimoji="1" lang="ja-JP" altLang="en-US" dirty="0" smtClean="0"/>
              <a:t>は、道具の実演練習をしっかりしてください。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＜クリック＞３つ目</a:t>
            </a:r>
            <a:r>
              <a:rPr kumimoji="1" lang="ja-JP" altLang="en-US" dirty="0" smtClean="0"/>
              <a:t>は、声のボリュームに注意してください</a:t>
            </a:r>
            <a:r>
              <a:rPr kumimoji="1" lang="ja-JP" altLang="en-US" dirty="0" smtClean="0"/>
              <a:t>。＜クリック＞どの</a:t>
            </a:r>
            <a:r>
              <a:rPr kumimoji="1" lang="ja-JP" altLang="en-US" dirty="0" smtClean="0"/>
              <a:t>グループも練習を行うので、今日は、隣の人に聞こえる程度で構いません。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それでは、約１０分間しか時間はとれませんが、各グループとも練習を始めてください。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この活動を終了する時に、＜次のスライド＞を示す。）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0997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一度、手を止めてください。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344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それでは、使った道具を片づけましょう。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や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は、外して、元通り返してください。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静かに素早く、５分以内で片付けましょう。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760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今日の学習をふり返りましょう。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「がんばったこと」「学んだこと」「これからしたいこと」などをワークシートに書きましょう。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（ふり返りを書く時間を確保する）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（時間があれば、発表し合い、考えを共有する）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次回は、いよいよ、発表会を行います。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5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23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3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1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3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71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07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4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07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86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5" y="1150374"/>
            <a:ext cx="11526592" cy="5707626"/>
          </a:xfrm>
        </p:spPr>
        <p:txBody>
          <a:bodyPr/>
          <a:lstStyle/>
          <a:p>
            <a:r>
              <a:rPr kumimoji="1" lang="ja-JP" altLang="en-US" sz="6600" dirty="0" smtClean="0"/>
              <a:t>コンピュータと私たちの生活</a:t>
            </a:r>
            <a:endParaRPr kumimoji="1" lang="en-US" altLang="ja-JP" sz="6600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929" y="2576051"/>
            <a:ext cx="4583186" cy="410195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7108" y="99020"/>
            <a:ext cx="231196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プラン１０－</a:t>
            </a:r>
            <a:r>
              <a:rPr lang="ja-JP" altLang="en-US" sz="2400" dirty="0" smtClean="0"/>
              <a:t>３・４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  　 （</a:t>
            </a:r>
            <a:r>
              <a:rPr lang="ja-JP" altLang="en-US" sz="2400" dirty="0"/>
              <a:t>総合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5875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425004"/>
            <a:ext cx="11526592" cy="5046648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課題</a:t>
            </a:r>
            <a:endParaRPr kumimoji="1" lang="ja-JP" altLang="en-US" sz="6000" dirty="0"/>
          </a:p>
        </p:txBody>
      </p:sp>
      <p:sp>
        <p:nvSpPr>
          <p:cNvPr id="2" name="額縁 1"/>
          <p:cNvSpPr/>
          <p:nvPr/>
        </p:nvSpPr>
        <p:spPr>
          <a:xfrm>
            <a:off x="386366" y="1477736"/>
            <a:ext cx="11403851" cy="2637064"/>
          </a:xfrm>
          <a:prstGeom prst="bevel">
            <a:avLst>
              <a:gd name="adj" fmla="val 5658"/>
            </a:avLst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604685" y="1708114"/>
            <a:ext cx="10987548" cy="22297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6000" dirty="0" smtClean="0"/>
              <a:t>「より便利な社会」を実現するために</a:t>
            </a:r>
            <a:endParaRPr lang="en-US" altLang="ja-JP" sz="6000" dirty="0" smtClean="0"/>
          </a:p>
          <a:p>
            <a:pPr algn="l"/>
            <a:r>
              <a:rPr lang="ja-JP" altLang="en-US" sz="6000" dirty="0" smtClean="0"/>
              <a:t>自分たちで考えた道具を作ろう。</a:t>
            </a:r>
            <a:endParaRPr lang="ja-JP" altLang="en-US" sz="60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040" y="3061663"/>
            <a:ext cx="3937512" cy="372751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1234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3406" y="334297"/>
            <a:ext cx="11890775" cy="592885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altLang="ja-JP" sz="7000" dirty="0" smtClean="0"/>
              <a:t>〈</a:t>
            </a:r>
            <a:r>
              <a:rPr lang="ja-JP" altLang="en-US" sz="7000" dirty="0" smtClean="0"/>
              <a:t>便利な道具作り の 流れ</a:t>
            </a:r>
            <a:r>
              <a:rPr lang="en-US" altLang="ja-JP" sz="7000" dirty="0" smtClean="0"/>
              <a:t>〉</a:t>
            </a:r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5700" dirty="0" smtClean="0"/>
              <a:t>①　グループの計画に沿って、道具作りを進める。</a:t>
            </a:r>
            <a:endParaRPr lang="en-US" altLang="ja-JP" sz="5700" dirty="0" smtClean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　     </a:t>
            </a:r>
            <a:r>
              <a:rPr lang="ja-JP" altLang="en-US" sz="4600" dirty="0" smtClean="0"/>
              <a:t>・</a:t>
            </a:r>
            <a:r>
              <a:rPr lang="en-US" altLang="ja-JP" sz="4600" dirty="0" smtClean="0"/>
              <a:t>  </a:t>
            </a:r>
            <a:r>
              <a:rPr lang="ja-JP" altLang="en-US" sz="4600" dirty="0" smtClean="0"/>
              <a:t>「便利な道具開発メモ」 を 作りながら、作業を進める。</a:t>
            </a:r>
            <a:endParaRPr lang="en-US" altLang="ja-JP" sz="4600" dirty="0" smtClean="0"/>
          </a:p>
          <a:p>
            <a:pPr algn="l"/>
            <a:r>
              <a:rPr lang="en-US" altLang="ja-JP" sz="1400" dirty="0">
                <a:latin typeface="+mn-ea"/>
              </a:rPr>
              <a:t> </a:t>
            </a:r>
            <a:endParaRPr lang="en-US" altLang="ja-JP" sz="1400" dirty="0" smtClean="0">
              <a:latin typeface="+mn-ea"/>
            </a:endParaRPr>
          </a:p>
          <a:p>
            <a:pPr algn="l"/>
            <a:endParaRPr lang="en-US" altLang="ja-JP" sz="1400" dirty="0" smtClean="0">
              <a:latin typeface="+mn-ea"/>
            </a:endParaRPr>
          </a:p>
          <a:p>
            <a:pPr marL="1143000" indent="-1143000" algn="l">
              <a:buAutoNum type="circleNumDbPlain" startAt="2"/>
            </a:pPr>
            <a:r>
              <a:rPr lang="ja-JP" altLang="en-US" sz="5700" dirty="0" smtClean="0"/>
              <a:t>プレゼン資料</a:t>
            </a:r>
            <a:r>
              <a:rPr lang="ja-JP" altLang="en-US" sz="5700" dirty="0"/>
              <a:t>を</a:t>
            </a:r>
            <a:r>
              <a:rPr lang="ja-JP" altLang="en-US" sz="5700" dirty="0" smtClean="0"/>
              <a:t>作る。</a:t>
            </a:r>
            <a:endParaRPr lang="en-US" altLang="ja-JP" sz="5700" dirty="0" smtClean="0"/>
          </a:p>
          <a:p>
            <a:pPr algn="l"/>
            <a:r>
              <a:rPr lang="en-US" altLang="ja-JP" sz="5700" dirty="0"/>
              <a:t> </a:t>
            </a:r>
            <a:r>
              <a:rPr lang="en-US" altLang="ja-JP" sz="5700" dirty="0" smtClean="0"/>
              <a:t>                </a:t>
            </a:r>
            <a:r>
              <a:rPr lang="ja-JP" altLang="en-US" sz="5700" dirty="0" smtClean="0"/>
              <a:t>（２</a:t>
            </a:r>
            <a:r>
              <a:rPr lang="ja-JP" altLang="en-US" sz="5700" dirty="0"/>
              <a:t>～</a:t>
            </a:r>
            <a:r>
              <a:rPr lang="ja-JP" altLang="en-US" sz="5700" dirty="0" smtClean="0"/>
              <a:t>３分のプレゼンが理想）</a:t>
            </a:r>
            <a:endParaRPr lang="en-US" altLang="ja-JP" sz="5700" dirty="0"/>
          </a:p>
          <a:p>
            <a:pPr algn="l"/>
            <a:r>
              <a:rPr lang="en-US" altLang="ja-JP" dirty="0">
                <a:latin typeface="+mn-ea"/>
              </a:rPr>
              <a:t>    </a:t>
            </a:r>
          </a:p>
          <a:p>
            <a:pPr algn="l"/>
            <a:r>
              <a:rPr lang="en-US" altLang="ja-JP" sz="5400" dirty="0">
                <a:latin typeface="+mn-ea"/>
              </a:rPr>
              <a:t>  </a:t>
            </a:r>
            <a:r>
              <a:rPr lang="ja-JP" altLang="en-US" sz="5400" dirty="0" smtClean="0">
                <a:latin typeface="+mn-ea"/>
              </a:rPr>
              <a:t>　 </a:t>
            </a:r>
            <a:r>
              <a:rPr lang="ja-JP" altLang="en-US" sz="4600" dirty="0">
                <a:latin typeface="+mn-ea"/>
              </a:rPr>
              <a:t>・</a:t>
            </a:r>
            <a:r>
              <a:rPr lang="en-US" altLang="ja-JP" sz="4600" dirty="0" smtClean="0">
                <a:latin typeface="+mn-ea"/>
              </a:rPr>
              <a:t> </a:t>
            </a:r>
            <a:r>
              <a:rPr lang="ja-JP" altLang="en-US" sz="4600" dirty="0">
                <a:latin typeface="+mn-ea"/>
              </a:rPr>
              <a:t>真剣にてきぱきやらないと完成しない！</a:t>
            </a:r>
            <a:endParaRPr lang="en-US" altLang="ja-JP" sz="4600" dirty="0">
              <a:latin typeface="+mn-ea"/>
            </a:endParaRPr>
          </a:p>
          <a:p>
            <a:pPr algn="l"/>
            <a:r>
              <a:rPr lang="ja-JP" altLang="en-US" sz="4600" dirty="0">
                <a:latin typeface="+mn-ea"/>
              </a:rPr>
              <a:t>  </a:t>
            </a:r>
            <a:r>
              <a:rPr lang="ja-JP" altLang="en-US" sz="4600" dirty="0" smtClean="0">
                <a:latin typeface="+mn-ea"/>
              </a:rPr>
              <a:t>    ・</a:t>
            </a:r>
            <a:r>
              <a:rPr lang="en-US" altLang="ja-JP" sz="4600" dirty="0" smtClean="0">
                <a:latin typeface="+mn-ea"/>
              </a:rPr>
              <a:t> </a:t>
            </a:r>
            <a:r>
              <a:rPr lang="ja-JP" altLang="en-US" sz="4600" dirty="0">
                <a:latin typeface="+mn-ea"/>
              </a:rPr>
              <a:t>必要なことはワークシートにメモする</a:t>
            </a:r>
            <a:r>
              <a:rPr lang="ja-JP" altLang="en-US" sz="4600" dirty="0" smtClean="0">
                <a:latin typeface="+mn-ea"/>
              </a:rPr>
              <a:t>。</a:t>
            </a:r>
            <a:endParaRPr lang="en-US" altLang="ja-JP" sz="5400" dirty="0" smtClean="0"/>
          </a:p>
        </p:txBody>
      </p:sp>
      <p:sp>
        <p:nvSpPr>
          <p:cNvPr id="2" name="角丸四角形 1"/>
          <p:cNvSpPr/>
          <p:nvPr/>
        </p:nvSpPr>
        <p:spPr>
          <a:xfrm>
            <a:off x="904351" y="4672484"/>
            <a:ext cx="8470760" cy="14067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628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3406" y="334297"/>
            <a:ext cx="11890775" cy="592885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altLang="ja-JP" sz="7000" dirty="0" smtClean="0"/>
              <a:t>〈</a:t>
            </a:r>
            <a:r>
              <a:rPr lang="ja-JP" altLang="en-US" sz="7000" dirty="0" smtClean="0"/>
              <a:t>便利な道具作り</a:t>
            </a:r>
            <a:r>
              <a:rPr lang="en-US" altLang="ja-JP" sz="7000" dirty="0" smtClean="0"/>
              <a:t>〉</a:t>
            </a:r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5700" dirty="0" smtClean="0"/>
              <a:t>①　グループの計画に沿って、道具作りを進める。</a:t>
            </a:r>
            <a:endParaRPr lang="en-US" altLang="ja-JP" sz="5700" dirty="0" smtClean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　     </a:t>
            </a:r>
            <a:r>
              <a:rPr lang="ja-JP" altLang="en-US" sz="4600" dirty="0" smtClean="0"/>
              <a:t>・</a:t>
            </a:r>
            <a:r>
              <a:rPr lang="en-US" altLang="ja-JP" sz="4600" dirty="0" smtClean="0"/>
              <a:t>  </a:t>
            </a:r>
            <a:r>
              <a:rPr lang="ja-JP" altLang="en-US" sz="4600" dirty="0" smtClean="0"/>
              <a:t>「便利な道具開発メモ」 を 作りながら、作業を進める。</a:t>
            </a:r>
            <a:endParaRPr lang="en-US" altLang="ja-JP" sz="4600" dirty="0" smtClean="0"/>
          </a:p>
          <a:p>
            <a:pPr algn="l"/>
            <a:r>
              <a:rPr lang="en-US" altLang="ja-JP" sz="1400" dirty="0">
                <a:latin typeface="+mn-ea"/>
              </a:rPr>
              <a:t> </a:t>
            </a:r>
            <a:endParaRPr lang="en-US" altLang="ja-JP" sz="1400" dirty="0" smtClean="0">
              <a:latin typeface="+mn-ea"/>
            </a:endParaRPr>
          </a:p>
          <a:p>
            <a:pPr algn="l"/>
            <a:endParaRPr lang="en-US" altLang="ja-JP" sz="1400" dirty="0" smtClean="0">
              <a:latin typeface="+mn-ea"/>
            </a:endParaRPr>
          </a:p>
          <a:p>
            <a:pPr marL="1143000" indent="-1143000" algn="l">
              <a:buAutoNum type="circleNumDbPlain" startAt="2"/>
            </a:pPr>
            <a:r>
              <a:rPr lang="ja-JP" altLang="en-US" sz="5700" dirty="0" smtClean="0"/>
              <a:t>プレゼン資料</a:t>
            </a:r>
            <a:r>
              <a:rPr lang="ja-JP" altLang="en-US" sz="5700" dirty="0"/>
              <a:t>を</a:t>
            </a:r>
            <a:r>
              <a:rPr lang="ja-JP" altLang="en-US" sz="5700" dirty="0" smtClean="0"/>
              <a:t>作る。</a:t>
            </a:r>
            <a:endParaRPr lang="en-US" altLang="ja-JP" sz="5700" dirty="0" smtClean="0"/>
          </a:p>
          <a:p>
            <a:pPr algn="l"/>
            <a:r>
              <a:rPr lang="en-US" altLang="ja-JP" sz="5700" dirty="0"/>
              <a:t> </a:t>
            </a:r>
            <a:r>
              <a:rPr lang="en-US" altLang="ja-JP" sz="5700" dirty="0" smtClean="0"/>
              <a:t>                </a:t>
            </a:r>
            <a:r>
              <a:rPr lang="ja-JP" altLang="en-US" sz="5700" dirty="0" smtClean="0"/>
              <a:t>（２</a:t>
            </a:r>
            <a:r>
              <a:rPr lang="ja-JP" altLang="en-US" sz="5700" dirty="0"/>
              <a:t>～</a:t>
            </a:r>
            <a:r>
              <a:rPr lang="ja-JP" altLang="en-US" sz="5700" dirty="0" smtClean="0"/>
              <a:t>３分のプレゼンが理想）</a:t>
            </a:r>
            <a:endParaRPr lang="en-US" altLang="ja-JP" sz="5700" dirty="0"/>
          </a:p>
          <a:p>
            <a:pPr algn="l"/>
            <a:r>
              <a:rPr lang="en-US" altLang="ja-JP" dirty="0">
                <a:latin typeface="+mn-ea"/>
              </a:rPr>
              <a:t>    </a:t>
            </a:r>
          </a:p>
          <a:p>
            <a:pPr algn="l"/>
            <a:r>
              <a:rPr lang="en-US" altLang="ja-JP" sz="5400" dirty="0">
                <a:latin typeface="+mn-ea"/>
              </a:rPr>
              <a:t>  </a:t>
            </a:r>
            <a:r>
              <a:rPr lang="ja-JP" altLang="en-US" sz="5400" dirty="0" smtClean="0">
                <a:latin typeface="+mn-ea"/>
              </a:rPr>
              <a:t>　 </a:t>
            </a:r>
            <a:r>
              <a:rPr lang="ja-JP" altLang="en-US" sz="4600" dirty="0">
                <a:latin typeface="+mn-ea"/>
              </a:rPr>
              <a:t>・</a:t>
            </a:r>
            <a:r>
              <a:rPr lang="en-US" altLang="ja-JP" sz="4600" dirty="0" smtClean="0">
                <a:latin typeface="+mn-ea"/>
              </a:rPr>
              <a:t> </a:t>
            </a:r>
            <a:r>
              <a:rPr lang="ja-JP" altLang="en-US" sz="4600" dirty="0">
                <a:latin typeface="+mn-ea"/>
              </a:rPr>
              <a:t>真剣にてきぱきやらないと完成しない！</a:t>
            </a:r>
            <a:endParaRPr lang="en-US" altLang="ja-JP" sz="4600" dirty="0">
              <a:latin typeface="+mn-ea"/>
            </a:endParaRPr>
          </a:p>
          <a:p>
            <a:pPr algn="l"/>
            <a:r>
              <a:rPr lang="ja-JP" altLang="en-US" sz="4600" dirty="0">
                <a:latin typeface="+mn-ea"/>
              </a:rPr>
              <a:t>  </a:t>
            </a:r>
            <a:r>
              <a:rPr lang="ja-JP" altLang="en-US" sz="4600" dirty="0" smtClean="0">
                <a:latin typeface="+mn-ea"/>
              </a:rPr>
              <a:t>    ・</a:t>
            </a:r>
            <a:r>
              <a:rPr lang="en-US" altLang="ja-JP" sz="4600" dirty="0" smtClean="0">
                <a:latin typeface="+mn-ea"/>
              </a:rPr>
              <a:t> </a:t>
            </a:r>
            <a:r>
              <a:rPr lang="ja-JP" altLang="en-US" sz="4600" dirty="0">
                <a:latin typeface="+mn-ea"/>
              </a:rPr>
              <a:t>必要なことはワークシートにメモする</a:t>
            </a:r>
            <a:r>
              <a:rPr lang="ja-JP" altLang="en-US" sz="4600" dirty="0" smtClean="0">
                <a:latin typeface="+mn-ea"/>
              </a:rPr>
              <a:t>。</a:t>
            </a:r>
            <a:endParaRPr lang="en-US" altLang="ja-JP" sz="5400" dirty="0" smtClean="0"/>
          </a:p>
        </p:txBody>
      </p:sp>
      <p:sp>
        <p:nvSpPr>
          <p:cNvPr id="2" name="角丸四角形 1"/>
          <p:cNvSpPr/>
          <p:nvPr/>
        </p:nvSpPr>
        <p:spPr>
          <a:xfrm>
            <a:off x="904351" y="4672484"/>
            <a:ext cx="8470760" cy="14067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56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219" y="305361"/>
            <a:ext cx="11045200" cy="6095439"/>
          </a:xfrm>
        </p:spPr>
        <p:txBody>
          <a:bodyPr>
            <a:normAutofit/>
          </a:bodyPr>
          <a:lstStyle/>
          <a:p>
            <a:pPr algn="l"/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r>
              <a:rPr lang="ja-JP" altLang="en-US" sz="6600" dirty="0" smtClean="0"/>
              <a:t>・全員で動作を確認して、</a:t>
            </a:r>
            <a:endParaRPr lang="en-US" altLang="ja-JP" sz="6600" dirty="0" smtClean="0"/>
          </a:p>
          <a:p>
            <a:pPr algn="l"/>
            <a:r>
              <a:rPr lang="ja-JP" altLang="en-US" sz="6600" dirty="0" smtClean="0"/>
              <a:t>　改善点がないか調整しよう。</a:t>
            </a:r>
            <a:endParaRPr lang="en-US" altLang="ja-JP" sz="6600" dirty="0" smtClean="0"/>
          </a:p>
        </p:txBody>
      </p:sp>
      <p:sp>
        <p:nvSpPr>
          <p:cNvPr id="5" name="角丸四角形吹き出し 4"/>
          <p:cNvSpPr/>
          <p:nvPr/>
        </p:nvSpPr>
        <p:spPr>
          <a:xfrm>
            <a:off x="497722" y="1235593"/>
            <a:ext cx="6386051" cy="971496"/>
          </a:xfrm>
          <a:prstGeom prst="wedgeRoundRectCallout">
            <a:avLst>
              <a:gd name="adj1" fmla="val 59537"/>
              <a:gd name="adj2" fmla="val -24032"/>
              <a:gd name="adj3" fmla="val 16667"/>
            </a:avLst>
          </a:prstGeom>
          <a:ln w="571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73719" y="1287031"/>
            <a:ext cx="61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あと少しで完成！</a:t>
            </a:r>
            <a:endParaRPr kumimoji="1" lang="ja-JP" altLang="en-US" sz="54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631" y="25276"/>
            <a:ext cx="2496923" cy="339212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631" y="52631"/>
            <a:ext cx="2522471" cy="342683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435" y="52631"/>
            <a:ext cx="2496923" cy="339212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133" y="25276"/>
            <a:ext cx="2535525" cy="3444571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300992" y="1064090"/>
            <a:ext cx="7340753" cy="2286000"/>
            <a:chOff x="486697" y="943897"/>
            <a:chExt cx="7340753" cy="2286000"/>
          </a:xfrm>
        </p:grpSpPr>
        <p:sp>
          <p:nvSpPr>
            <p:cNvPr id="13" name="円形吹き出し 12"/>
            <p:cNvSpPr/>
            <p:nvPr/>
          </p:nvSpPr>
          <p:spPr>
            <a:xfrm>
              <a:off x="486697" y="943897"/>
              <a:ext cx="7340753" cy="2286000"/>
            </a:xfrm>
            <a:prstGeom prst="wedgeEllipseCallout">
              <a:avLst>
                <a:gd name="adj1" fmla="val -47755"/>
                <a:gd name="adj2" fmla="val 66371"/>
              </a:avLst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281042" y="1425177"/>
              <a:ext cx="641761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0" dirty="0" smtClean="0"/>
                <a:t>そんな時こそ</a:t>
              </a:r>
              <a:endParaRPr kumimoji="1" lang="ja-JP" altLang="en-US" sz="80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1772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219" y="305361"/>
            <a:ext cx="11674465" cy="6095439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</a:t>
            </a:r>
            <a:r>
              <a:rPr lang="ja-JP" altLang="en-US" sz="5400" dirty="0"/>
              <a:t>発表</a:t>
            </a:r>
            <a:r>
              <a:rPr lang="ja-JP" altLang="en-US" sz="5400" dirty="0" smtClean="0"/>
              <a:t>練習のポイント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>
                <a:latin typeface="+mn-ea"/>
              </a:rPr>
              <a:t>　・</a:t>
            </a:r>
            <a:r>
              <a:rPr lang="ja-JP" altLang="en-US" sz="5400" b="1" dirty="0" smtClean="0">
                <a:solidFill>
                  <a:srgbClr val="0070C0"/>
                </a:solidFill>
                <a:latin typeface="+mn-ea"/>
              </a:rPr>
              <a:t>どんな人</a:t>
            </a:r>
            <a:r>
              <a:rPr lang="ja-JP" altLang="en-US" sz="5400" dirty="0" smtClean="0">
                <a:latin typeface="+mn-ea"/>
              </a:rPr>
              <a:t>にとって便利なのか伝える。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　　→　ワークシートに整理する。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1000" dirty="0">
                <a:latin typeface="+mn-ea"/>
              </a:rPr>
              <a:t>　</a:t>
            </a:r>
            <a:endParaRPr lang="en-US" altLang="ja-JP" sz="10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・道具の</a:t>
            </a:r>
            <a:r>
              <a:rPr lang="ja-JP" altLang="en-US" sz="5400" b="1" dirty="0" smtClean="0">
                <a:solidFill>
                  <a:srgbClr val="0070C0"/>
                </a:solidFill>
                <a:latin typeface="+mn-ea"/>
              </a:rPr>
              <a:t>実演</a:t>
            </a:r>
            <a:r>
              <a:rPr lang="ja-JP" altLang="en-US" sz="5400" dirty="0" smtClean="0">
                <a:latin typeface="+mn-ea"/>
              </a:rPr>
              <a:t>の練習をする。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1000" dirty="0">
                <a:latin typeface="+mn-ea"/>
              </a:rPr>
              <a:t>　</a:t>
            </a:r>
            <a:endParaRPr lang="en-US" altLang="ja-JP" sz="10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・声のボリュームに注意する。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　　→　隣の人に聞こえる声程度。</a:t>
            </a:r>
            <a:endParaRPr lang="en-US" altLang="ja-JP" sz="5400" dirty="0" smtClean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323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0219" y="305361"/>
            <a:ext cx="11557126" cy="6095439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◯プレゼン練習のポイント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>
                <a:latin typeface="+mn-ea"/>
              </a:rPr>
              <a:t>　・どんな人にとって便利なのか伝える。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　　→ワークシートに整理する。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1000" dirty="0">
                <a:latin typeface="+mn-ea"/>
              </a:rPr>
              <a:t>　</a:t>
            </a:r>
            <a:endParaRPr lang="en-US" altLang="ja-JP" sz="10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・道具の実演の練習をする。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1000" dirty="0">
                <a:latin typeface="+mn-ea"/>
              </a:rPr>
              <a:t>　</a:t>
            </a:r>
            <a:endParaRPr lang="en-US" altLang="ja-JP" sz="10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・声のボリュームに注意する。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　　→隣の人に聞こえる声程度。</a:t>
            </a:r>
            <a:endParaRPr lang="en-US" altLang="ja-JP" sz="5400" dirty="0" smtClean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33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9379" y="604684"/>
            <a:ext cx="11428658" cy="5855110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使った道具を片付ける。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・ </a:t>
            </a:r>
            <a:r>
              <a:rPr lang="en-US" altLang="ja-JP" sz="5400" dirty="0" smtClean="0"/>
              <a:t>iPad</a:t>
            </a:r>
            <a:r>
              <a:rPr lang="ja-JP" altLang="en-US" sz="5400" dirty="0" smtClean="0"/>
              <a:t>や</a:t>
            </a:r>
            <a:r>
              <a:rPr lang="en-US" altLang="ja-JP" sz="5400" dirty="0" smtClean="0"/>
              <a:t>MESH</a:t>
            </a:r>
            <a:r>
              <a:rPr lang="ja-JP" altLang="en-US" sz="5400" dirty="0" smtClean="0"/>
              <a:t>は外して元通り返す。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・ 静かに素早く行動する。</a:t>
            </a:r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48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97160" y="4620990"/>
            <a:ext cx="5574891" cy="92333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５分間以内で！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222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25003"/>
            <a:ext cx="11946193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5400" dirty="0" smtClean="0">
                <a:latin typeface="+mn-ea"/>
              </a:rPr>
              <a:t>◯</a:t>
            </a:r>
            <a:r>
              <a:rPr lang="ja-JP" altLang="en-US" sz="5400" dirty="0" smtClean="0">
                <a:latin typeface="+mn-ea"/>
              </a:rPr>
              <a:t>本</a:t>
            </a:r>
            <a:r>
              <a:rPr lang="ja-JP" altLang="en-US" sz="5400" dirty="0">
                <a:latin typeface="+mn-ea"/>
              </a:rPr>
              <a:t>時</a:t>
            </a:r>
            <a:r>
              <a:rPr lang="ja-JP" altLang="en-US" sz="5400" dirty="0" smtClean="0">
                <a:latin typeface="+mn-ea"/>
              </a:rPr>
              <a:t>の振り返り</a:t>
            </a:r>
            <a:r>
              <a:rPr kumimoji="1" lang="ja-JP" altLang="en-US" sz="5400" dirty="0" smtClean="0">
                <a:latin typeface="+mn-ea"/>
              </a:rPr>
              <a:t>を書く。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・がんばったこと。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・学んだこと。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・これからしたいこと。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ja-JP" altLang="en-US" sz="5400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50" y="179745"/>
            <a:ext cx="4488635" cy="487895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76632" y="5058696"/>
            <a:ext cx="9379974" cy="92333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次回、いよいよ発表会！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8475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648 1.07825 L -2.5E-6 -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18" y="-5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9301</TotalTime>
  <Words>409</Words>
  <Application>Microsoft Office PowerPoint</Application>
  <PresentationFormat>ワイド画面</PresentationFormat>
  <Paragraphs>163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HGP創英角ｺﾞｼｯｸUB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sosemedia3</cp:lastModifiedBy>
  <cp:revision>184</cp:revision>
  <cp:lastPrinted>2019-11-21T10:40:48Z</cp:lastPrinted>
  <dcterms:created xsi:type="dcterms:W3CDTF">2018-11-18T00:46:19Z</dcterms:created>
  <dcterms:modified xsi:type="dcterms:W3CDTF">2020-02-28T01:46:23Z</dcterms:modified>
</cp:coreProperties>
</file>