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95" r:id="rId2"/>
    <p:sldId id="288" r:id="rId3"/>
    <p:sldId id="257" r:id="rId4"/>
    <p:sldId id="291" r:id="rId5"/>
    <p:sldId id="292" r:id="rId6"/>
    <p:sldId id="325" r:id="rId7"/>
    <p:sldId id="298" r:id="rId8"/>
    <p:sldId id="333" r:id="rId9"/>
    <p:sldId id="294" r:id="rId10"/>
  </p:sldIdLst>
  <p:sldSz cx="12192000" cy="6858000"/>
  <p:notesSz cx="6805613"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338" autoAdjust="0"/>
    <p:restoredTop sz="43719" autoAdjust="0"/>
  </p:normalViewPr>
  <p:slideViewPr>
    <p:cSldViewPr snapToGrid="0">
      <p:cViewPr varScale="1">
        <p:scale>
          <a:sx n="38" d="100"/>
          <a:sy n="38" d="100"/>
        </p:scale>
        <p:origin x="2218" y="62"/>
      </p:cViewPr>
      <p:guideLst>
        <p:guide orient="horz" pos="2160"/>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4450" y="0"/>
            <a:ext cx="2949575" cy="498475"/>
          </a:xfrm>
          <a:prstGeom prst="rect">
            <a:avLst/>
          </a:prstGeom>
        </p:spPr>
        <p:txBody>
          <a:bodyPr vert="horz" lIns="91440" tIns="45720" rIns="91440" bIns="45720" rtlCol="0"/>
          <a:lstStyle>
            <a:lvl1pPr algn="r">
              <a:defRPr sz="1200"/>
            </a:lvl1pPr>
          </a:lstStyle>
          <a:p>
            <a:fld id="{BF77B254-7447-4EEF-BDEA-CB193C72AC52}" type="datetimeFigureOut">
              <a:rPr kumimoji="1" lang="ja-JP" altLang="en-US" smtClean="0"/>
              <a:t>2020/2/28</a:t>
            </a:fld>
            <a:endParaRPr kumimoji="1" lang="ja-JP" altLang="en-US"/>
          </a:p>
        </p:txBody>
      </p:sp>
      <p:sp>
        <p:nvSpPr>
          <p:cNvPr id="4" name="スライド イメージ プレースホルダー 3"/>
          <p:cNvSpPr>
            <a:spLocks noGrp="1" noRot="1" noChangeAspect="1"/>
          </p:cNvSpPr>
          <p:nvPr>
            <p:ph type="sldImg" idx="2"/>
          </p:nvPr>
        </p:nvSpPr>
        <p:spPr>
          <a:xfrm>
            <a:off x="422275" y="1243013"/>
            <a:ext cx="5961063"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3537" cy="3913187"/>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4450" y="9440863"/>
            <a:ext cx="2949575" cy="498475"/>
          </a:xfrm>
          <a:prstGeom prst="rect">
            <a:avLst/>
          </a:prstGeom>
        </p:spPr>
        <p:txBody>
          <a:bodyPr vert="horz" lIns="91440" tIns="45720" rIns="91440" bIns="45720" rtlCol="0" anchor="b"/>
          <a:lstStyle>
            <a:lvl1pPr algn="r">
              <a:defRPr sz="1200"/>
            </a:lvl1pPr>
          </a:lstStyle>
          <a:p>
            <a:fld id="{E15B4949-F971-4A5F-AD84-7C29BFCBC1E8}" type="slidenum">
              <a:rPr kumimoji="1" lang="ja-JP" altLang="en-US" smtClean="0"/>
              <a:t>‹#›</a:t>
            </a:fld>
            <a:endParaRPr kumimoji="1" lang="ja-JP" altLang="en-US"/>
          </a:p>
        </p:txBody>
      </p:sp>
    </p:spTree>
    <p:extLst>
      <p:ext uri="{BB962C8B-B14F-4D97-AF65-F5344CB8AC3E}">
        <p14:creationId xmlns:p14="http://schemas.microsoft.com/office/powerpoint/2010/main" val="239291762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a:t>
            </a:r>
            <a:r>
              <a:rPr kumimoji="1" lang="en-US" altLang="ja-JP" dirty="0" smtClean="0"/>
              <a:t>※URL</a:t>
            </a:r>
            <a:r>
              <a:rPr kumimoji="1" lang="ja-JP" altLang="en-US" dirty="0" smtClean="0"/>
              <a:t>をクリックして動画を視聴する場面があるので、インターネットにつながるコンピュータを使用して、授業を展開する。）</a:t>
            </a:r>
            <a:endParaRPr kumimoji="1" lang="en-US" altLang="ja-JP" dirty="0" smtClean="0"/>
          </a:p>
          <a:p>
            <a:r>
              <a:rPr kumimoji="1" lang="ja-JP" altLang="en-US" dirty="0" smtClean="0"/>
              <a:t>（</a:t>
            </a:r>
            <a:r>
              <a:rPr kumimoji="1" lang="en-US" altLang="ja-JP" dirty="0" smtClean="0"/>
              <a:t>※</a:t>
            </a:r>
            <a:r>
              <a:rPr kumimoji="1" lang="ja-JP" altLang="en-US" dirty="0" smtClean="0"/>
              <a:t>事前に、動画を視聴できるか確認しておく。）</a:t>
            </a:r>
            <a:endParaRPr kumimoji="1" lang="en-US" altLang="ja-JP" dirty="0" smtClean="0"/>
          </a:p>
          <a:p>
            <a:endParaRPr kumimoji="1" lang="en-US" altLang="ja-JP" dirty="0" smtClean="0"/>
          </a:p>
          <a:p>
            <a:r>
              <a:rPr kumimoji="1" lang="ja-JP" altLang="en-US" dirty="0" smtClean="0"/>
              <a:t>ワークシートを配りますので、名前を書いて下さい。</a:t>
            </a:r>
            <a:endParaRPr kumimoji="1" lang="en-US" altLang="ja-JP" dirty="0" smtClean="0"/>
          </a:p>
          <a:p>
            <a:r>
              <a:rPr kumimoji="1" lang="ja-JP" altLang="en-US" dirty="0" smtClean="0"/>
              <a:t>（ワークシート配付）</a:t>
            </a:r>
            <a:endParaRPr kumimoji="1" lang="en-US" altLang="ja-JP" dirty="0" smtClean="0"/>
          </a:p>
          <a:p>
            <a:endParaRPr kumimoji="1" lang="en-US" altLang="ja-JP" dirty="0" smtClean="0"/>
          </a:p>
          <a:p>
            <a:r>
              <a:rPr kumimoji="1" lang="ja-JP" altLang="en-US" dirty="0" smtClean="0"/>
              <a:t>＜次のスライド＞</a:t>
            </a:r>
            <a:endParaRPr kumimoji="1" lang="ja-JP" altLang="en-US" dirty="0"/>
          </a:p>
        </p:txBody>
      </p:sp>
      <p:sp>
        <p:nvSpPr>
          <p:cNvPr id="4" name="スライド番号プレースホルダー 3"/>
          <p:cNvSpPr>
            <a:spLocks noGrp="1"/>
          </p:cNvSpPr>
          <p:nvPr>
            <p:ph type="sldNum" sz="quarter" idx="10"/>
          </p:nvPr>
        </p:nvSpPr>
        <p:spPr/>
        <p:txBody>
          <a:bodyPr/>
          <a:lstStyle/>
          <a:p>
            <a:fld id="{E15B4949-F971-4A5F-AD84-7C29BFCBC1E8}" type="slidenum">
              <a:rPr kumimoji="1" lang="ja-JP" altLang="en-US" smtClean="0"/>
              <a:t>1</a:t>
            </a:fld>
            <a:endParaRPr kumimoji="1" lang="ja-JP" altLang="en-US"/>
          </a:p>
        </p:txBody>
      </p:sp>
    </p:spTree>
    <p:extLst>
      <p:ext uri="{BB962C8B-B14F-4D97-AF65-F5344CB8AC3E}">
        <p14:creationId xmlns:p14="http://schemas.microsoft.com/office/powerpoint/2010/main" val="2741418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これから、「</a:t>
            </a:r>
            <a:r>
              <a:rPr kumimoji="1" lang="en-US" altLang="ja-JP" dirty="0" smtClean="0"/>
              <a:t>AI</a:t>
            </a:r>
            <a:r>
              <a:rPr kumimoji="1" lang="ja-JP" altLang="en-US" dirty="0" smtClean="0"/>
              <a:t>で創る未来～地方の人手不足を解決するために。あるクリーニング店の挑戦～」という動画を見ます。</a:t>
            </a:r>
            <a:endParaRPr kumimoji="1" lang="en-US" altLang="ja-JP" dirty="0" smtClean="0"/>
          </a:p>
          <a:p>
            <a:r>
              <a:rPr kumimoji="1" lang="ja-JP" altLang="en-US" dirty="0" smtClean="0"/>
              <a:t>＜クリック＞その動画を見ての感想や疑問について、後で話し合いますので、思ったことや感想・疑問などをワークシートに書いておきましょう。</a:t>
            </a:r>
            <a:endParaRPr kumimoji="1" lang="en-US" altLang="ja-JP" dirty="0" smtClean="0"/>
          </a:p>
          <a:p>
            <a:endParaRPr kumimoji="1" lang="en-US" altLang="ja-JP" dirty="0" smtClean="0"/>
          </a:p>
          <a:p>
            <a:r>
              <a:rPr kumimoji="1" lang="ja-JP" altLang="en-US" dirty="0" smtClean="0"/>
              <a:t>それでは動画を見ましょう。　＜</a:t>
            </a:r>
            <a:r>
              <a:rPr kumimoji="1" lang="en-US" altLang="ja-JP" dirty="0" smtClean="0"/>
              <a:t>URL</a:t>
            </a:r>
            <a:r>
              <a:rPr kumimoji="1" lang="ja-JP" altLang="en-US" dirty="0" smtClean="0"/>
              <a:t>をクリック＞　（動画視聴）</a:t>
            </a:r>
            <a:endParaRPr kumimoji="1" lang="en-US" altLang="ja-JP" dirty="0" smtClean="0"/>
          </a:p>
          <a:p>
            <a:endParaRPr kumimoji="1" lang="en-US" altLang="ja-JP" dirty="0" smtClean="0"/>
          </a:p>
          <a:p>
            <a:r>
              <a:rPr kumimoji="1" lang="ja-JP" altLang="en-US" dirty="0" smtClean="0"/>
              <a:t>（動画を見終わったら）＜次のスライド＞</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E15B4949-F971-4A5F-AD84-7C29BFCBC1E8}" type="slidenum">
              <a:rPr kumimoji="1" lang="ja-JP" altLang="en-US" smtClean="0"/>
              <a:t>2</a:t>
            </a:fld>
            <a:endParaRPr kumimoji="1" lang="ja-JP" altLang="en-US"/>
          </a:p>
        </p:txBody>
      </p:sp>
    </p:spTree>
    <p:extLst>
      <p:ext uri="{BB962C8B-B14F-4D97-AF65-F5344CB8AC3E}">
        <p14:creationId xmlns:p14="http://schemas.microsoft.com/office/powerpoint/2010/main" val="7204039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動画を見て、どう思いましたか？感想や疑問などを出し合いましょう。</a:t>
            </a:r>
            <a:endParaRPr kumimoji="1" lang="en-US" altLang="ja-JP" dirty="0" smtClean="0"/>
          </a:p>
          <a:p>
            <a:endParaRPr kumimoji="1" lang="en-US" altLang="ja-JP" dirty="0" smtClean="0"/>
          </a:p>
          <a:p>
            <a:r>
              <a:rPr kumimoji="1" lang="ja-JP" altLang="en-US" dirty="0" smtClean="0"/>
              <a:t>（児童から感想や疑問などを引き出す。）</a:t>
            </a:r>
            <a:endParaRPr kumimoji="1" lang="en-US" altLang="ja-JP" dirty="0" smtClean="0"/>
          </a:p>
          <a:p>
            <a:r>
              <a:rPr kumimoji="1" lang="ja-JP" altLang="en-US" dirty="0" smtClean="0"/>
              <a:t>例</a:t>
            </a:r>
            <a:r>
              <a:rPr kumimoji="1" lang="ja-JP" altLang="en-US" baseline="0" dirty="0" smtClean="0"/>
              <a:t> </a:t>
            </a:r>
            <a:r>
              <a:rPr kumimoji="1" lang="ja-JP" altLang="en-US" dirty="0" smtClean="0"/>
              <a:t>・地元のクリーニング店には無い。</a:t>
            </a:r>
            <a:endParaRPr kumimoji="1" lang="en-US" altLang="ja-JP" dirty="0" smtClean="0"/>
          </a:p>
          <a:p>
            <a:r>
              <a:rPr kumimoji="1" lang="ja-JP" altLang="en-US" dirty="0" smtClean="0"/>
              <a:t>　　・地域の人手不足という課題を解決するために</a:t>
            </a:r>
            <a:r>
              <a:rPr kumimoji="1" lang="en-US" altLang="ja-JP" dirty="0" smtClean="0"/>
              <a:t>AI</a:t>
            </a:r>
            <a:r>
              <a:rPr kumimoji="1" lang="ja-JP" altLang="en-US" dirty="0" smtClean="0"/>
              <a:t>を活用していてすごいと思った。</a:t>
            </a:r>
            <a:endParaRPr kumimoji="1" lang="en-US" altLang="ja-JP" dirty="0" smtClean="0"/>
          </a:p>
          <a:p>
            <a:r>
              <a:rPr kumimoji="1" lang="ja-JP" altLang="en-US" dirty="0" smtClean="0"/>
              <a:t>　　・自分たちで道具を作っていて素晴らしい。</a:t>
            </a:r>
            <a:endParaRPr kumimoji="1" lang="en-US" altLang="ja-JP" dirty="0" smtClean="0"/>
          </a:p>
          <a:p>
            <a:r>
              <a:rPr kumimoji="1" lang="ja-JP" altLang="en-US" dirty="0" smtClean="0"/>
              <a:t>（「より便利な社会」を実現するためには、便利な道具を作る人が必要だという意見を引き出し、自分たちが便利な道具を作る人になってみようという視点を持たせ、学習問題を立てる。）</a:t>
            </a:r>
            <a:endParaRPr kumimoji="1" lang="en-US" altLang="ja-JP" dirty="0" smtClean="0"/>
          </a:p>
          <a:p>
            <a:endParaRPr kumimoji="1" lang="en-US" altLang="ja-JP" dirty="0" smtClean="0"/>
          </a:p>
          <a:p>
            <a:r>
              <a:rPr kumimoji="1" lang="ja-JP" altLang="en-US" dirty="0" smtClean="0"/>
              <a:t>＜クリック：「より便利な社会」を実現するために、自分たちで考えた新しい道具を作ろう。＞</a:t>
            </a:r>
            <a:endParaRPr kumimoji="1" lang="en-US" altLang="ja-JP" dirty="0" smtClean="0"/>
          </a:p>
          <a:p>
            <a:r>
              <a:rPr kumimoji="1" lang="ja-JP" altLang="en-US" dirty="0" smtClean="0"/>
              <a:t>このような学習問題になるかな。それでは、みんなで読んで、確認しましょう。</a:t>
            </a:r>
            <a:endParaRPr kumimoji="1" lang="en-US" altLang="ja-JP" dirty="0" smtClean="0"/>
          </a:p>
          <a:p>
            <a:r>
              <a:rPr kumimoji="1" lang="ja-JP" altLang="en-US" dirty="0" smtClean="0"/>
              <a:t>それでは、学習問題をワークシートに書きましょう。</a:t>
            </a:r>
            <a:endParaRPr kumimoji="1" lang="en-US" altLang="ja-JP" dirty="0" smtClean="0"/>
          </a:p>
          <a:p>
            <a:endParaRPr kumimoji="1" lang="en-US" altLang="ja-JP" dirty="0" smtClean="0"/>
          </a:p>
          <a:p>
            <a:r>
              <a:rPr kumimoji="1" lang="ja-JP" altLang="en-US" dirty="0" smtClean="0"/>
              <a:t>＜次のスライドへ＞</a:t>
            </a:r>
            <a:endParaRPr kumimoji="1" lang="en-US" altLang="ja-JP" dirty="0" smtClean="0"/>
          </a:p>
          <a:p>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E15B4949-F971-4A5F-AD84-7C29BFCBC1E8}" type="slidenum">
              <a:rPr kumimoji="1" lang="ja-JP" altLang="en-US" smtClean="0"/>
              <a:t>3</a:t>
            </a:fld>
            <a:endParaRPr kumimoji="1" lang="ja-JP" altLang="en-US"/>
          </a:p>
        </p:txBody>
      </p:sp>
    </p:spTree>
    <p:extLst>
      <p:ext uri="{BB962C8B-B14F-4D97-AF65-F5344CB8AC3E}">
        <p14:creationId xmlns:p14="http://schemas.microsoft.com/office/powerpoint/2010/main" val="11959285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①理科の学習で扱った「</a:t>
            </a:r>
            <a:r>
              <a:rPr kumimoji="1" lang="en-US" altLang="ja-JP" dirty="0" smtClean="0"/>
              <a:t>MESH</a:t>
            </a:r>
            <a:r>
              <a:rPr kumimoji="1" lang="ja-JP" altLang="en-US" dirty="0" smtClean="0"/>
              <a:t>」を使って、便利な道具づくりを行います。グループについては、同じテーマをもった人が集まって活動するようにしますが、詳しくは後で説明します。</a:t>
            </a:r>
            <a:endParaRPr kumimoji="1" lang="en-US" altLang="ja-JP" dirty="0" smtClean="0"/>
          </a:p>
          <a:p>
            <a:r>
              <a:rPr kumimoji="1" lang="ja-JP" altLang="en-US" dirty="0" smtClean="0"/>
              <a:t>②単元の最後には、発表会を行います。発表会は前半・後半の２回に分けて行います。前半に発表する人は、後半に他のグループの発表を見に行きます。後半に発表する人は、前半に、他のグループの発表を見に行きます。</a:t>
            </a:r>
            <a:endParaRPr kumimoji="1" lang="en-US" altLang="ja-JP" dirty="0" smtClean="0"/>
          </a:p>
          <a:p>
            <a:endParaRPr kumimoji="1" lang="en-US" altLang="ja-JP" dirty="0" smtClean="0"/>
          </a:p>
          <a:p>
            <a:r>
              <a:rPr kumimoji="1" lang="ja-JP" altLang="en-US" dirty="0" smtClean="0"/>
              <a:t>＜次のスライド＞</a:t>
            </a:r>
            <a:endParaRPr kumimoji="1" lang="ja-JP" altLang="en-US" dirty="0"/>
          </a:p>
        </p:txBody>
      </p:sp>
      <p:sp>
        <p:nvSpPr>
          <p:cNvPr id="4" name="スライド番号プレースホルダー 3"/>
          <p:cNvSpPr>
            <a:spLocks noGrp="1"/>
          </p:cNvSpPr>
          <p:nvPr>
            <p:ph type="sldNum" sz="quarter" idx="10"/>
          </p:nvPr>
        </p:nvSpPr>
        <p:spPr/>
        <p:txBody>
          <a:bodyPr/>
          <a:lstStyle/>
          <a:p>
            <a:fld id="{E15B4949-F971-4A5F-AD84-7C29BFCBC1E8}" type="slidenum">
              <a:rPr kumimoji="1" lang="ja-JP" altLang="en-US" smtClean="0"/>
              <a:t>4</a:t>
            </a:fld>
            <a:endParaRPr kumimoji="1" lang="ja-JP" altLang="en-US"/>
          </a:p>
        </p:txBody>
      </p:sp>
    </p:spTree>
    <p:extLst>
      <p:ext uri="{BB962C8B-B14F-4D97-AF65-F5344CB8AC3E}">
        <p14:creationId xmlns:p14="http://schemas.microsoft.com/office/powerpoint/2010/main" val="40278115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それでは、＜クリック＞　そもそも、「便利」とは、いったい何なんでしょうか？「便利」について考えていきます。</a:t>
            </a:r>
            <a:endParaRPr kumimoji="1" lang="en-US" altLang="ja-JP" dirty="0" smtClean="0"/>
          </a:p>
          <a:p>
            <a:r>
              <a:rPr kumimoji="1" lang="ja-JP" altLang="en-US" dirty="0" smtClean="0"/>
              <a:t>＜クリック＞まずは、自分の考えをワークシートに書いてください。</a:t>
            </a:r>
            <a:endParaRPr kumimoji="1" lang="en-US" altLang="ja-JP" dirty="0" smtClean="0"/>
          </a:p>
          <a:p>
            <a:endParaRPr kumimoji="1" lang="en-US" altLang="ja-JP" dirty="0" smtClean="0"/>
          </a:p>
          <a:p>
            <a:r>
              <a:rPr kumimoji="1" lang="ja-JP" altLang="en-US" dirty="0" smtClean="0"/>
              <a:t>（自分の考えを書く時間を確保する）</a:t>
            </a:r>
            <a:endParaRPr kumimoji="1" lang="en-US" altLang="ja-JP" dirty="0" smtClean="0"/>
          </a:p>
          <a:p>
            <a:endParaRPr kumimoji="1" lang="en-US" altLang="ja-JP" dirty="0" smtClean="0"/>
          </a:p>
          <a:p>
            <a:r>
              <a:rPr kumimoji="1" lang="ja-JP" altLang="en-US" dirty="0" smtClean="0"/>
              <a:t>＜クリック＞　それでは、発表してください。</a:t>
            </a:r>
            <a:endParaRPr kumimoji="1" lang="en-US" altLang="ja-JP" dirty="0" smtClean="0"/>
          </a:p>
          <a:p>
            <a:r>
              <a:rPr kumimoji="1" lang="ja-JP" altLang="en-US" dirty="0" smtClean="0"/>
              <a:t>例　・生活に役立つこと</a:t>
            </a:r>
            <a:endParaRPr kumimoji="1" lang="en-US" altLang="ja-JP" dirty="0" smtClean="0"/>
          </a:p>
          <a:p>
            <a:r>
              <a:rPr kumimoji="1" lang="ja-JP" altLang="en-US" dirty="0" smtClean="0"/>
              <a:t>　　 ・目的を果たすのに都合がいいこと</a:t>
            </a:r>
            <a:endParaRPr kumimoji="1" lang="en-US" altLang="ja-JP" dirty="0" smtClean="0"/>
          </a:p>
          <a:p>
            <a:r>
              <a:rPr kumimoji="1" lang="ja-JP" altLang="en-US" dirty="0" smtClean="0"/>
              <a:t>　　 ・高齢者や体の不自由な人にとっては、なくてはならないこと</a:t>
            </a:r>
            <a:endParaRPr kumimoji="1" lang="en-US" altLang="ja-JP" dirty="0" smtClean="0"/>
          </a:p>
          <a:p>
            <a:endParaRPr kumimoji="1" lang="en-US" altLang="ja-JP" dirty="0" smtClean="0"/>
          </a:p>
          <a:p>
            <a:r>
              <a:rPr kumimoji="1" lang="ja-JP" altLang="en-US" dirty="0" smtClean="0"/>
              <a:t>「便利」について、いろいろな考えが出されましたね。</a:t>
            </a:r>
            <a:endParaRPr kumimoji="1" lang="en-US" altLang="ja-JP" dirty="0" smtClean="0"/>
          </a:p>
          <a:p>
            <a:endParaRPr kumimoji="1" lang="en-US" altLang="ja-JP" dirty="0" smtClean="0"/>
          </a:p>
          <a:p>
            <a:r>
              <a:rPr kumimoji="1" lang="ja-JP" altLang="en-US" dirty="0" smtClean="0"/>
              <a:t>＜次のスライド＞　</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E15B4949-F971-4A5F-AD84-7C29BFCBC1E8}" type="slidenum">
              <a:rPr kumimoji="1" lang="ja-JP" altLang="en-US" smtClean="0"/>
              <a:t>5</a:t>
            </a:fld>
            <a:endParaRPr kumimoji="1" lang="ja-JP" altLang="en-US"/>
          </a:p>
        </p:txBody>
      </p:sp>
    </p:spTree>
    <p:extLst>
      <p:ext uri="{BB962C8B-B14F-4D97-AF65-F5344CB8AC3E}">
        <p14:creationId xmlns:p14="http://schemas.microsoft.com/office/powerpoint/2010/main" val="8076794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その便利を実現するためには、どのようなテーマの道具を作ったらよいでしょうか？</a:t>
            </a:r>
            <a:endParaRPr kumimoji="1" lang="en-US" altLang="ja-JP" dirty="0" smtClean="0"/>
          </a:p>
          <a:p>
            <a:endParaRPr kumimoji="1" lang="en-US" altLang="ja-JP" dirty="0" smtClean="0"/>
          </a:p>
          <a:p>
            <a:r>
              <a:rPr kumimoji="1" lang="ja-JP" altLang="en-US" dirty="0" smtClean="0"/>
              <a:t>（次のスライドで例示する）＜次のスライドへ＞</a:t>
            </a:r>
            <a:endParaRPr kumimoji="1" lang="en-US" altLang="ja-JP" dirty="0" smtClean="0"/>
          </a:p>
          <a:p>
            <a:endParaRPr kumimoji="1" lang="en-US" altLang="ja-JP" dirty="0" smtClean="0"/>
          </a:p>
        </p:txBody>
      </p:sp>
      <p:sp>
        <p:nvSpPr>
          <p:cNvPr id="4" name="スライド番号プレースホルダー 3"/>
          <p:cNvSpPr>
            <a:spLocks noGrp="1"/>
          </p:cNvSpPr>
          <p:nvPr>
            <p:ph type="sldNum" sz="quarter" idx="10"/>
          </p:nvPr>
        </p:nvSpPr>
        <p:spPr/>
        <p:txBody>
          <a:bodyPr/>
          <a:lstStyle/>
          <a:p>
            <a:fld id="{E15B4949-F971-4A5F-AD84-7C29BFCBC1E8}" type="slidenum">
              <a:rPr kumimoji="1" lang="ja-JP" altLang="en-US" smtClean="0"/>
              <a:t>6</a:t>
            </a:fld>
            <a:endParaRPr kumimoji="1" lang="ja-JP" altLang="en-US"/>
          </a:p>
        </p:txBody>
      </p:sp>
    </p:spTree>
    <p:extLst>
      <p:ext uri="{BB962C8B-B14F-4D97-AF65-F5344CB8AC3E}">
        <p14:creationId xmlns:p14="http://schemas.microsoft.com/office/powerpoint/2010/main" val="21513899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例えば、＜クリック＞　理科で学習したことを生かすと、「電気を節約するための道具」が、１つのテーマになると思います。</a:t>
            </a:r>
            <a:endParaRPr kumimoji="1" lang="en-US" altLang="ja-JP" dirty="0" smtClean="0"/>
          </a:p>
          <a:p>
            <a:r>
              <a:rPr kumimoji="1" lang="ja-JP" altLang="en-US" dirty="0" smtClean="0"/>
              <a:t>さらに、　＜クリック＞</a:t>
            </a:r>
            <a:endParaRPr kumimoji="1" lang="en-US" altLang="ja-JP" dirty="0" smtClean="0"/>
          </a:p>
          <a:p>
            <a:r>
              <a:rPr kumimoji="1" lang="ja-JP" altLang="en-US" dirty="0" smtClean="0"/>
              <a:t>・高齢者にとって○○な道具　＜クリック＞</a:t>
            </a:r>
            <a:endParaRPr kumimoji="1" lang="en-US" altLang="ja-JP" dirty="0" smtClean="0"/>
          </a:p>
          <a:p>
            <a:r>
              <a:rPr kumimoji="1" lang="ja-JP" altLang="en-US" dirty="0" smtClean="0"/>
              <a:t>・体の不自由な人にとって○○な道具　＜次のスライドへ＞</a:t>
            </a:r>
            <a:endParaRPr kumimoji="1" lang="en-US" altLang="ja-JP" dirty="0" smtClean="0"/>
          </a:p>
          <a:p>
            <a:r>
              <a:rPr kumimoji="1" lang="ja-JP" altLang="en-US" dirty="0" smtClean="0"/>
              <a:t>・大きな荷物を持っている人に○○な道具　＜クリック＞</a:t>
            </a:r>
            <a:endParaRPr kumimoji="1" lang="en-US" altLang="ja-JP" dirty="0" smtClean="0"/>
          </a:p>
          <a:p>
            <a:r>
              <a:rPr kumimoji="1" lang="ja-JP" altLang="en-US" dirty="0" smtClean="0"/>
              <a:t>・赤ちゃんのいるお母さんにとって○○な道具　＜クリック＞</a:t>
            </a:r>
            <a:endParaRPr kumimoji="1" lang="en-US" altLang="ja-JP" dirty="0" smtClean="0"/>
          </a:p>
          <a:p>
            <a:r>
              <a:rPr kumimoji="1" lang="ja-JP" altLang="en-US" dirty="0" smtClean="0"/>
              <a:t>　</a:t>
            </a:r>
            <a:endParaRPr kumimoji="1" lang="ja-JP" altLang="en-US" dirty="0"/>
          </a:p>
        </p:txBody>
      </p:sp>
      <p:sp>
        <p:nvSpPr>
          <p:cNvPr id="4" name="スライド番号プレースホルダー 3"/>
          <p:cNvSpPr>
            <a:spLocks noGrp="1"/>
          </p:cNvSpPr>
          <p:nvPr>
            <p:ph type="sldNum" sz="quarter" idx="10"/>
          </p:nvPr>
        </p:nvSpPr>
        <p:spPr/>
        <p:txBody>
          <a:bodyPr/>
          <a:lstStyle/>
          <a:p>
            <a:fld id="{E15B4949-F971-4A5F-AD84-7C29BFCBC1E8}" type="slidenum">
              <a:rPr kumimoji="1" lang="ja-JP" altLang="en-US" smtClean="0"/>
              <a:t>7</a:t>
            </a:fld>
            <a:endParaRPr kumimoji="1" lang="ja-JP" altLang="en-US"/>
          </a:p>
        </p:txBody>
      </p:sp>
    </p:spTree>
    <p:extLst>
      <p:ext uri="{BB962C8B-B14F-4D97-AF65-F5344CB8AC3E}">
        <p14:creationId xmlns:p14="http://schemas.microsoft.com/office/powerpoint/2010/main" val="9319781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どのようなテーマの道具の道具が考えられますか？考えを出し合いましょう。</a:t>
            </a:r>
            <a:endParaRPr kumimoji="1" lang="en-US" altLang="ja-JP" dirty="0" smtClean="0"/>
          </a:p>
          <a:p>
            <a:endParaRPr kumimoji="1" lang="en-US" altLang="ja-JP" dirty="0" smtClean="0"/>
          </a:p>
          <a:p>
            <a:r>
              <a:rPr kumimoji="1" lang="ja-JP" altLang="en-US" dirty="0" smtClean="0"/>
              <a:t>（児童の考えを引き出す）</a:t>
            </a:r>
            <a:endParaRPr kumimoji="1" lang="en-US" altLang="ja-JP" dirty="0" smtClean="0"/>
          </a:p>
          <a:p>
            <a:r>
              <a:rPr kumimoji="1" lang="ja-JP" altLang="en-US" dirty="0" smtClean="0"/>
              <a:t>例　・電気を節約するための道具</a:t>
            </a:r>
            <a:endParaRPr kumimoji="1" lang="en-US" altLang="ja-JP" dirty="0" smtClean="0"/>
          </a:p>
          <a:p>
            <a:r>
              <a:rPr kumimoji="1" lang="ja-JP" altLang="en-US" dirty="0" smtClean="0"/>
              <a:t>　　 ・高齢者に優しい道具</a:t>
            </a:r>
            <a:endParaRPr kumimoji="1" lang="en-US" altLang="ja-JP" dirty="0" smtClean="0"/>
          </a:p>
          <a:p>
            <a:r>
              <a:rPr kumimoji="1" lang="ja-JP" altLang="en-US" dirty="0" smtClean="0"/>
              <a:t>　　</a:t>
            </a:r>
            <a:r>
              <a:rPr kumimoji="1" lang="ja-JP" altLang="en-US" baseline="0" dirty="0" smtClean="0"/>
              <a:t> </a:t>
            </a:r>
            <a:r>
              <a:rPr kumimoji="1" lang="ja-JP" altLang="en-US" dirty="0" smtClean="0"/>
              <a:t>・体の不自由な人にとって役立つ道具</a:t>
            </a:r>
            <a:endParaRPr kumimoji="1" lang="en-US" altLang="ja-JP" dirty="0" smtClean="0"/>
          </a:p>
          <a:p>
            <a:r>
              <a:rPr kumimoji="1" lang="ja-JP" altLang="en-US" dirty="0" smtClean="0"/>
              <a:t>　　</a:t>
            </a:r>
            <a:r>
              <a:rPr kumimoji="1" lang="ja-JP" altLang="en-US" baseline="0" dirty="0" smtClean="0"/>
              <a:t> ・ペットの生活を快適にする道具</a:t>
            </a:r>
            <a:endParaRPr kumimoji="1" lang="en-US" altLang="ja-JP" baseline="0" dirty="0" smtClean="0"/>
          </a:p>
          <a:p>
            <a:r>
              <a:rPr kumimoji="1" lang="ja-JP" altLang="en-US" baseline="0" dirty="0" smtClean="0"/>
              <a:t>　　 ・鍵の閉め忘れを防ぐ道具</a:t>
            </a:r>
            <a:endParaRPr kumimoji="1" lang="en-US" altLang="ja-JP" baseline="0" dirty="0" smtClean="0"/>
          </a:p>
          <a:p>
            <a:r>
              <a:rPr kumimoji="1" lang="ja-JP" altLang="en-US" baseline="0" dirty="0" smtClean="0"/>
              <a:t>　　 ・安全に生活するための道具</a:t>
            </a:r>
            <a:endParaRPr kumimoji="1" lang="en-US" altLang="ja-JP" baseline="0" dirty="0" smtClean="0"/>
          </a:p>
          <a:p>
            <a:r>
              <a:rPr kumimoji="1" lang="ja-JP" altLang="en-US" baseline="0" dirty="0" smtClean="0"/>
              <a:t>　</a:t>
            </a:r>
            <a:endParaRPr kumimoji="1" lang="en-US" altLang="ja-JP" baseline="0" dirty="0" smtClean="0"/>
          </a:p>
          <a:p>
            <a:r>
              <a:rPr kumimoji="1" lang="ja-JP" altLang="en-US" baseline="0" dirty="0" smtClean="0"/>
              <a:t>＜クリック＞　色々な考えが出されましたが、現段階で、自分だったら、どんなテーマのものをつくってみたいですか。</a:t>
            </a:r>
            <a:endParaRPr kumimoji="1" lang="en-US" altLang="ja-JP" baseline="0" dirty="0" smtClean="0"/>
          </a:p>
          <a:p>
            <a:r>
              <a:rPr kumimoji="1" lang="ja-JP" altLang="en-US" baseline="0" dirty="0" smtClean="0"/>
              <a:t>自分が作りたいと考えているものをワークシートに書きましょう。</a:t>
            </a:r>
            <a:endParaRPr kumimoji="1" lang="en-US" altLang="ja-JP" baseline="0" dirty="0" smtClean="0"/>
          </a:p>
          <a:p>
            <a:endParaRPr kumimoji="1" lang="en-US" altLang="ja-JP" baseline="0" dirty="0" smtClean="0"/>
          </a:p>
          <a:p>
            <a:r>
              <a:rPr kumimoji="1" lang="ja-JP" altLang="en-US" baseline="0" dirty="0" smtClean="0"/>
              <a:t>＜次のスライド＞</a:t>
            </a:r>
            <a:endParaRPr kumimoji="1" lang="en-US" altLang="ja-JP" baseline="0"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E15B4949-F971-4A5F-AD84-7C29BFCBC1E8}" type="slidenum">
              <a:rPr kumimoji="1" lang="ja-JP" altLang="en-US" smtClean="0"/>
              <a:t>8</a:t>
            </a:fld>
            <a:endParaRPr kumimoji="1" lang="ja-JP" altLang="en-US"/>
          </a:p>
        </p:txBody>
      </p:sp>
    </p:spTree>
    <p:extLst>
      <p:ext uri="{BB962C8B-B14F-4D97-AF65-F5344CB8AC3E}">
        <p14:creationId xmlns:p14="http://schemas.microsoft.com/office/powerpoint/2010/main" val="42366235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今日の学習をふり返りましょう。</a:t>
            </a:r>
            <a:endParaRPr kumimoji="1" lang="en-US" altLang="ja-JP" dirty="0" smtClean="0"/>
          </a:p>
          <a:p>
            <a:r>
              <a:rPr kumimoji="1" lang="ja-JP" altLang="en-US" dirty="0" smtClean="0"/>
              <a:t>＜クリック＞　「がんばったこと」「学んだこと」「これからしたいこと」などをワークシートに書きましょう。</a:t>
            </a:r>
            <a:endParaRPr kumimoji="1" lang="en-US" altLang="ja-JP" dirty="0" smtClean="0"/>
          </a:p>
          <a:p>
            <a:endParaRPr kumimoji="1" lang="en-US" altLang="ja-JP" dirty="0" smtClean="0"/>
          </a:p>
          <a:p>
            <a:r>
              <a:rPr kumimoji="1" lang="ja-JP" altLang="en-US" dirty="0" smtClean="0"/>
              <a:t>（ふり返りを書く時間を確保する）</a:t>
            </a:r>
            <a:endParaRPr kumimoji="1" lang="en-US" altLang="ja-JP" dirty="0" smtClean="0"/>
          </a:p>
          <a:p>
            <a:r>
              <a:rPr kumimoji="1" lang="ja-JP" altLang="en-US" dirty="0" smtClean="0"/>
              <a:t>（時間があれば、発表し合い、考えを共有する）</a:t>
            </a:r>
            <a:endParaRPr kumimoji="1" lang="en-US" altLang="ja-JP" dirty="0" smtClean="0"/>
          </a:p>
          <a:p>
            <a:endParaRPr kumimoji="1" lang="en-US" altLang="ja-JP" dirty="0" smtClean="0"/>
          </a:p>
          <a:p>
            <a:r>
              <a:rPr kumimoji="1" lang="ja-JP" altLang="en-US" dirty="0" smtClean="0"/>
              <a:t>＜クリック＞　次回は、まず、グループを決めます。Ｍ</a:t>
            </a:r>
            <a:r>
              <a:rPr kumimoji="1" lang="en-US" altLang="ja-JP" dirty="0" smtClean="0"/>
              <a:t>ESH</a:t>
            </a:r>
            <a:r>
              <a:rPr kumimoji="1" lang="ja-JP" altLang="en-US" dirty="0" smtClean="0"/>
              <a:t>の数が○個なので、最大でも○個のグループしかつくれませんので、調整してグループ作りを行います。グループができたら、道具作りの計画を立てます。</a:t>
            </a:r>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E15B4949-F971-4A5F-AD84-7C29BFCBC1E8}" type="slidenum">
              <a:rPr kumimoji="1" lang="ja-JP" altLang="en-US" smtClean="0"/>
              <a:t>9</a:t>
            </a:fld>
            <a:endParaRPr kumimoji="1" lang="ja-JP" altLang="en-US"/>
          </a:p>
        </p:txBody>
      </p:sp>
    </p:spTree>
    <p:extLst>
      <p:ext uri="{BB962C8B-B14F-4D97-AF65-F5344CB8AC3E}">
        <p14:creationId xmlns:p14="http://schemas.microsoft.com/office/powerpoint/2010/main" val="21635279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2A06C197-C1D3-4B49-B0D0-9A3908E78E5C}" type="datetimeFigureOut">
              <a:rPr kumimoji="1" lang="ja-JP" altLang="en-US" smtClean="0"/>
              <a:t>2020/2/28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23F866A-CA28-45D4-8DF1-00E9E0A4767E}" type="slidenum">
              <a:rPr kumimoji="1" lang="ja-JP" altLang="en-US" smtClean="0"/>
              <a:t>‹#›</a:t>
            </a:fld>
            <a:endParaRPr kumimoji="1" lang="ja-JP" altLang="en-US"/>
          </a:p>
        </p:txBody>
      </p:sp>
    </p:spTree>
    <p:extLst>
      <p:ext uri="{BB962C8B-B14F-4D97-AF65-F5344CB8AC3E}">
        <p14:creationId xmlns:p14="http://schemas.microsoft.com/office/powerpoint/2010/main" val="28662332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2A06C197-C1D3-4B49-B0D0-9A3908E78E5C}" type="datetimeFigureOut">
              <a:rPr kumimoji="1" lang="ja-JP" altLang="en-US" smtClean="0"/>
              <a:t>2020/2/28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23F866A-CA28-45D4-8DF1-00E9E0A4767E}" type="slidenum">
              <a:rPr kumimoji="1" lang="ja-JP" altLang="en-US" smtClean="0"/>
              <a:t>‹#›</a:t>
            </a:fld>
            <a:endParaRPr kumimoji="1" lang="ja-JP" altLang="en-US"/>
          </a:p>
        </p:txBody>
      </p:sp>
    </p:spTree>
    <p:extLst>
      <p:ext uri="{BB962C8B-B14F-4D97-AF65-F5344CB8AC3E}">
        <p14:creationId xmlns:p14="http://schemas.microsoft.com/office/powerpoint/2010/main" val="40108326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2A06C197-C1D3-4B49-B0D0-9A3908E78E5C}" type="datetimeFigureOut">
              <a:rPr kumimoji="1" lang="ja-JP" altLang="en-US" smtClean="0"/>
              <a:t>2020/2/28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23F866A-CA28-45D4-8DF1-00E9E0A4767E}" type="slidenum">
              <a:rPr kumimoji="1" lang="ja-JP" altLang="en-US" smtClean="0"/>
              <a:t>‹#›</a:t>
            </a:fld>
            <a:endParaRPr kumimoji="1" lang="ja-JP" altLang="en-US"/>
          </a:p>
        </p:txBody>
      </p:sp>
    </p:spTree>
    <p:extLst>
      <p:ext uri="{BB962C8B-B14F-4D97-AF65-F5344CB8AC3E}">
        <p14:creationId xmlns:p14="http://schemas.microsoft.com/office/powerpoint/2010/main" val="3870172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2A06C197-C1D3-4B49-B0D0-9A3908E78E5C}" type="datetimeFigureOut">
              <a:rPr kumimoji="1" lang="ja-JP" altLang="en-US" smtClean="0"/>
              <a:t>2020/2/28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23F866A-CA28-45D4-8DF1-00E9E0A4767E}" type="slidenum">
              <a:rPr kumimoji="1" lang="ja-JP" altLang="en-US" smtClean="0"/>
              <a:t>‹#›</a:t>
            </a:fld>
            <a:endParaRPr kumimoji="1" lang="ja-JP" altLang="en-US"/>
          </a:p>
        </p:txBody>
      </p:sp>
    </p:spTree>
    <p:extLst>
      <p:ext uri="{BB962C8B-B14F-4D97-AF65-F5344CB8AC3E}">
        <p14:creationId xmlns:p14="http://schemas.microsoft.com/office/powerpoint/2010/main" val="4074035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2A06C197-C1D3-4B49-B0D0-9A3908E78E5C}" type="datetimeFigureOut">
              <a:rPr kumimoji="1" lang="ja-JP" altLang="en-US" smtClean="0"/>
              <a:t>2020/2/28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23F866A-CA28-45D4-8DF1-00E9E0A4767E}" type="slidenum">
              <a:rPr kumimoji="1" lang="ja-JP" altLang="en-US" smtClean="0"/>
              <a:t>‹#›</a:t>
            </a:fld>
            <a:endParaRPr kumimoji="1" lang="ja-JP" altLang="en-US"/>
          </a:p>
        </p:txBody>
      </p:sp>
    </p:spTree>
    <p:extLst>
      <p:ext uri="{BB962C8B-B14F-4D97-AF65-F5344CB8AC3E}">
        <p14:creationId xmlns:p14="http://schemas.microsoft.com/office/powerpoint/2010/main" val="3715779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2A06C197-C1D3-4B49-B0D0-9A3908E78E5C}" type="datetimeFigureOut">
              <a:rPr kumimoji="1" lang="ja-JP" altLang="en-US" smtClean="0"/>
              <a:t>2020/2/28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23F866A-CA28-45D4-8DF1-00E9E0A4767E}" type="slidenum">
              <a:rPr kumimoji="1" lang="ja-JP" altLang="en-US" smtClean="0"/>
              <a:t>‹#›</a:t>
            </a:fld>
            <a:endParaRPr kumimoji="1" lang="ja-JP" altLang="en-US"/>
          </a:p>
        </p:txBody>
      </p:sp>
    </p:spTree>
    <p:extLst>
      <p:ext uri="{BB962C8B-B14F-4D97-AF65-F5344CB8AC3E}">
        <p14:creationId xmlns:p14="http://schemas.microsoft.com/office/powerpoint/2010/main" val="37627179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2A06C197-C1D3-4B49-B0D0-9A3908E78E5C}" type="datetimeFigureOut">
              <a:rPr kumimoji="1" lang="ja-JP" altLang="en-US" smtClean="0"/>
              <a:t>2020/2/28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323F866A-CA28-45D4-8DF1-00E9E0A4767E}" type="slidenum">
              <a:rPr kumimoji="1" lang="ja-JP" altLang="en-US" smtClean="0"/>
              <a:t>‹#›</a:t>
            </a:fld>
            <a:endParaRPr kumimoji="1" lang="ja-JP" altLang="en-US"/>
          </a:p>
        </p:txBody>
      </p:sp>
    </p:spTree>
    <p:extLst>
      <p:ext uri="{BB962C8B-B14F-4D97-AF65-F5344CB8AC3E}">
        <p14:creationId xmlns:p14="http://schemas.microsoft.com/office/powerpoint/2010/main" val="16056707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2A06C197-C1D3-4B49-B0D0-9A3908E78E5C}" type="datetimeFigureOut">
              <a:rPr kumimoji="1" lang="ja-JP" altLang="en-US" smtClean="0"/>
              <a:t>2020/2/28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323F866A-CA28-45D4-8DF1-00E9E0A4767E}" type="slidenum">
              <a:rPr kumimoji="1" lang="ja-JP" altLang="en-US" smtClean="0"/>
              <a:t>‹#›</a:t>
            </a:fld>
            <a:endParaRPr kumimoji="1" lang="ja-JP" altLang="en-US"/>
          </a:p>
        </p:txBody>
      </p:sp>
    </p:spTree>
    <p:extLst>
      <p:ext uri="{BB962C8B-B14F-4D97-AF65-F5344CB8AC3E}">
        <p14:creationId xmlns:p14="http://schemas.microsoft.com/office/powerpoint/2010/main" val="4400790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2A06C197-C1D3-4B49-B0D0-9A3908E78E5C}" type="datetimeFigureOut">
              <a:rPr kumimoji="1" lang="ja-JP" altLang="en-US" smtClean="0"/>
              <a:t>2020/2/28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323F866A-CA28-45D4-8DF1-00E9E0A4767E}" type="slidenum">
              <a:rPr kumimoji="1" lang="ja-JP" altLang="en-US" smtClean="0"/>
              <a:t>‹#›</a:t>
            </a:fld>
            <a:endParaRPr kumimoji="1" lang="ja-JP" altLang="en-US"/>
          </a:p>
        </p:txBody>
      </p:sp>
    </p:spTree>
    <p:extLst>
      <p:ext uri="{BB962C8B-B14F-4D97-AF65-F5344CB8AC3E}">
        <p14:creationId xmlns:p14="http://schemas.microsoft.com/office/powerpoint/2010/main" val="14031962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2A06C197-C1D3-4B49-B0D0-9A3908E78E5C}" type="datetimeFigureOut">
              <a:rPr kumimoji="1" lang="ja-JP" altLang="en-US" smtClean="0"/>
              <a:t>2020/2/28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23F866A-CA28-45D4-8DF1-00E9E0A4767E}" type="slidenum">
              <a:rPr kumimoji="1" lang="ja-JP" altLang="en-US" smtClean="0"/>
              <a:t>‹#›</a:t>
            </a:fld>
            <a:endParaRPr kumimoji="1" lang="ja-JP" altLang="en-US"/>
          </a:p>
        </p:txBody>
      </p:sp>
    </p:spTree>
    <p:extLst>
      <p:ext uri="{BB962C8B-B14F-4D97-AF65-F5344CB8AC3E}">
        <p14:creationId xmlns:p14="http://schemas.microsoft.com/office/powerpoint/2010/main" val="37584672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2A06C197-C1D3-4B49-B0D0-9A3908E78E5C}" type="datetimeFigureOut">
              <a:rPr kumimoji="1" lang="ja-JP" altLang="en-US" smtClean="0"/>
              <a:t>2020/2/28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23F866A-CA28-45D4-8DF1-00E9E0A4767E}" type="slidenum">
              <a:rPr kumimoji="1" lang="ja-JP" altLang="en-US" smtClean="0"/>
              <a:t>‹#›</a:t>
            </a:fld>
            <a:endParaRPr kumimoji="1" lang="ja-JP" altLang="en-US"/>
          </a:p>
        </p:txBody>
      </p:sp>
    </p:spTree>
    <p:extLst>
      <p:ext uri="{BB962C8B-B14F-4D97-AF65-F5344CB8AC3E}">
        <p14:creationId xmlns:p14="http://schemas.microsoft.com/office/powerpoint/2010/main" val="4063073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06C197-C1D3-4B49-B0D0-9A3908E78E5C}" type="datetimeFigureOut">
              <a:rPr kumimoji="1" lang="ja-JP" altLang="en-US" smtClean="0"/>
              <a:t>2020/2/28</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3F866A-CA28-45D4-8DF1-00E9E0A4767E}" type="slidenum">
              <a:rPr kumimoji="1" lang="ja-JP" altLang="en-US" smtClean="0"/>
              <a:t>‹#›</a:t>
            </a:fld>
            <a:endParaRPr kumimoji="1" lang="ja-JP" altLang="en-US"/>
          </a:p>
        </p:txBody>
      </p:sp>
    </p:spTree>
    <p:extLst>
      <p:ext uri="{BB962C8B-B14F-4D97-AF65-F5344CB8AC3E}">
        <p14:creationId xmlns:p14="http://schemas.microsoft.com/office/powerpoint/2010/main" val="7618633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watch?v=vCUk7zkzDQw"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386366" y="425003"/>
            <a:ext cx="11526592" cy="5950039"/>
          </a:xfrm>
        </p:spPr>
        <p:txBody>
          <a:bodyPr/>
          <a:lstStyle/>
          <a:p>
            <a:endParaRPr kumimoji="1" lang="en-US" altLang="ja-JP" sz="4800" dirty="0" smtClean="0"/>
          </a:p>
          <a:p>
            <a:r>
              <a:rPr kumimoji="1" lang="ja-JP" altLang="en-US" sz="6600" dirty="0" smtClean="0"/>
              <a:t>コンピュータと私たちの生活</a:t>
            </a:r>
            <a:endParaRPr kumimoji="1" lang="ja-JP" altLang="en-US" sz="6600" dirty="0"/>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44768" y="2404761"/>
            <a:ext cx="4609787" cy="4125758"/>
          </a:xfrm>
          <a:prstGeom prst="rect">
            <a:avLst/>
          </a:prstGeom>
        </p:spPr>
      </p:pic>
      <p:sp>
        <p:nvSpPr>
          <p:cNvPr id="4" name="テキスト ボックス 3"/>
          <p:cNvSpPr txBox="1"/>
          <p:nvPr/>
        </p:nvSpPr>
        <p:spPr>
          <a:xfrm>
            <a:off x="87108" y="99020"/>
            <a:ext cx="1987498" cy="830997"/>
          </a:xfrm>
          <a:prstGeom prst="rect">
            <a:avLst/>
          </a:prstGeom>
          <a:noFill/>
          <a:ln>
            <a:solidFill>
              <a:schemeClr val="tx1"/>
            </a:solidFill>
          </a:ln>
        </p:spPr>
        <p:txBody>
          <a:bodyPr wrap="square" rtlCol="0">
            <a:spAutoFit/>
          </a:bodyPr>
          <a:lstStyle/>
          <a:p>
            <a:r>
              <a:rPr kumimoji="1" lang="ja-JP" altLang="en-US" sz="2400" dirty="0" smtClean="0"/>
              <a:t>プラン１０－１</a:t>
            </a:r>
            <a:endParaRPr kumimoji="1" lang="en-US" altLang="ja-JP" sz="2400" dirty="0" smtClean="0"/>
          </a:p>
          <a:p>
            <a:r>
              <a:rPr kumimoji="1" lang="ja-JP" altLang="en-US" sz="2400" dirty="0" smtClean="0"/>
              <a:t>  　 （</a:t>
            </a:r>
            <a:r>
              <a:rPr lang="ja-JP" altLang="en-US" sz="2400" dirty="0"/>
              <a:t>総合</a:t>
            </a:r>
            <a:r>
              <a:rPr kumimoji="1" lang="ja-JP" altLang="en-US" sz="2400" dirty="0" smtClean="0"/>
              <a:t>）</a:t>
            </a:r>
            <a:endParaRPr kumimoji="1" lang="ja-JP" altLang="en-US" sz="2400" dirty="0"/>
          </a:p>
        </p:txBody>
      </p:sp>
      <p:sp>
        <p:nvSpPr>
          <p:cNvPr id="6" name="テキスト ボックス 5"/>
          <p:cNvSpPr txBox="1"/>
          <p:nvPr/>
        </p:nvSpPr>
        <p:spPr>
          <a:xfrm>
            <a:off x="11072157" y="14374"/>
            <a:ext cx="1105988" cy="461665"/>
          </a:xfrm>
          <a:prstGeom prst="rect">
            <a:avLst/>
          </a:prstGeom>
          <a:noFill/>
        </p:spPr>
        <p:txBody>
          <a:bodyPr wrap="square" rtlCol="0">
            <a:spAutoFit/>
          </a:bodyPr>
          <a:lstStyle/>
          <a:p>
            <a:r>
              <a:rPr kumimoji="1" lang="en-US" altLang="ja-JP" sz="2400" dirty="0" smtClean="0"/>
              <a:t>【</a:t>
            </a:r>
            <a:r>
              <a:rPr kumimoji="1" lang="ja-JP" altLang="en-US" sz="2400" dirty="0" smtClean="0"/>
              <a:t>１</a:t>
            </a:r>
            <a:r>
              <a:rPr kumimoji="1" lang="en-US" altLang="ja-JP" sz="2400" dirty="0" smtClean="0"/>
              <a:t>】</a:t>
            </a:r>
            <a:endParaRPr kumimoji="1" lang="ja-JP" altLang="en-US" sz="2400" dirty="0"/>
          </a:p>
        </p:txBody>
      </p:sp>
    </p:spTree>
    <p:extLst>
      <p:ext uri="{BB962C8B-B14F-4D97-AF65-F5344CB8AC3E}">
        <p14:creationId xmlns:p14="http://schemas.microsoft.com/office/powerpoint/2010/main" val="1808570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0" y="363794"/>
            <a:ext cx="12192000" cy="6398747"/>
          </a:xfrm>
        </p:spPr>
        <p:txBody>
          <a:bodyPr>
            <a:normAutofit/>
          </a:bodyPr>
          <a:lstStyle/>
          <a:p>
            <a:r>
              <a:rPr lang="en-US" altLang="ja-JP" sz="8000" dirty="0" smtClean="0"/>
              <a:t>AI</a:t>
            </a:r>
            <a:r>
              <a:rPr lang="ja-JP" altLang="en-US" sz="6000" dirty="0" smtClean="0"/>
              <a:t>で創る未来</a:t>
            </a:r>
            <a:endParaRPr lang="en-US" altLang="ja-JP" sz="6000" dirty="0" smtClean="0"/>
          </a:p>
          <a:p>
            <a:r>
              <a:rPr lang="ja-JP" altLang="en-US" sz="1000" dirty="0"/>
              <a:t>　</a:t>
            </a:r>
            <a:endParaRPr lang="en-US" altLang="ja-JP" sz="1000" dirty="0" smtClean="0"/>
          </a:p>
          <a:p>
            <a:pPr algn="l"/>
            <a:r>
              <a:rPr lang="ja-JP" altLang="en-US" sz="5400" dirty="0" smtClean="0"/>
              <a:t>～ 地方の人手不足を解決するために。</a:t>
            </a:r>
            <a:endParaRPr lang="en-US" altLang="ja-JP" sz="5400" dirty="0" smtClean="0"/>
          </a:p>
          <a:p>
            <a:pPr algn="l"/>
            <a:r>
              <a:rPr lang="ja-JP" altLang="en-US" sz="5400" dirty="0"/>
              <a:t>　</a:t>
            </a:r>
            <a:r>
              <a:rPr lang="ja-JP" altLang="en-US" sz="5400" dirty="0" smtClean="0"/>
              <a:t>   あるクリーニング店の挑戦 ～</a:t>
            </a:r>
            <a:endParaRPr lang="en-US" altLang="ja-JP" sz="5400" dirty="0" smtClean="0"/>
          </a:p>
          <a:p>
            <a:pPr algn="l"/>
            <a:r>
              <a:rPr lang="ja-JP" altLang="en-US" sz="5400" dirty="0" smtClean="0"/>
              <a:t>　　　</a:t>
            </a:r>
            <a:endParaRPr lang="en-US" altLang="ja-JP" sz="5400" dirty="0" smtClean="0"/>
          </a:p>
          <a:p>
            <a:pPr algn="l"/>
            <a:r>
              <a:rPr lang="ja-JP" altLang="en-US" sz="4400" dirty="0" smtClean="0"/>
              <a:t>　　</a:t>
            </a:r>
            <a:endParaRPr lang="en-US" altLang="ja-JP" sz="4400" dirty="0" smtClean="0"/>
          </a:p>
          <a:p>
            <a:pPr algn="l"/>
            <a:r>
              <a:rPr lang="ja-JP" altLang="en-US" sz="1000" dirty="0" smtClean="0"/>
              <a:t> </a:t>
            </a:r>
            <a:r>
              <a:rPr lang="ja-JP" altLang="en-US" sz="1000" dirty="0"/>
              <a:t>　</a:t>
            </a:r>
            <a:r>
              <a:rPr lang="ja-JP" altLang="en-US" sz="1000" dirty="0" smtClean="0"/>
              <a:t>　</a:t>
            </a:r>
            <a:endParaRPr lang="en-US" altLang="ja-JP" sz="1000" dirty="0" smtClean="0"/>
          </a:p>
          <a:p>
            <a:pPr algn="l"/>
            <a:endParaRPr lang="en-US" altLang="ja-JP" sz="1000" dirty="0" smtClean="0"/>
          </a:p>
          <a:p>
            <a:pPr algn="l"/>
            <a:r>
              <a:rPr lang="ja-JP" altLang="en-US" sz="4400" dirty="0" smtClean="0"/>
              <a:t> 動画を見て思ったことをワークシートに書きましょう</a:t>
            </a:r>
            <a:endParaRPr lang="en-US" altLang="ja-JP" sz="4400" dirty="0" smtClean="0"/>
          </a:p>
        </p:txBody>
      </p:sp>
      <p:sp>
        <p:nvSpPr>
          <p:cNvPr id="2" name="下矢印 1"/>
          <p:cNvSpPr/>
          <p:nvPr/>
        </p:nvSpPr>
        <p:spPr>
          <a:xfrm>
            <a:off x="5024607" y="4580537"/>
            <a:ext cx="1929283" cy="7335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1745226" y="3412914"/>
            <a:ext cx="9974826" cy="646331"/>
          </a:xfrm>
          <a:prstGeom prst="rect">
            <a:avLst/>
          </a:prstGeom>
          <a:noFill/>
        </p:spPr>
        <p:txBody>
          <a:bodyPr wrap="square" rtlCol="0">
            <a:spAutoFit/>
          </a:bodyPr>
          <a:lstStyle/>
          <a:p>
            <a:r>
              <a:rPr lang="en-US" altLang="ja-JP" sz="3600" dirty="0" smtClean="0">
                <a:hlinkClick r:id="rId3"/>
              </a:rPr>
              <a:t>https</a:t>
            </a:r>
            <a:r>
              <a:rPr lang="en-US" altLang="ja-JP" sz="3600" dirty="0">
                <a:hlinkClick r:id="rId3"/>
              </a:rPr>
              <a:t>://www.youtube.com/watch?v=vCUk7zkzDQw</a:t>
            </a:r>
            <a:endParaRPr kumimoji="1" lang="ja-JP" altLang="en-US" sz="3600" dirty="0"/>
          </a:p>
        </p:txBody>
      </p:sp>
      <p:sp>
        <p:nvSpPr>
          <p:cNvPr id="6" name="テキスト ボックス 5"/>
          <p:cNvSpPr txBox="1"/>
          <p:nvPr/>
        </p:nvSpPr>
        <p:spPr>
          <a:xfrm>
            <a:off x="560441" y="3432578"/>
            <a:ext cx="1194617" cy="646331"/>
          </a:xfrm>
          <a:prstGeom prst="rect">
            <a:avLst/>
          </a:prstGeom>
          <a:noFill/>
        </p:spPr>
        <p:txBody>
          <a:bodyPr wrap="square" rtlCol="0">
            <a:spAutoFit/>
          </a:bodyPr>
          <a:lstStyle/>
          <a:p>
            <a:r>
              <a:rPr kumimoji="1" lang="ja-JP" altLang="en-US" sz="3600" dirty="0" smtClean="0">
                <a:solidFill>
                  <a:srgbClr val="0070C0"/>
                </a:solidFill>
              </a:rPr>
              <a:t>動画</a:t>
            </a:r>
            <a:endParaRPr kumimoji="1" lang="ja-JP" altLang="en-US" sz="3600" dirty="0">
              <a:solidFill>
                <a:srgbClr val="0070C0"/>
              </a:solidFill>
            </a:endParaRPr>
          </a:p>
        </p:txBody>
      </p:sp>
      <p:sp>
        <p:nvSpPr>
          <p:cNvPr id="7" name="テキスト ボックス 6"/>
          <p:cNvSpPr txBox="1"/>
          <p:nvPr/>
        </p:nvSpPr>
        <p:spPr>
          <a:xfrm>
            <a:off x="11072157" y="14374"/>
            <a:ext cx="1105988" cy="461665"/>
          </a:xfrm>
          <a:prstGeom prst="rect">
            <a:avLst/>
          </a:prstGeom>
          <a:noFill/>
        </p:spPr>
        <p:txBody>
          <a:bodyPr wrap="square" rtlCol="0">
            <a:spAutoFit/>
          </a:bodyPr>
          <a:lstStyle/>
          <a:p>
            <a:r>
              <a:rPr kumimoji="1" lang="en-US" altLang="ja-JP" sz="2400" dirty="0" smtClean="0"/>
              <a:t>【</a:t>
            </a:r>
            <a:r>
              <a:rPr lang="ja-JP" altLang="en-US" sz="2400" dirty="0"/>
              <a:t>２</a:t>
            </a:r>
            <a:r>
              <a:rPr kumimoji="1" lang="en-US" altLang="ja-JP" sz="2400" dirty="0" smtClean="0"/>
              <a:t>】</a:t>
            </a:r>
            <a:endParaRPr kumimoji="1" lang="ja-JP" altLang="en-US" sz="2400" dirty="0"/>
          </a:p>
        </p:txBody>
      </p:sp>
    </p:spTree>
    <p:extLst>
      <p:ext uri="{BB962C8B-B14F-4D97-AF65-F5344CB8AC3E}">
        <p14:creationId xmlns:p14="http://schemas.microsoft.com/office/powerpoint/2010/main" val="33938304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196096" y="441039"/>
            <a:ext cx="11877917" cy="6112161"/>
          </a:xfrm>
        </p:spPr>
        <p:txBody>
          <a:bodyPr>
            <a:normAutofit/>
          </a:bodyPr>
          <a:lstStyle/>
          <a:p>
            <a:pPr algn="l"/>
            <a:r>
              <a:rPr lang="ja-JP" altLang="en-US" sz="5400" dirty="0"/>
              <a:t>動画</a:t>
            </a:r>
            <a:r>
              <a:rPr lang="ja-JP" altLang="en-US" sz="5400" dirty="0" smtClean="0"/>
              <a:t>を見て、どう思いましたか？</a:t>
            </a:r>
            <a:endParaRPr lang="en-US" altLang="ja-JP" sz="5400" dirty="0" smtClean="0"/>
          </a:p>
          <a:p>
            <a:pPr algn="l"/>
            <a:r>
              <a:rPr lang="ja-JP" altLang="en-US" sz="5400" dirty="0" smtClean="0"/>
              <a:t>　 感想や疑問などを出し合いましょう。</a:t>
            </a:r>
            <a:endParaRPr lang="en-US" altLang="ja-JP" sz="5400" dirty="0" smtClean="0"/>
          </a:p>
          <a:p>
            <a:pPr algn="l"/>
            <a:endParaRPr lang="en-US" altLang="ja-JP" sz="5400" dirty="0" smtClean="0"/>
          </a:p>
          <a:p>
            <a:pPr algn="l"/>
            <a:endParaRPr lang="en-US" altLang="ja-JP" sz="5400" dirty="0" smtClean="0"/>
          </a:p>
        </p:txBody>
      </p:sp>
      <p:sp>
        <p:nvSpPr>
          <p:cNvPr id="4" name="下矢印 3"/>
          <p:cNvSpPr/>
          <p:nvPr/>
        </p:nvSpPr>
        <p:spPr>
          <a:xfrm>
            <a:off x="4611675" y="2735536"/>
            <a:ext cx="1828798" cy="618596"/>
          </a:xfrm>
          <a:prstGeom prst="downArrow">
            <a:avLst>
              <a:gd name="adj1" fmla="val 50000"/>
              <a:gd name="adj2" fmla="val 4695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額縁 4"/>
          <p:cNvSpPr/>
          <p:nvPr/>
        </p:nvSpPr>
        <p:spPr>
          <a:xfrm>
            <a:off x="342120" y="3926066"/>
            <a:ext cx="11403851" cy="2637064"/>
          </a:xfrm>
          <a:prstGeom prst="bevel">
            <a:avLst>
              <a:gd name="adj" fmla="val 5658"/>
            </a:avLst>
          </a:prstGeom>
          <a:solidFill>
            <a:srgbClr val="0070C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サブタイトル 2"/>
          <p:cNvSpPr txBox="1">
            <a:spLocks/>
          </p:cNvSpPr>
          <p:nvPr/>
        </p:nvSpPr>
        <p:spPr>
          <a:xfrm>
            <a:off x="511277" y="4129745"/>
            <a:ext cx="11090788" cy="2231726"/>
          </a:xfrm>
          <a:prstGeom prst="rect">
            <a:avLst/>
          </a:prstGeom>
          <a:solidFill>
            <a:schemeClr val="bg1"/>
          </a:solidFill>
        </p:spPr>
        <p:txBody>
          <a:bodyPr vert="horz" lIns="91440" tIns="45720" rIns="91440" bIns="45720" rtlCol="0">
            <a:normAutofit fontScale="77500" lnSpcReduction="20000"/>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endParaRPr lang="en-US" altLang="ja-JP" sz="1300" dirty="0" smtClean="0"/>
          </a:p>
          <a:p>
            <a:pPr algn="l"/>
            <a:r>
              <a:rPr lang="ja-JP" altLang="en-US" sz="1300" dirty="0" smtClean="0"/>
              <a:t>　</a:t>
            </a:r>
            <a:endParaRPr lang="en-US" altLang="ja-JP" sz="1300" dirty="0" smtClean="0"/>
          </a:p>
          <a:p>
            <a:pPr algn="l"/>
            <a:r>
              <a:rPr lang="ja-JP" altLang="en-US" sz="5400" dirty="0" smtClean="0"/>
              <a:t>   </a:t>
            </a:r>
            <a:r>
              <a:rPr lang="ja-JP" altLang="en-US" sz="6200" dirty="0" smtClean="0"/>
              <a:t>「より</a:t>
            </a:r>
            <a:r>
              <a:rPr lang="ja-JP" altLang="en-US" sz="6200" dirty="0"/>
              <a:t>便利</a:t>
            </a:r>
            <a:r>
              <a:rPr lang="ja-JP" altLang="en-US" sz="6200" dirty="0" smtClean="0"/>
              <a:t>な社会」 を 実現するために、</a:t>
            </a:r>
            <a:endParaRPr lang="en-US" altLang="ja-JP" sz="6200" dirty="0" smtClean="0"/>
          </a:p>
          <a:p>
            <a:pPr algn="l"/>
            <a:r>
              <a:rPr lang="en-US" altLang="ja-JP" sz="1600" dirty="0"/>
              <a:t> </a:t>
            </a:r>
            <a:endParaRPr lang="en-US" altLang="ja-JP" sz="1600" dirty="0" smtClean="0"/>
          </a:p>
          <a:p>
            <a:pPr algn="l"/>
            <a:r>
              <a:rPr lang="ja-JP" altLang="en-US" sz="5400" dirty="0" smtClean="0"/>
              <a:t>    </a:t>
            </a:r>
            <a:r>
              <a:rPr lang="ja-JP" altLang="en-US" sz="6200" dirty="0" smtClean="0"/>
              <a:t>自分たちで考えた新しい道具を作ろう。</a:t>
            </a:r>
            <a:endParaRPr lang="en-US" altLang="ja-JP" sz="6200" dirty="0" smtClean="0"/>
          </a:p>
          <a:p>
            <a:pPr algn="l"/>
            <a:r>
              <a:rPr lang="ja-JP" altLang="en-US" sz="1600" dirty="0"/>
              <a:t>　</a:t>
            </a:r>
          </a:p>
        </p:txBody>
      </p:sp>
      <p:sp>
        <p:nvSpPr>
          <p:cNvPr id="6" name="テキスト ボックス 5"/>
          <p:cNvSpPr txBox="1"/>
          <p:nvPr/>
        </p:nvSpPr>
        <p:spPr>
          <a:xfrm>
            <a:off x="11072157" y="14374"/>
            <a:ext cx="1105988" cy="461665"/>
          </a:xfrm>
          <a:prstGeom prst="rect">
            <a:avLst/>
          </a:prstGeom>
          <a:noFill/>
        </p:spPr>
        <p:txBody>
          <a:bodyPr wrap="square" rtlCol="0">
            <a:spAutoFit/>
          </a:bodyPr>
          <a:lstStyle/>
          <a:p>
            <a:r>
              <a:rPr kumimoji="1" lang="en-US" altLang="ja-JP" sz="2400" dirty="0" smtClean="0"/>
              <a:t>【</a:t>
            </a:r>
            <a:r>
              <a:rPr lang="ja-JP" altLang="en-US" sz="2400" dirty="0"/>
              <a:t>３</a:t>
            </a:r>
            <a:r>
              <a:rPr kumimoji="1" lang="en-US" altLang="ja-JP" sz="2400" dirty="0" smtClean="0"/>
              <a:t>】</a:t>
            </a:r>
            <a:endParaRPr kumimoji="1" lang="ja-JP" altLang="en-US" sz="2400" dirty="0"/>
          </a:p>
        </p:txBody>
      </p:sp>
    </p:spTree>
    <p:extLst>
      <p:ext uri="{BB962C8B-B14F-4D97-AF65-F5344CB8AC3E}">
        <p14:creationId xmlns:p14="http://schemas.microsoft.com/office/powerpoint/2010/main" val="3929782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par>
                                <p:cTn id="13" presetID="10" presetClass="entr" presetSubtype="0" fill="hold" nodeType="with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Effect transition="in" filter="fade">
                                      <p:cBhvr>
                                        <p:cTn id="15" dur="500"/>
                                        <p:tgtEl>
                                          <p:spTgt spid="7">
                                            <p:txEl>
                                              <p:pRg st="1" end="1"/>
                                            </p:txEl>
                                          </p:spTgt>
                                        </p:tgtEl>
                                      </p:cBhvr>
                                    </p:animEffect>
                                  </p:childTnLst>
                                </p:cTn>
                              </p:par>
                              <p:par>
                                <p:cTn id="16" presetID="10" presetClass="entr" presetSubtype="0" fill="hold" nodeType="withEffect">
                                  <p:stCondLst>
                                    <p:cond delay="500"/>
                                  </p:stCondLst>
                                  <p:childTnLst>
                                    <p:set>
                                      <p:cBhvr>
                                        <p:cTn id="17" dur="1" fill="hold">
                                          <p:stCondLst>
                                            <p:cond delay="0"/>
                                          </p:stCondLst>
                                        </p:cTn>
                                        <p:tgtEl>
                                          <p:spTgt spid="7">
                                            <p:txEl>
                                              <p:pRg st="2" end="2"/>
                                            </p:txEl>
                                          </p:spTgt>
                                        </p:tgtEl>
                                        <p:attrNameLst>
                                          <p:attrName>style.visibility</p:attrName>
                                        </p:attrNameLst>
                                      </p:cBhvr>
                                      <p:to>
                                        <p:strVal val="visible"/>
                                      </p:to>
                                    </p:set>
                                    <p:animEffect transition="in" filter="fade">
                                      <p:cBhvr>
                                        <p:cTn id="18" dur="500"/>
                                        <p:tgtEl>
                                          <p:spTgt spid="7">
                                            <p:txEl>
                                              <p:pRg st="2" end="2"/>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7">
                                            <p:txEl>
                                              <p:pRg st="3" end="3"/>
                                            </p:txEl>
                                          </p:spTgt>
                                        </p:tgtEl>
                                        <p:attrNameLst>
                                          <p:attrName>style.visibility</p:attrName>
                                        </p:attrNameLst>
                                      </p:cBhvr>
                                      <p:to>
                                        <p:strVal val="visible"/>
                                      </p:to>
                                    </p:set>
                                    <p:animEffect transition="in" filter="fade">
                                      <p:cBhvr>
                                        <p:cTn id="21" dur="500"/>
                                        <p:tgtEl>
                                          <p:spTgt spid="7">
                                            <p:txEl>
                                              <p:pRg st="3" end="3"/>
                                            </p:txEl>
                                          </p:spTgt>
                                        </p:tgtEl>
                                      </p:cBhvr>
                                    </p:animEffect>
                                  </p:childTnLst>
                                </p:cTn>
                              </p:par>
                            </p:childTnLst>
                          </p:cTn>
                        </p:par>
                        <p:par>
                          <p:cTn id="22" fill="hold">
                            <p:stCondLst>
                              <p:cond delay="1000"/>
                            </p:stCondLst>
                            <p:childTnLst>
                              <p:par>
                                <p:cTn id="23" presetID="10" presetClass="entr" presetSubtype="0" fill="hold" nodeType="afterEffect">
                                  <p:stCondLst>
                                    <p:cond delay="500"/>
                                  </p:stCondLst>
                                  <p:childTnLst>
                                    <p:set>
                                      <p:cBhvr>
                                        <p:cTn id="24" dur="1" fill="hold">
                                          <p:stCondLst>
                                            <p:cond delay="0"/>
                                          </p:stCondLst>
                                        </p:cTn>
                                        <p:tgtEl>
                                          <p:spTgt spid="7">
                                            <p:txEl>
                                              <p:pRg st="4" end="4"/>
                                            </p:txEl>
                                          </p:spTgt>
                                        </p:tgtEl>
                                        <p:attrNameLst>
                                          <p:attrName>style.visibility</p:attrName>
                                        </p:attrNameLst>
                                      </p:cBhvr>
                                      <p:to>
                                        <p:strVal val="visible"/>
                                      </p:to>
                                    </p:set>
                                    <p:animEffect transition="in" filter="fade">
                                      <p:cBhvr>
                                        <p:cTn id="25" dur="500"/>
                                        <p:tgtEl>
                                          <p:spTgt spid="7">
                                            <p:txEl>
                                              <p:pRg st="4" end="4"/>
                                            </p:txEl>
                                          </p:spTgt>
                                        </p:tgtEl>
                                      </p:cBhvr>
                                    </p:animEffect>
                                  </p:childTnLst>
                                </p:cTn>
                              </p:par>
                            </p:childTnLst>
                          </p:cTn>
                        </p:par>
                        <p:par>
                          <p:cTn id="26" fill="hold">
                            <p:stCondLst>
                              <p:cond delay="2000"/>
                            </p:stCondLst>
                            <p:childTnLst>
                              <p:par>
                                <p:cTn id="27" presetID="10" presetClass="entr" presetSubtype="0" fill="hold" nodeType="afterEffect">
                                  <p:stCondLst>
                                    <p:cond delay="0"/>
                                  </p:stCondLst>
                                  <p:childTnLst>
                                    <p:set>
                                      <p:cBhvr>
                                        <p:cTn id="28" dur="1" fill="hold">
                                          <p:stCondLst>
                                            <p:cond delay="0"/>
                                          </p:stCondLst>
                                        </p:cTn>
                                        <p:tgtEl>
                                          <p:spTgt spid="7">
                                            <p:txEl>
                                              <p:pRg st="5" end="5"/>
                                            </p:txEl>
                                          </p:spTgt>
                                        </p:tgtEl>
                                        <p:attrNameLst>
                                          <p:attrName>style.visibility</p:attrName>
                                        </p:attrNameLst>
                                      </p:cBhvr>
                                      <p:to>
                                        <p:strVal val="visible"/>
                                      </p:to>
                                    </p:set>
                                    <p:animEffect transition="in" filter="fade">
                                      <p:cBhvr>
                                        <p:cTn id="29" dur="5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251424" y="152780"/>
            <a:ext cx="11197321" cy="6463308"/>
          </a:xfrm>
          <a:prstGeom prst="rect">
            <a:avLst/>
          </a:prstGeom>
          <a:noFill/>
        </p:spPr>
        <p:txBody>
          <a:bodyPr wrap="square" rtlCol="0">
            <a:spAutoFit/>
          </a:bodyPr>
          <a:lstStyle/>
          <a:p>
            <a:r>
              <a:rPr kumimoji="1" lang="ja-JP" altLang="en-US" sz="5400" dirty="0" smtClean="0"/>
              <a:t>学習の見通しをもつ</a:t>
            </a:r>
            <a:endParaRPr kumimoji="1" lang="en-US" altLang="ja-JP" sz="5400" dirty="0" smtClean="0"/>
          </a:p>
          <a:p>
            <a:r>
              <a:rPr lang="ja-JP" altLang="en-US" sz="2000" dirty="0" smtClean="0"/>
              <a:t>　</a:t>
            </a:r>
            <a:endParaRPr lang="en-US" altLang="ja-JP" sz="2000" dirty="0"/>
          </a:p>
          <a:p>
            <a:r>
              <a:rPr lang="ja-JP" altLang="en-US" sz="4400" dirty="0"/>
              <a:t> </a:t>
            </a:r>
            <a:r>
              <a:rPr lang="ja-JP" altLang="en-US" sz="4400" dirty="0" smtClean="0"/>
              <a:t>  </a:t>
            </a:r>
            <a:r>
              <a:rPr lang="ja-JP" altLang="en-US" sz="4800" dirty="0" smtClean="0"/>
              <a:t>①  </a:t>
            </a:r>
            <a:r>
              <a:rPr lang="en-US" altLang="ja-JP" sz="4800" dirty="0" smtClean="0"/>
              <a:t>MESH</a:t>
            </a:r>
            <a:r>
              <a:rPr lang="ja-JP" altLang="en-US" sz="4800" dirty="0" smtClean="0"/>
              <a:t>を使</a:t>
            </a:r>
            <a:r>
              <a:rPr lang="ja-JP" altLang="en-US" sz="4800" dirty="0"/>
              <a:t>い</a:t>
            </a:r>
            <a:r>
              <a:rPr lang="ja-JP" altLang="en-US" sz="4800" dirty="0" smtClean="0"/>
              <a:t>、</a:t>
            </a:r>
            <a:r>
              <a:rPr kumimoji="1" lang="ja-JP" altLang="en-US" sz="4800" dirty="0" smtClean="0"/>
              <a:t>グループで協力して、</a:t>
            </a:r>
            <a:endParaRPr kumimoji="1" lang="en-US" altLang="ja-JP" sz="4800" dirty="0" smtClean="0"/>
          </a:p>
          <a:p>
            <a:r>
              <a:rPr lang="ja-JP" altLang="en-US" sz="4800" dirty="0"/>
              <a:t>　</a:t>
            </a:r>
            <a:r>
              <a:rPr lang="ja-JP" altLang="en-US" sz="4800" dirty="0" smtClean="0"/>
              <a:t> 　  </a:t>
            </a:r>
            <a:r>
              <a:rPr kumimoji="1" lang="ja-JP" altLang="en-US" sz="4800" b="1" dirty="0" smtClean="0">
                <a:solidFill>
                  <a:srgbClr val="0070C0"/>
                </a:solidFill>
              </a:rPr>
              <a:t>便利な道具づくり </a:t>
            </a:r>
            <a:r>
              <a:rPr kumimoji="1" lang="ja-JP" altLang="en-US" sz="4800" dirty="0" smtClean="0"/>
              <a:t>を</a:t>
            </a:r>
            <a:endParaRPr kumimoji="1" lang="en-US" altLang="ja-JP" sz="4800" dirty="0" smtClean="0"/>
          </a:p>
          <a:p>
            <a:r>
              <a:rPr lang="ja-JP" altLang="en-US" sz="4800" dirty="0" smtClean="0"/>
              <a:t>         </a:t>
            </a:r>
            <a:r>
              <a:rPr kumimoji="1" lang="ja-JP" altLang="en-US" sz="4800" dirty="0" smtClean="0"/>
              <a:t>行う。</a:t>
            </a:r>
            <a:endParaRPr kumimoji="1" lang="en-US" altLang="ja-JP" sz="4800" dirty="0" smtClean="0"/>
          </a:p>
          <a:p>
            <a:r>
              <a:rPr lang="ja-JP" altLang="en-US" sz="2000" dirty="0"/>
              <a:t>　</a:t>
            </a:r>
            <a:endParaRPr kumimoji="1" lang="en-US" altLang="ja-JP" sz="2000" dirty="0" smtClean="0"/>
          </a:p>
          <a:p>
            <a:r>
              <a:rPr lang="ja-JP" altLang="en-US" sz="2000" dirty="0" smtClean="0"/>
              <a:t>    </a:t>
            </a:r>
            <a:endParaRPr lang="en-US" altLang="ja-JP" sz="2000" dirty="0" smtClean="0"/>
          </a:p>
          <a:p>
            <a:r>
              <a:rPr lang="en-US" altLang="ja-JP" sz="2000" dirty="0" smtClean="0"/>
              <a:t> </a:t>
            </a:r>
          </a:p>
          <a:p>
            <a:endParaRPr lang="en-US" altLang="ja-JP" sz="2000" dirty="0"/>
          </a:p>
          <a:p>
            <a:endParaRPr lang="en-US" altLang="ja-JP" sz="2000" dirty="0"/>
          </a:p>
          <a:p>
            <a:r>
              <a:rPr lang="en-US" altLang="ja-JP" sz="4800" dirty="0" smtClean="0"/>
              <a:t>   </a:t>
            </a:r>
            <a:r>
              <a:rPr lang="ja-JP" altLang="en-US" sz="4800" dirty="0" smtClean="0"/>
              <a:t>② 単元の最後に </a:t>
            </a:r>
            <a:r>
              <a:rPr lang="ja-JP" altLang="en-US" sz="4800" b="1" dirty="0" smtClean="0">
                <a:solidFill>
                  <a:srgbClr val="0070C0"/>
                </a:solidFill>
              </a:rPr>
              <a:t>発表会 </a:t>
            </a:r>
            <a:r>
              <a:rPr lang="ja-JP" altLang="en-US" sz="4800" dirty="0" smtClean="0"/>
              <a:t>を行う。</a:t>
            </a:r>
            <a:endParaRPr lang="en-US" altLang="ja-JP" sz="4800" dirty="0" smtClean="0"/>
          </a:p>
          <a:p>
            <a:r>
              <a:rPr lang="ja-JP" altLang="en-US" sz="4800" dirty="0"/>
              <a:t>　</a:t>
            </a:r>
            <a:r>
              <a:rPr lang="ja-JP" altLang="en-US" sz="4800" dirty="0" smtClean="0"/>
              <a:t> 　    （前半・後半の２回に分けて実施）</a:t>
            </a:r>
            <a:endParaRPr kumimoji="1" lang="ja-JP" altLang="en-US" sz="4800" dirty="0"/>
          </a:p>
        </p:txBody>
      </p:sp>
      <p:pic>
        <p:nvPicPr>
          <p:cNvPr id="7" name="図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13114" y="2249645"/>
            <a:ext cx="5178886" cy="2566459"/>
          </a:xfrm>
          <a:prstGeom prst="rect">
            <a:avLst/>
          </a:prstGeom>
        </p:spPr>
      </p:pic>
      <p:sp>
        <p:nvSpPr>
          <p:cNvPr id="4" name="テキスト ボックス 3"/>
          <p:cNvSpPr txBox="1"/>
          <p:nvPr/>
        </p:nvSpPr>
        <p:spPr>
          <a:xfrm>
            <a:off x="11072157" y="14374"/>
            <a:ext cx="1105988" cy="461665"/>
          </a:xfrm>
          <a:prstGeom prst="rect">
            <a:avLst/>
          </a:prstGeom>
          <a:noFill/>
        </p:spPr>
        <p:txBody>
          <a:bodyPr wrap="square" rtlCol="0">
            <a:spAutoFit/>
          </a:bodyPr>
          <a:lstStyle/>
          <a:p>
            <a:r>
              <a:rPr kumimoji="1" lang="en-US" altLang="ja-JP" sz="2400" dirty="0" smtClean="0"/>
              <a:t>【</a:t>
            </a:r>
            <a:r>
              <a:rPr lang="ja-JP" altLang="en-US" sz="2400" dirty="0"/>
              <a:t>４</a:t>
            </a:r>
            <a:r>
              <a:rPr kumimoji="1" lang="en-US" altLang="ja-JP" sz="2400" dirty="0" smtClean="0"/>
              <a:t>】</a:t>
            </a:r>
            <a:endParaRPr kumimoji="1" lang="ja-JP" altLang="en-US" sz="2400" dirty="0"/>
          </a:p>
        </p:txBody>
      </p:sp>
    </p:spTree>
    <p:extLst>
      <p:ext uri="{BB962C8B-B14F-4D97-AF65-F5344CB8AC3E}">
        <p14:creationId xmlns:p14="http://schemas.microsoft.com/office/powerpoint/2010/main" val="38789013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255639" y="176981"/>
            <a:ext cx="11808542" cy="6489290"/>
          </a:xfrm>
        </p:spPr>
        <p:txBody>
          <a:bodyPr>
            <a:normAutofit/>
          </a:bodyPr>
          <a:lstStyle/>
          <a:p>
            <a:pPr algn="l"/>
            <a:r>
              <a:rPr lang="ja-JP" altLang="en-US" sz="5400" dirty="0" smtClean="0"/>
              <a:t>　　　</a:t>
            </a:r>
            <a:r>
              <a:rPr lang="ja-JP" altLang="en-US" sz="5400" dirty="0"/>
              <a:t>　</a:t>
            </a:r>
            <a:r>
              <a:rPr lang="ja-JP" altLang="en-US" sz="5400" dirty="0" smtClean="0"/>
              <a:t>     便利な道具を作る！</a:t>
            </a:r>
            <a:endParaRPr lang="en-US" altLang="ja-JP" sz="5400" dirty="0" smtClean="0"/>
          </a:p>
          <a:p>
            <a:pPr algn="l"/>
            <a:endParaRPr lang="en-US" altLang="ja-JP" sz="5400" dirty="0" smtClean="0"/>
          </a:p>
          <a:p>
            <a:pPr algn="l"/>
            <a:r>
              <a:rPr lang="ja-JP" altLang="en-US" sz="2000" dirty="0" smtClean="0"/>
              <a:t>　</a:t>
            </a:r>
            <a:endParaRPr lang="en-US" altLang="ja-JP" sz="2000" dirty="0" smtClean="0"/>
          </a:p>
          <a:p>
            <a:pPr algn="l"/>
            <a:r>
              <a:rPr lang="ja-JP" altLang="en-US" sz="5400" dirty="0" smtClean="0"/>
              <a:t>  そもそも  「</a:t>
            </a:r>
            <a:r>
              <a:rPr lang="ja-JP" altLang="en-US" sz="5400" b="1" dirty="0" smtClean="0">
                <a:solidFill>
                  <a:srgbClr val="0070C0"/>
                </a:solidFill>
              </a:rPr>
              <a:t>便利</a:t>
            </a:r>
            <a:r>
              <a:rPr lang="ja-JP" altLang="en-US" sz="5400" dirty="0" smtClean="0"/>
              <a:t>」  とは、何だろう？</a:t>
            </a:r>
            <a:endParaRPr lang="en-US" altLang="ja-JP" sz="5400" dirty="0" smtClean="0"/>
          </a:p>
          <a:p>
            <a:pPr algn="l"/>
            <a:r>
              <a:rPr lang="ja-JP" altLang="en-US" sz="1100" dirty="0"/>
              <a:t>　</a:t>
            </a:r>
            <a:endParaRPr lang="en-US" altLang="ja-JP" sz="1100" dirty="0" smtClean="0"/>
          </a:p>
          <a:p>
            <a:pPr algn="l"/>
            <a:r>
              <a:rPr lang="ja-JP" altLang="en-US" sz="5400" dirty="0" smtClean="0"/>
              <a:t>  考えをワークシート</a:t>
            </a:r>
            <a:r>
              <a:rPr lang="ja-JP" altLang="en-US" sz="5400" dirty="0"/>
              <a:t>に</a:t>
            </a:r>
            <a:r>
              <a:rPr lang="ja-JP" altLang="en-US" sz="5400" dirty="0" smtClean="0"/>
              <a:t>書きましょう。</a:t>
            </a:r>
            <a:endParaRPr lang="en-US" altLang="ja-JP" sz="5400" dirty="0"/>
          </a:p>
          <a:p>
            <a:pPr algn="l"/>
            <a:endParaRPr lang="en-US" altLang="ja-JP" sz="5400" dirty="0" smtClean="0"/>
          </a:p>
          <a:p>
            <a:pPr algn="l"/>
            <a:r>
              <a:rPr lang="ja-JP" altLang="en-US" sz="2000" dirty="0" smtClean="0"/>
              <a:t>　</a:t>
            </a:r>
            <a:endParaRPr lang="en-US" altLang="ja-JP" sz="2000" dirty="0" smtClean="0"/>
          </a:p>
          <a:p>
            <a:pPr algn="l"/>
            <a:r>
              <a:rPr lang="ja-JP" altLang="en-US" sz="5400" dirty="0" smtClean="0"/>
              <a:t>  「</a:t>
            </a:r>
            <a:r>
              <a:rPr lang="ja-JP" altLang="en-US" sz="5400" b="1" dirty="0" smtClean="0">
                <a:solidFill>
                  <a:srgbClr val="0070C0"/>
                </a:solidFill>
              </a:rPr>
              <a:t>便利</a:t>
            </a:r>
            <a:r>
              <a:rPr lang="ja-JP" altLang="en-US" sz="5400" dirty="0" smtClean="0"/>
              <a:t>」とは？ 考えを出し合いましょう。</a:t>
            </a:r>
            <a:endParaRPr lang="en-US" altLang="ja-JP" sz="5400" dirty="0"/>
          </a:p>
          <a:p>
            <a:pPr algn="l"/>
            <a:endParaRPr lang="en-US" altLang="ja-JP" sz="5400" dirty="0" smtClean="0"/>
          </a:p>
        </p:txBody>
      </p:sp>
      <p:sp>
        <p:nvSpPr>
          <p:cNvPr id="6" name="下矢印 5"/>
          <p:cNvSpPr/>
          <p:nvPr/>
        </p:nvSpPr>
        <p:spPr>
          <a:xfrm>
            <a:off x="5042889" y="1196256"/>
            <a:ext cx="1117021" cy="1049322"/>
          </a:xfrm>
          <a:prstGeom prst="downArrow">
            <a:avLst>
              <a:gd name="adj1" fmla="val 50000"/>
              <a:gd name="adj2" fmla="val 5097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下矢印 3"/>
          <p:cNvSpPr/>
          <p:nvPr/>
        </p:nvSpPr>
        <p:spPr>
          <a:xfrm>
            <a:off x="5042889" y="4314174"/>
            <a:ext cx="1117021" cy="1049322"/>
          </a:xfrm>
          <a:prstGeom prst="downArrow">
            <a:avLst>
              <a:gd name="adj1" fmla="val 50000"/>
              <a:gd name="adj2" fmla="val 5097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11072157" y="14374"/>
            <a:ext cx="1105988" cy="461665"/>
          </a:xfrm>
          <a:prstGeom prst="rect">
            <a:avLst/>
          </a:prstGeom>
          <a:noFill/>
        </p:spPr>
        <p:txBody>
          <a:bodyPr wrap="square" rtlCol="0">
            <a:spAutoFit/>
          </a:bodyPr>
          <a:lstStyle/>
          <a:p>
            <a:r>
              <a:rPr kumimoji="1" lang="en-US" altLang="ja-JP" sz="2400" dirty="0" smtClean="0"/>
              <a:t>【</a:t>
            </a:r>
            <a:r>
              <a:rPr lang="ja-JP" altLang="en-US" sz="2400" dirty="0"/>
              <a:t>５</a:t>
            </a:r>
            <a:r>
              <a:rPr kumimoji="1" lang="en-US" altLang="ja-JP" sz="2400" dirty="0" smtClean="0"/>
              <a:t>】</a:t>
            </a:r>
            <a:endParaRPr kumimoji="1" lang="ja-JP" altLang="en-US" sz="2400" dirty="0"/>
          </a:p>
        </p:txBody>
      </p:sp>
    </p:spTree>
    <p:extLst>
      <p:ext uri="{BB962C8B-B14F-4D97-AF65-F5344CB8AC3E}">
        <p14:creationId xmlns:p14="http://schemas.microsoft.com/office/powerpoint/2010/main" val="3346419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1000"/>
                                        <p:tgtEl>
                                          <p:spTgt spid="3">
                                            <p:txEl>
                                              <p:pRg st="3" end="3"/>
                                            </p:txEl>
                                          </p:spTgt>
                                        </p:tgtEl>
                                      </p:cBhvr>
                                    </p:animEffect>
                                    <p:anim calcmode="lin" valueType="num">
                                      <p:cBhvr>
                                        <p:cTn id="1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1000"/>
                                        <p:tgtEl>
                                          <p:spTgt spid="3">
                                            <p:txEl>
                                              <p:pRg st="4" end="4"/>
                                            </p:txEl>
                                          </p:spTgt>
                                        </p:tgtEl>
                                      </p:cBhvr>
                                    </p:animEffect>
                                    <p:anim calcmode="lin" valueType="num">
                                      <p:cBhvr>
                                        <p:cTn id="1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1000"/>
                                        <p:tgtEl>
                                          <p:spTgt spid="3">
                                            <p:txEl>
                                              <p:pRg st="5" end="5"/>
                                            </p:txEl>
                                          </p:spTgt>
                                        </p:tgtEl>
                                      </p:cBhvr>
                                    </p:animEffect>
                                    <p:anim calcmode="lin" valueType="num">
                                      <p:cBhvr>
                                        <p:cTn id="2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7"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fade">
                                      <p:cBhvr>
                                        <p:cTn id="31" dur="1000"/>
                                        <p:tgtEl>
                                          <p:spTgt spid="3">
                                            <p:txEl>
                                              <p:pRg st="7" end="7"/>
                                            </p:txEl>
                                          </p:spTgt>
                                        </p:tgtEl>
                                      </p:cBhvr>
                                    </p:animEffect>
                                    <p:anim calcmode="lin" valueType="num">
                                      <p:cBhvr>
                                        <p:cTn id="32"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7" end="7"/>
                                            </p:txEl>
                                          </p:spTgt>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1000"/>
                                        <p:tgtEl>
                                          <p:spTgt spid="4"/>
                                        </p:tgtEl>
                                      </p:cBhvr>
                                    </p:animEffect>
                                    <p:anim calcmode="lin" valueType="num">
                                      <p:cBhvr>
                                        <p:cTn id="37" dur="1000" fill="hold"/>
                                        <p:tgtEl>
                                          <p:spTgt spid="4"/>
                                        </p:tgtEl>
                                        <p:attrNameLst>
                                          <p:attrName>ppt_x</p:attrName>
                                        </p:attrNameLst>
                                      </p:cBhvr>
                                      <p:tavLst>
                                        <p:tav tm="0">
                                          <p:val>
                                            <p:strVal val="#ppt_x"/>
                                          </p:val>
                                        </p:tav>
                                        <p:tav tm="100000">
                                          <p:val>
                                            <p:strVal val="#ppt_x"/>
                                          </p:val>
                                        </p:tav>
                                      </p:tavLst>
                                    </p:anim>
                                    <p:anim calcmode="lin" valueType="num">
                                      <p:cBhvr>
                                        <p:cTn id="38" dur="1000" fill="hold"/>
                                        <p:tgtEl>
                                          <p:spTgt spid="4"/>
                                        </p:tgtEl>
                                        <p:attrNameLst>
                                          <p:attrName>ppt_y</p:attrName>
                                        </p:attrNameLst>
                                      </p:cBhvr>
                                      <p:tavLst>
                                        <p:tav tm="0">
                                          <p:val>
                                            <p:strVal val="#ppt_y-.1"/>
                                          </p:val>
                                        </p:tav>
                                        <p:tav tm="100000">
                                          <p:val>
                                            <p:strVal val="#ppt_y"/>
                                          </p:val>
                                        </p:tav>
                                      </p:tavLst>
                                    </p:anim>
                                  </p:childTnLst>
                                </p:cTn>
                              </p:par>
                              <p:par>
                                <p:cTn id="39" presetID="47" presetClass="entr" presetSubtype="0" fill="hold" nodeType="with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animEffect transition="in" filter="fade">
                                      <p:cBhvr>
                                        <p:cTn id="41" dur="1000"/>
                                        <p:tgtEl>
                                          <p:spTgt spid="3">
                                            <p:txEl>
                                              <p:pRg st="8" end="8"/>
                                            </p:txEl>
                                          </p:spTgt>
                                        </p:tgtEl>
                                      </p:cBhvr>
                                    </p:animEffect>
                                    <p:anim calcmode="lin" valueType="num">
                                      <p:cBhvr>
                                        <p:cTn id="4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137653" y="1034646"/>
            <a:ext cx="11946192" cy="2318154"/>
          </a:xfrm>
        </p:spPr>
        <p:txBody>
          <a:bodyPr>
            <a:normAutofit/>
          </a:bodyPr>
          <a:lstStyle/>
          <a:p>
            <a:pPr algn="l"/>
            <a:r>
              <a:rPr lang="ja-JP" altLang="en-US" sz="5400" dirty="0" smtClean="0"/>
              <a:t>どんなテーマの道具が考えられますか？</a:t>
            </a:r>
            <a:endParaRPr lang="en-US" altLang="ja-JP" sz="5400" dirty="0" smtClean="0"/>
          </a:p>
          <a:p>
            <a:pPr algn="l"/>
            <a:r>
              <a:rPr lang="ja-JP" altLang="en-US" sz="2000" dirty="0" smtClean="0"/>
              <a:t>　</a:t>
            </a:r>
            <a:endParaRPr lang="en-US" altLang="ja-JP" sz="2000" dirty="0" smtClean="0"/>
          </a:p>
          <a:p>
            <a:pPr algn="l"/>
            <a:r>
              <a:rPr lang="ja-JP" altLang="en-US" sz="5400" dirty="0" smtClean="0"/>
              <a:t>考えを出し合いましょう。</a:t>
            </a:r>
            <a:endParaRPr lang="en-US" altLang="ja-JP" sz="5400" dirty="0" smtClean="0"/>
          </a:p>
        </p:txBody>
      </p:sp>
      <p:sp>
        <p:nvSpPr>
          <p:cNvPr id="4" name="テキスト ボックス 3"/>
          <p:cNvSpPr txBox="1"/>
          <p:nvPr/>
        </p:nvSpPr>
        <p:spPr>
          <a:xfrm>
            <a:off x="11072157" y="14374"/>
            <a:ext cx="1105988" cy="461665"/>
          </a:xfrm>
          <a:prstGeom prst="rect">
            <a:avLst/>
          </a:prstGeom>
          <a:noFill/>
        </p:spPr>
        <p:txBody>
          <a:bodyPr wrap="square" rtlCol="0">
            <a:spAutoFit/>
          </a:bodyPr>
          <a:lstStyle/>
          <a:p>
            <a:r>
              <a:rPr kumimoji="1" lang="en-US" altLang="ja-JP" sz="2400" dirty="0" smtClean="0"/>
              <a:t>【</a:t>
            </a:r>
            <a:r>
              <a:rPr lang="ja-JP" altLang="en-US" sz="2400" dirty="0"/>
              <a:t>６</a:t>
            </a:r>
            <a:r>
              <a:rPr kumimoji="1" lang="en-US" altLang="ja-JP" sz="2400" dirty="0" smtClean="0"/>
              <a:t>】</a:t>
            </a:r>
            <a:endParaRPr kumimoji="1" lang="ja-JP" altLang="en-US" sz="2400" dirty="0"/>
          </a:p>
        </p:txBody>
      </p:sp>
    </p:spTree>
    <p:extLst>
      <p:ext uri="{BB962C8B-B14F-4D97-AF65-F5344CB8AC3E}">
        <p14:creationId xmlns:p14="http://schemas.microsoft.com/office/powerpoint/2010/main" val="7142183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360219" y="305361"/>
            <a:ext cx="11467987" cy="6342182"/>
          </a:xfrm>
        </p:spPr>
        <p:txBody>
          <a:bodyPr>
            <a:normAutofit/>
          </a:bodyPr>
          <a:lstStyle/>
          <a:p>
            <a:pPr algn="l"/>
            <a:r>
              <a:rPr lang="ja-JP" altLang="en-US" sz="1000" dirty="0" smtClean="0"/>
              <a:t>　</a:t>
            </a:r>
            <a:endParaRPr lang="en-US" altLang="ja-JP" sz="1000" dirty="0" smtClean="0"/>
          </a:p>
          <a:p>
            <a:pPr algn="l"/>
            <a:r>
              <a:rPr lang="ja-JP" altLang="en-US" sz="4800" dirty="0" smtClean="0"/>
              <a:t>　（例）</a:t>
            </a:r>
            <a:endParaRPr lang="en-US" altLang="ja-JP" sz="4800" dirty="0" smtClean="0"/>
          </a:p>
          <a:p>
            <a:pPr algn="l"/>
            <a:r>
              <a:rPr lang="ja-JP" altLang="en-US" sz="4800" dirty="0" smtClean="0"/>
              <a:t>　　・電気を節約するための道具</a:t>
            </a:r>
            <a:endParaRPr lang="en-US" altLang="ja-JP" sz="4800" dirty="0" smtClean="0"/>
          </a:p>
          <a:p>
            <a:pPr algn="l"/>
            <a:r>
              <a:rPr lang="ja-JP" altLang="en-US" sz="4800" dirty="0"/>
              <a:t>　</a:t>
            </a:r>
            <a:r>
              <a:rPr lang="ja-JP" altLang="en-US" sz="4800" dirty="0" smtClean="0"/>
              <a:t>　・</a:t>
            </a:r>
            <a:r>
              <a:rPr lang="ja-JP" altLang="en-US" sz="4800" dirty="0" smtClean="0"/>
              <a:t>高齢者に</a:t>
            </a:r>
            <a:r>
              <a:rPr lang="en-US" altLang="ja-JP" sz="4800" dirty="0" smtClean="0"/>
              <a:t>…</a:t>
            </a:r>
            <a:r>
              <a:rPr lang="ja-JP" altLang="en-US" sz="4800" dirty="0" smtClean="0"/>
              <a:t>　　</a:t>
            </a:r>
            <a:endParaRPr lang="en-US" altLang="ja-JP" sz="4800" dirty="0" smtClean="0"/>
          </a:p>
          <a:p>
            <a:pPr algn="l"/>
            <a:r>
              <a:rPr lang="ja-JP" altLang="en-US" sz="4800" dirty="0"/>
              <a:t>　</a:t>
            </a:r>
            <a:r>
              <a:rPr lang="ja-JP" altLang="en-US" sz="4800" dirty="0" smtClean="0"/>
              <a:t>　・体の不自由な人</a:t>
            </a:r>
            <a:r>
              <a:rPr lang="ja-JP" altLang="en-US" sz="4800" dirty="0" smtClean="0"/>
              <a:t>に</a:t>
            </a:r>
            <a:r>
              <a:rPr lang="en-US" altLang="ja-JP" sz="4800" dirty="0"/>
              <a:t>…</a:t>
            </a:r>
            <a:endParaRPr lang="en-US" altLang="ja-JP" sz="4800" dirty="0" smtClean="0"/>
          </a:p>
          <a:p>
            <a:pPr algn="l"/>
            <a:r>
              <a:rPr lang="ja-JP" altLang="en-US" sz="4800" dirty="0" smtClean="0"/>
              <a:t>　　・大きな荷物を持っている人</a:t>
            </a:r>
            <a:r>
              <a:rPr lang="ja-JP" altLang="en-US" sz="4800" dirty="0" smtClean="0"/>
              <a:t>に</a:t>
            </a:r>
            <a:r>
              <a:rPr lang="en-US" altLang="ja-JP" sz="4800" dirty="0"/>
              <a:t>…</a:t>
            </a:r>
            <a:endParaRPr lang="en-US" altLang="ja-JP" sz="4800" dirty="0" smtClean="0"/>
          </a:p>
          <a:p>
            <a:pPr algn="l"/>
            <a:r>
              <a:rPr lang="ja-JP" altLang="en-US" sz="4800" dirty="0" smtClean="0"/>
              <a:t>　　・赤ちゃんのいるお母さん</a:t>
            </a:r>
            <a:r>
              <a:rPr lang="ja-JP" altLang="en-US" sz="4800" dirty="0" smtClean="0"/>
              <a:t>に</a:t>
            </a:r>
            <a:r>
              <a:rPr lang="en-US" altLang="ja-JP" sz="4800" dirty="0"/>
              <a:t>… </a:t>
            </a:r>
            <a:r>
              <a:rPr lang="ja-JP" altLang="en-US" sz="4800" dirty="0" smtClean="0"/>
              <a:t>　　など</a:t>
            </a:r>
            <a:endParaRPr lang="en-US" altLang="ja-JP" sz="4800" dirty="0" smtClean="0"/>
          </a:p>
          <a:p>
            <a:pPr algn="l"/>
            <a:endParaRPr lang="en-US" altLang="ja-JP" sz="4800" dirty="0" smtClean="0"/>
          </a:p>
        </p:txBody>
      </p:sp>
      <p:sp>
        <p:nvSpPr>
          <p:cNvPr id="4" name="テキスト ボックス 3"/>
          <p:cNvSpPr txBox="1"/>
          <p:nvPr/>
        </p:nvSpPr>
        <p:spPr>
          <a:xfrm>
            <a:off x="11072157" y="14374"/>
            <a:ext cx="1105988" cy="461665"/>
          </a:xfrm>
          <a:prstGeom prst="rect">
            <a:avLst/>
          </a:prstGeom>
          <a:noFill/>
        </p:spPr>
        <p:txBody>
          <a:bodyPr wrap="square" rtlCol="0">
            <a:spAutoFit/>
          </a:bodyPr>
          <a:lstStyle/>
          <a:p>
            <a:r>
              <a:rPr kumimoji="1" lang="en-US" altLang="ja-JP" sz="2400" dirty="0" smtClean="0"/>
              <a:t>【</a:t>
            </a:r>
            <a:r>
              <a:rPr lang="ja-JP" altLang="en-US" sz="2400" dirty="0"/>
              <a:t>７</a:t>
            </a:r>
            <a:r>
              <a:rPr kumimoji="1" lang="en-US" altLang="ja-JP" sz="2400" dirty="0" smtClean="0"/>
              <a:t>】</a:t>
            </a:r>
            <a:endParaRPr kumimoji="1" lang="ja-JP" altLang="en-US" sz="2400" dirty="0"/>
          </a:p>
        </p:txBody>
      </p:sp>
    </p:spTree>
    <p:extLst>
      <p:ext uri="{BB962C8B-B14F-4D97-AF65-F5344CB8AC3E}">
        <p14:creationId xmlns:p14="http://schemas.microsoft.com/office/powerpoint/2010/main" val="1957090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127821" y="818338"/>
            <a:ext cx="11946192" cy="5503806"/>
          </a:xfrm>
        </p:spPr>
        <p:txBody>
          <a:bodyPr>
            <a:normAutofit/>
          </a:bodyPr>
          <a:lstStyle/>
          <a:p>
            <a:pPr algn="l"/>
            <a:r>
              <a:rPr lang="ja-JP" altLang="en-US" sz="5400" dirty="0" smtClean="0"/>
              <a:t>どんなテーマの道具が考えられますか？</a:t>
            </a:r>
            <a:endParaRPr lang="en-US" altLang="ja-JP" sz="5400" dirty="0" smtClean="0"/>
          </a:p>
          <a:p>
            <a:pPr algn="l"/>
            <a:r>
              <a:rPr lang="ja-JP" altLang="en-US" sz="5400" dirty="0"/>
              <a:t>考</a:t>
            </a:r>
            <a:r>
              <a:rPr lang="ja-JP" altLang="en-US" sz="5400" dirty="0" smtClean="0"/>
              <a:t>えを出し合いましょう。</a:t>
            </a:r>
            <a:endParaRPr lang="en-US" altLang="ja-JP" sz="5400" dirty="0" smtClean="0"/>
          </a:p>
          <a:p>
            <a:pPr algn="l"/>
            <a:endParaRPr lang="en-US" altLang="ja-JP" sz="5400" dirty="0" smtClean="0"/>
          </a:p>
          <a:p>
            <a:pPr algn="l"/>
            <a:endParaRPr lang="en-US" altLang="ja-JP" sz="5400" dirty="0" smtClean="0"/>
          </a:p>
          <a:p>
            <a:pPr algn="l"/>
            <a:r>
              <a:rPr lang="ja-JP" altLang="en-US" sz="5400" dirty="0" smtClean="0"/>
              <a:t>　　 自分が作ってみたいものは？</a:t>
            </a:r>
            <a:endParaRPr lang="en-US" altLang="ja-JP" sz="5400" dirty="0" smtClean="0"/>
          </a:p>
          <a:p>
            <a:pPr algn="l"/>
            <a:r>
              <a:rPr lang="ja-JP" altLang="en-US" sz="1100" dirty="0"/>
              <a:t>　</a:t>
            </a:r>
            <a:r>
              <a:rPr lang="ja-JP" altLang="en-US" sz="1100" dirty="0" smtClean="0"/>
              <a:t>　　　　　　　　　　</a:t>
            </a:r>
            <a:r>
              <a:rPr lang="ja-JP" altLang="en-US" sz="5400" dirty="0" smtClean="0"/>
              <a:t>考えをワークシート</a:t>
            </a:r>
            <a:r>
              <a:rPr lang="ja-JP" altLang="en-US" sz="5400" dirty="0"/>
              <a:t>に</a:t>
            </a:r>
            <a:r>
              <a:rPr lang="ja-JP" altLang="en-US" sz="5400" dirty="0" smtClean="0"/>
              <a:t>書きましょう。</a:t>
            </a:r>
            <a:endParaRPr lang="en-US" altLang="ja-JP" sz="5400" dirty="0" smtClean="0"/>
          </a:p>
        </p:txBody>
      </p:sp>
      <p:sp>
        <p:nvSpPr>
          <p:cNvPr id="6" name="下矢印 5"/>
          <p:cNvSpPr/>
          <p:nvPr/>
        </p:nvSpPr>
        <p:spPr>
          <a:xfrm>
            <a:off x="5311077" y="2666612"/>
            <a:ext cx="1280641" cy="799523"/>
          </a:xfrm>
          <a:prstGeom prst="downArrow">
            <a:avLst>
              <a:gd name="adj1" fmla="val 50000"/>
              <a:gd name="adj2" fmla="val 5097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11072157" y="14374"/>
            <a:ext cx="1105988" cy="461665"/>
          </a:xfrm>
          <a:prstGeom prst="rect">
            <a:avLst/>
          </a:prstGeom>
          <a:noFill/>
        </p:spPr>
        <p:txBody>
          <a:bodyPr wrap="square" rtlCol="0">
            <a:spAutoFit/>
          </a:bodyPr>
          <a:lstStyle/>
          <a:p>
            <a:r>
              <a:rPr kumimoji="1" lang="en-US" altLang="ja-JP" sz="2400" dirty="0" smtClean="0"/>
              <a:t>【</a:t>
            </a:r>
            <a:r>
              <a:rPr lang="ja-JP" altLang="en-US" sz="2400" dirty="0"/>
              <a:t>８</a:t>
            </a:r>
            <a:r>
              <a:rPr kumimoji="1" lang="en-US" altLang="ja-JP" sz="2400" dirty="0" smtClean="0"/>
              <a:t>】</a:t>
            </a:r>
            <a:endParaRPr kumimoji="1" lang="ja-JP" altLang="en-US" sz="2400" dirty="0"/>
          </a:p>
        </p:txBody>
      </p:sp>
    </p:spTree>
    <p:extLst>
      <p:ext uri="{BB962C8B-B14F-4D97-AF65-F5344CB8AC3E}">
        <p14:creationId xmlns:p14="http://schemas.microsoft.com/office/powerpoint/2010/main" val="1537483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1000"/>
                                        <p:tgtEl>
                                          <p:spTgt spid="3">
                                            <p:txEl>
                                              <p:pRg st="4" end="4"/>
                                            </p:txEl>
                                          </p:spTgt>
                                        </p:tgtEl>
                                      </p:cBhvr>
                                    </p:animEffect>
                                    <p:anim calcmode="lin" valueType="num">
                                      <p:cBhvr>
                                        <p:cTn id="1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4" end="4"/>
                                            </p:txEl>
                                          </p:spTgt>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1000"/>
                                        <p:tgtEl>
                                          <p:spTgt spid="3">
                                            <p:txEl>
                                              <p:pRg st="5" end="5"/>
                                            </p:txEl>
                                          </p:spTgt>
                                        </p:tgtEl>
                                      </p:cBhvr>
                                    </p:animEffect>
                                    <p:anim calcmode="lin" valueType="num">
                                      <p:cBhvr>
                                        <p:cTn id="1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1" y="425003"/>
            <a:ext cx="12469090" cy="5950039"/>
          </a:xfrm>
        </p:spPr>
        <p:txBody>
          <a:bodyPr>
            <a:normAutofit/>
          </a:bodyPr>
          <a:lstStyle/>
          <a:p>
            <a:pPr algn="l"/>
            <a:r>
              <a:rPr kumimoji="1" lang="ja-JP" altLang="en-US" sz="5400" dirty="0" smtClean="0">
                <a:latin typeface="+mn-ea"/>
              </a:rPr>
              <a:t>◯</a:t>
            </a:r>
            <a:r>
              <a:rPr lang="ja-JP" altLang="en-US" sz="5400" dirty="0" smtClean="0">
                <a:latin typeface="+mn-ea"/>
              </a:rPr>
              <a:t>本</a:t>
            </a:r>
            <a:r>
              <a:rPr lang="ja-JP" altLang="en-US" sz="5400" dirty="0">
                <a:latin typeface="+mn-ea"/>
              </a:rPr>
              <a:t>時</a:t>
            </a:r>
            <a:r>
              <a:rPr lang="ja-JP" altLang="en-US" sz="5400" dirty="0" smtClean="0">
                <a:latin typeface="+mn-ea"/>
              </a:rPr>
              <a:t>の振り返り</a:t>
            </a:r>
            <a:r>
              <a:rPr kumimoji="1" lang="ja-JP" altLang="en-US" sz="5400" dirty="0" smtClean="0">
                <a:latin typeface="+mn-ea"/>
              </a:rPr>
              <a:t>を</a:t>
            </a:r>
            <a:r>
              <a:rPr kumimoji="1" lang="ja-JP" altLang="en-US" sz="5400" dirty="0" smtClean="0">
                <a:latin typeface="+mn-ea"/>
              </a:rPr>
              <a:t>書く。</a:t>
            </a:r>
            <a:endParaRPr kumimoji="1" lang="en-US" altLang="ja-JP" sz="5400" dirty="0" smtClean="0">
              <a:latin typeface="+mn-ea"/>
            </a:endParaRPr>
          </a:p>
          <a:p>
            <a:pPr algn="l"/>
            <a:r>
              <a:rPr kumimoji="1" lang="ja-JP" altLang="en-US" sz="5400" dirty="0" smtClean="0">
                <a:latin typeface="+mn-ea"/>
              </a:rPr>
              <a:t>　・がんばったこと。</a:t>
            </a:r>
            <a:endParaRPr kumimoji="1" lang="en-US" altLang="ja-JP" sz="5400" dirty="0" smtClean="0">
              <a:latin typeface="+mn-ea"/>
            </a:endParaRPr>
          </a:p>
          <a:p>
            <a:pPr algn="l"/>
            <a:r>
              <a:rPr kumimoji="1" lang="ja-JP" altLang="en-US" sz="5400" dirty="0" smtClean="0">
                <a:latin typeface="+mn-ea"/>
              </a:rPr>
              <a:t>　・学んだこと。</a:t>
            </a:r>
            <a:endParaRPr kumimoji="1" lang="en-US" altLang="ja-JP" sz="5400" dirty="0" smtClean="0">
              <a:latin typeface="+mn-ea"/>
            </a:endParaRPr>
          </a:p>
          <a:p>
            <a:pPr algn="l"/>
            <a:r>
              <a:rPr kumimoji="1" lang="ja-JP" altLang="en-US" sz="5400" dirty="0" smtClean="0">
                <a:latin typeface="+mn-ea"/>
              </a:rPr>
              <a:t>　・これからしたいこと。</a:t>
            </a:r>
            <a:endParaRPr kumimoji="1" lang="en-US" altLang="ja-JP" sz="5400" dirty="0" smtClean="0">
              <a:latin typeface="+mn-ea"/>
            </a:endParaRPr>
          </a:p>
          <a:p>
            <a:pPr algn="l"/>
            <a:r>
              <a:rPr kumimoji="1" lang="ja-JP" altLang="en-US" sz="5400" dirty="0" smtClean="0">
                <a:latin typeface="+mn-ea"/>
              </a:rPr>
              <a:t>　</a:t>
            </a:r>
            <a:endParaRPr kumimoji="1" lang="ja-JP" altLang="en-US" sz="5400" dirty="0">
              <a:latin typeface="+mn-ea"/>
            </a:endParaRPr>
          </a:p>
        </p:txBody>
      </p:sp>
      <p:pic>
        <p:nvPicPr>
          <p:cNvPr id="4" name="図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64692" y="-616668"/>
            <a:ext cx="4488635" cy="4878951"/>
          </a:xfrm>
          <a:prstGeom prst="rect">
            <a:avLst/>
          </a:prstGeom>
        </p:spPr>
      </p:pic>
      <p:sp>
        <p:nvSpPr>
          <p:cNvPr id="6" name="テキスト ボックス 5"/>
          <p:cNvSpPr txBox="1"/>
          <p:nvPr/>
        </p:nvSpPr>
        <p:spPr>
          <a:xfrm>
            <a:off x="1061883" y="4441498"/>
            <a:ext cx="10061642" cy="1754326"/>
          </a:xfrm>
          <a:prstGeom prst="rect">
            <a:avLst/>
          </a:prstGeom>
          <a:ln w="76200">
            <a:solidFill>
              <a:srgbClr val="FF0000"/>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kumimoji="1" lang="ja-JP" altLang="en-US" sz="5400" dirty="0" smtClean="0">
                <a:latin typeface="HGP創英角ｺﾞｼｯｸUB" panose="020B0900000000000000" pitchFamily="50" charset="-128"/>
                <a:ea typeface="HGP創英角ｺﾞｼｯｸUB" panose="020B0900000000000000" pitchFamily="50" charset="-128"/>
              </a:rPr>
              <a:t>　　　次回、</a:t>
            </a:r>
            <a:r>
              <a:rPr lang="ja-JP" altLang="en-US" sz="5400" dirty="0" smtClean="0">
                <a:latin typeface="HGP創英角ｺﾞｼｯｸUB" panose="020B0900000000000000" pitchFamily="50" charset="-128"/>
                <a:ea typeface="HGP創英角ｺﾞｼｯｸUB" panose="020B0900000000000000" pitchFamily="50" charset="-128"/>
              </a:rPr>
              <a:t>グループ決め</a:t>
            </a:r>
            <a:endParaRPr kumimoji="1" lang="en-US" altLang="ja-JP" sz="5400" dirty="0" smtClean="0">
              <a:latin typeface="HGP創英角ｺﾞｼｯｸUB" panose="020B0900000000000000" pitchFamily="50" charset="-128"/>
              <a:ea typeface="HGP創英角ｺﾞｼｯｸUB" panose="020B0900000000000000" pitchFamily="50" charset="-128"/>
            </a:endParaRPr>
          </a:p>
          <a:p>
            <a:r>
              <a:rPr kumimoji="1" lang="ja-JP" altLang="en-US" sz="5400" dirty="0" smtClean="0">
                <a:latin typeface="HGP創英角ｺﾞｼｯｸUB" panose="020B0900000000000000" pitchFamily="50" charset="-128"/>
                <a:ea typeface="HGP創英角ｺﾞｼｯｸUB" panose="020B0900000000000000" pitchFamily="50" charset="-128"/>
              </a:rPr>
              <a:t>　　　　　　　道具作りの計画</a:t>
            </a:r>
            <a:endParaRPr kumimoji="1" lang="ja-JP" altLang="en-US" sz="5400" dirty="0">
              <a:latin typeface="HGP創英角ｺﾞｼｯｸUB" panose="020B0900000000000000" pitchFamily="50" charset="-128"/>
              <a:ea typeface="HGP創英角ｺﾞｼｯｸUB" panose="020B0900000000000000" pitchFamily="50" charset="-128"/>
            </a:endParaRPr>
          </a:p>
        </p:txBody>
      </p:sp>
      <p:sp>
        <p:nvSpPr>
          <p:cNvPr id="5" name="テキスト ボックス 4"/>
          <p:cNvSpPr txBox="1"/>
          <p:nvPr/>
        </p:nvSpPr>
        <p:spPr>
          <a:xfrm>
            <a:off x="11072157" y="14374"/>
            <a:ext cx="1105988" cy="461665"/>
          </a:xfrm>
          <a:prstGeom prst="rect">
            <a:avLst/>
          </a:prstGeom>
          <a:noFill/>
        </p:spPr>
        <p:txBody>
          <a:bodyPr wrap="square" rtlCol="0">
            <a:spAutoFit/>
          </a:bodyPr>
          <a:lstStyle/>
          <a:p>
            <a:r>
              <a:rPr kumimoji="1" lang="en-US" altLang="ja-JP" sz="2400" dirty="0" smtClean="0"/>
              <a:t>【</a:t>
            </a:r>
            <a:r>
              <a:rPr lang="ja-JP" altLang="en-US" sz="2400" dirty="0"/>
              <a:t>９</a:t>
            </a:r>
            <a:r>
              <a:rPr kumimoji="1" lang="en-US" altLang="ja-JP" sz="2400" dirty="0" smtClean="0"/>
              <a:t>】</a:t>
            </a:r>
            <a:endParaRPr kumimoji="1" lang="ja-JP" altLang="en-US" sz="2400" dirty="0"/>
          </a:p>
        </p:txBody>
      </p:sp>
    </p:spTree>
    <p:extLst>
      <p:ext uri="{BB962C8B-B14F-4D97-AF65-F5344CB8AC3E}">
        <p14:creationId xmlns:p14="http://schemas.microsoft.com/office/powerpoint/2010/main" val="4033871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42" presetClass="path" presetSubtype="0" accel="50000" decel="50000" fill="hold" nodeType="withEffect">
                                  <p:stCondLst>
                                    <p:cond delay="0"/>
                                  </p:stCondLst>
                                  <p:childTnLst>
                                    <p:animMotion origin="layout" path="M -0.69648 1.07824 L -6.25E-7 3.33333E-6 " pathEditMode="relative" rAng="0" ptsTypes="AA">
                                      <p:cBhvr>
                                        <p:cTn id="8" dur="2000" fill="hold"/>
                                        <p:tgtEl>
                                          <p:spTgt spid="4"/>
                                        </p:tgtEl>
                                        <p:attrNameLst>
                                          <p:attrName>ppt_x</p:attrName>
                                          <p:attrName>ppt_y</p:attrName>
                                        </p:attrNameLst>
                                      </p:cBhvr>
                                      <p:rCtr x="34766" y="-53866"/>
                                    </p:animMotion>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9190</TotalTime>
  <Words>450</Words>
  <Application>Microsoft Office PowerPoint</Application>
  <PresentationFormat>ワイド画面</PresentationFormat>
  <Paragraphs>159</Paragraphs>
  <Slides>9</Slides>
  <Notes>9</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9</vt:i4>
      </vt:variant>
    </vt:vector>
  </HeadingPairs>
  <TitlesOfParts>
    <vt:vector size="16" baseType="lpstr">
      <vt:lpstr>HGP創英角ｺﾞｼｯｸUB</vt:lpstr>
      <vt:lpstr>ＭＳ Ｐゴシック</vt:lpstr>
      <vt:lpstr>游ゴシック</vt:lpstr>
      <vt:lpstr>Arial</vt:lpstr>
      <vt:lpstr>Calibri</vt:lpstr>
      <vt:lpstr>Calibri Light</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千葉県総合教育センター</dc:creator>
  <cp:lastModifiedBy>sosemedia3</cp:lastModifiedBy>
  <cp:revision>170</cp:revision>
  <cp:lastPrinted>2019-11-21T10:40:48Z</cp:lastPrinted>
  <dcterms:created xsi:type="dcterms:W3CDTF">2018-11-18T00:46:19Z</dcterms:created>
  <dcterms:modified xsi:type="dcterms:W3CDTF">2020-02-27T23:46:23Z</dcterms:modified>
</cp:coreProperties>
</file>