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23" r:id="rId2"/>
    <p:sldId id="302" r:id="rId3"/>
    <p:sldId id="341" r:id="rId4"/>
    <p:sldId id="304" r:id="rId5"/>
    <p:sldId id="307" r:id="rId6"/>
    <p:sldId id="306" r:id="rId7"/>
    <p:sldId id="342" r:id="rId8"/>
    <p:sldId id="344" r:id="rId9"/>
    <p:sldId id="345" r:id="rId10"/>
    <p:sldId id="346" r:id="rId11"/>
    <p:sldId id="320" r:id="rId12"/>
    <p:sldId id="311" r:id="rId13"/>
    <p:sldId id="313" r:id="rId14"/>
    <p:sldId id="347" r:id="rId15"/>
    <p:sldId id="314" r:id="rId16"/>
    <p:sldId id="348" r:id="rId17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61207" autoAdjust="0"/>
  </p:normalViewPr>
  <p:slideViewPr>
    <p:cSldViewPr snapToGrid="0">
      <p:cViewPr varScale="1">
        <p:scale>
          <a:sx n="53" d="100"/>
          <a:sy n="53" d="100"/>
        </p:scale>
        <p:origin x="1642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7B254-7447-4EEF-BDEA-CB193C72AC52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3537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B4949-F971-4A5F-AD84-7C29BFCBC1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91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課題を確認します。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7766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後半の部終了です。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（ワークシートを配付する）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011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画用紙に貼られた付せん</a:t>
            </a:r>
            <a:r>
              <a:rPr kumimoji="1" lang="ja-JP" altLang="en-US" dirty="0" err="1" smtClean="0"/>
              <a:t>を</a:t>
            </a:r>
            <a:r>
              <a:rPr kumimoji="1" lang="ja-JP" altLang="en-US" dirty="0" smtClean="0"/>
              <a:t>見て、思ったこと、作った道具の成果や課題などを話し合ってください。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話し合いが終わったら、ワークシートの１（１）「各班の道具や</a:t>
            </a:r>
            <a:r>
              <a:rPr kumimoji="1" lang="ja-JP" altLang="en-US" dirty="0" err="1" smtClean="0"/>
              <a:t>ふせんを</a:t>
            </a:r>
            <a:r>
              <a:rPr kumimoji="1" lang="ja-JP" altLang="en-US" dirty="0" smtClean="0"/>
              <a:t>見て、気づいたこと、学んだことは何ですか。」を記入してください。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＜クリック＞この後、それぞれのグループの成果や課題を発表するので、しっかり話し合ってください。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（話し合いの場とワークシートに記入する時間を確保する）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それでは、成果や課題、気づいたこと、学んだことなどを発表してください。　　</a:t>
            </a:r>
            <a:endParaRPr kumimoji="1" lang="en-US" altLang="ja-JP" dirty="0" smtClean="0"/>
          </a:p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発表後　＜次のスライドへ＞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6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ワークシートの１（２）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＜クリック＞「便利な道具作りを通して、改めてどんなことに気づきましたか。」 を 個人で記入しましょう。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（記入する時間を確保する）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67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それでは、学習のまとめを行います。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ワークシートの２「まとめ」に「より便利な社会を実現するためには</a:t>
            </a:r>
            <a:r>
              <a:rPr kumimoji="1" lang="en-US" altLang="ja-JP" dirty="0" smtClean="0"/>
              <a:t>…</a:t>
            </a:r>
            <a:r>
              <a:rPr kumimoji="1" lang="ja-JP" altLang="en-US" dirty="0" smtClean="0"/>
              <a:t>」と書いてありますが、続きにはどんな言葉を入れてまとめたらよいでしょうか？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（児童の意見を引き出す）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（「プログラミングを役立てること」・「自分たちでも便利な道具を作り出すことができること」などの意見を引き出し、まとめへとつなげていく。）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みんなから出された意見をまとめると、例のようにまとめることができるかな？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3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より便利な社会を実現するために、自分たちで考えた道具を作ってきました。そのことを踏まえて、これからある動画を見ます。＜クリック＞　その動画とは、日本の近い将来をイメージした動画です。動画を見た後に、　＜クリック＞　思ったことや感想をワークシートの３</a:t>
            </a:r>
            <a:r>
              <a:rPr kumimoji="1" lang="ja-JP" altLang="en-US" dirty="0" smtClean="0"/>
              <a:t>「本時の振り返り」</a:t>
            </a:r>
            <a:r>
              <a:rPr kumimoji="1" lang="ja-JP" altLang="en-US" dirty="0" smtClean="0"/>
              <a:t>に書いてください。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それでは、動画を見ましょう。＜動画の</a:t>
            </a:r>
            <a:r>
              <a:rPr kumimoji="1" lang="en-US" altLang="ja-JP" dirty="0" smtClean="0"/>
              <a:t>URL</a:t>
            </a:r>
            <a:r>
              <a:rPr kumimoji="1" lang="ja-JP" altLang="en-US" dirty="0" smtClean="0"/>
              <a:t>をクリック＞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（動画視聴）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243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（動画視聴後）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それでは、＜クリック＞　動画を見た感想を中心に、ワークシートに書いてください。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（時間があれば、発表する場面を設け、考えを共有する）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＜クリック＞自分の生活、自分たちの社会を、自分たちの手で、よりよくしていきましょう。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436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それでは、使った道具を片づけましょう。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iPad</a:t>
            </a:r>
            <a:r>
              <a:rPr kumimoji="1" lang="ja-JP" altLang="en-US" dirty="0" smtClean="0"/>
              <a:t>や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は、外して、元通り返してください。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静かに素早く、５分以内で片付けましょう。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（片付け後、授業</a:t>
            </a:r>
            <a:r>
              <a:rPr kumimoji="1" lang="ja-JP" altLang="en-US" smtClean="0"/>
              <a:t>終了）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099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課題は、＜クリック＞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「より便利な社会」を実現するために、自分たちで考えた新しい道具を作ろう。</a:t>
            </a:r>
            <a:endParaRPr kumimoji="1" lang="en-US" altLang="ja-JP" dirty="0" smtClean="0"/>
          </a:p>
          <a:p>
            <a:r>
              <a:rPr kumimoji="1" lang="ja-JP" altLang="en-US" dirty="0" err="1" smtClean="0"/>
              <a:t>で</a:t>
            </a:r>
            <a:r>
              <a:rPr kumimoji="1" lang="ja-JP" altLang="en-US" dirty="0" smtClean="0"/>
              <a:t>したね。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71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今日は、各グループが作った便利な道具の「発表会」を行います。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＜クリック＞写真は、エキスポという企業の展示会の様子です。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＜クリック＞様々な会社が出店形式で、参加したお客様に説明をしています。このような形で、今日の発表会を行います。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745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発表会の流れを確認します。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前半の部、後半の部に分けて、それぞれ１５分間ずつ行います。前半の部の発表者は、後半の部に聞きに行ってください。後半の部の発表者は、前半の部に聞きに行ってください。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それぞれの部の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回目の発表は、一斉に始めます。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回目以降は、お客さん（聞く人）が集まり次第、始めてください。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１５分の間に、３～５回は発表を行ってください。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その都度、その都度、質疑応答を行います。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その後、お客さん（聞く人）は、付せん</a:t>
            </a:r>
            <a:r>
              <a:rPr kumimoji="1" lang="ja-JP" altLang="en-US" dirty="0" err="1" smtClean="0"/>
              <a:t>を</a:t>
            </a:r>
            <a:r>
              <a:rPr kumimoji="1" lang="ja-JP" altLang="en-US" dirty="0" smtClean="0"/>
              <a:t>持ち、聞いた道具のよさや別の活用法を考えて書き、その班に付せんを渡してください。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69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付せんについて説明します。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黄色と青色の付せん</a:t>
            </a:r>
            <a:r>
              <a:rPr kumimoji="1" lang="ja-JP" altLang="en-US" dirty="0" err="1" smtClean="0"/>
              <a:t>を</a:t>
            </a:r>
            <a:r>
              <a:rPr kumimoji="1" lang="ja-JP" altLang="en-US" dirty="0" smtClean="0"/>
              <a:t>、一人それぞれ５枚ずつ持ちます。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発表を聞いたら、聞いた道具の良さや別の活用法を考えて書きます。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書いた付せん</a:t>
            </a:r>
            <a:r>
              <a:rPr kumimoji="1" lang="ja-JP" altLang="en-US" dirty="0" err="1" smtClean="0"/>
              <a:t>は</a:t>
            </a:r>
            <a:r>
              <a:rPr kumimoji="1" lang="ja-JP" altLang="en-US" dirty="0" smtClean="0"/>
              <a:t>、出店（ブース、発表した班）に置かれた画用紙に貼ってください。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342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付せんについて、もう一度、確認します。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付せん</a:t>
            </a:r>
            <a:r>
              <a:rPr kumimoji="1" lang="ja-JP" altLang="en-US" dirty="0" err="1" smtClean="0"/>
              <a:t>は</a:t>
            </a:r>
            <a:r>
              <a:rPr kumimoji="1" lang="ja-JP" altLang="en-US" dirty="0" smtClean="0"/>
              <a:t>、一人、黄色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枚・青色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枚を持ちます。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黄色の付せんには、道具の良さを書きます。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青色の付せんには、別の活用法を考えて書きます。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書いた付せん</a:t>
            </a:r>
            <a:r>
              <a:rPr kumimoji="1" lang="ja-JP" altLang="en-US" dirty="0" err="1" smtClean="0"/>
              <a:t>は</a:t>
            </a:r>
            <a:r>
              <a:rPr kumimoji="1" lang="ja-JP" altLang="en-US" dirty="0" smtClean="0"/>
              <a:t>、発表を聞いた班の画用紙に貼ります。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505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それでは、各班、発表準備や最終確認を行ってください。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（発表準備や最終確認を行う）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（準備ができたら）それでは、前半の部を始めます。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前半の部　１５分間後　＜次のスライド＞　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563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前半の部終了です。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次に、後半の部を始めますので、準備をしてください。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452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（準備ができたら）それでは、後半の部を始めます。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後半の部　１５分間後　＜次のスライド＞　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92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23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83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1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3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71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07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46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07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86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8.cao.go.jp/cstp/society5_0/index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cmL8B75bIMY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5" y="1150374"/>
            <a:ext cx="11526592" cy="5707626"/>
          </a:xfrm>
        </p:spPr>
        <p:txBody>
          <a:bodyPr/>
          <a:lstStyle/>
          <a:p>
            <a:r>
              <a:rPr kumimoji="1" lang="ja-JP" altLang="en-US" sz="6600" dirty="0" smtClean="0"/>
              <a:t>コンピュータと私たちの生活</a:t>
            </a:r>
            <a:endParaRPr kumimoji="1" lang="en-US" altLang="ja-JP" sz="6600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929" y="2576051"/>
            <a:ext cx="4583186" cy="410195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7107" y="99020"/>
            <a:ext cx="230213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プラン１０－</a:t>
            </a:r>
            <a:r>
              <a:rPr lang="ja-JP" altLang="en-US" sz="2400" dirty="0" smtClean="0"/>
              <a:t>５・６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  　 （</a:t>
            </a:r>
            <a:r>
              <a:rPr lang="ja-JP" altLang="en-US" sz="2400" dirty="0"/>
              <a:t>総合</a:t>
            </a:r>
            <a:r>
              <a:rPr kumimoji="1" lang="ja-JP" altLang="en-US" sz="2400" dirty="0" smtClean="0"/>
              <a:t>）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1200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658" y="108154"/>
            <a:ext cx="12113342" cy="6749846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sz="6000" dirty="0" smtClean="0"/>
              <a:t> </a:t>
            </a:r>
            <a:r>
              <a:rPr lang="en-US" altLang="ja-JP" sz="6600" dirty="0" smtClean="0"/>
              <a:t>『 </a:t>
            </a:r>
            <a:r>
              <a:rPr lang="ja-JP" altLang="en-US" sz="6600" b="1" dirty="0" smtClean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発 表 会 </a:t>
            </a:r>
            <a:r>
              <a:rPr lang="en-US" altLang="ja-JP" sz="6600" dirty="0" smtClean="0"/>
              <a:t>』  </a:t>
            </a:r>
            <a:r>
              <a:rPr lang="ja-JP" altLang="en-US" sz="6600" dirty="0" smtClean="0"/>
              <a:t>後半の部</a:t>
            </a:r>
            <a:r>
              <a:rPr lang="ja-JP" altLang="en-US" sz="6000" dirty="0" smtClean="0"/>
              <a:t>！</a:t>
            </a:r>
            <a:endParaRPr lang="en-US" altLang="ja-JP" sz="1100" dirty="0" smtClean="0"/>
          </a:p>
          <a:p>
            <a:pPr algn="l"/>
            <a:endParaRPr lang="en-US" altLang="ja-JP" sz="1100" dirty="0" smtClean="0"/>
          </a:p>
          <a:p>
            <a:pPr algn="l"/>
            <a:r>
              <a:rPr lang="ja-JP" altLang="en-US" sz="4800" dirty="0" smtClean="0"/>
              <a:t>・ 全て</a:t>
            </a:r>
            <a:r>
              <a:rPr lang="ja-JP" altLang="en-US" sz="4800" dirty="0"/>
              <a:t>の班が出店形式で一斉に始める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前半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r>
              <a:rPr lang="ja-JP" altLang="en-US" sz="4800" dirty="0" smtClean="0"/>
              <a:t>、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後半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endParaRPr lang="en-US" altLang="ja-JP" sz="4800" b="1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5400" dirty="0" smtClean="0"/>
              <a:t>・ </a:t>
            </a:r>
            <a:r>
              <a:rPr lang="ja-JP" altLang="en-US" sz="4800" dirty="0"/>
              <a:t>２</a:t>
            </a:r>
            <a:r>
              <a:rPr lang="ja-JP" altLang="en-US" sz="4800" dirty="0" smtClean="0"/>
              <a:t>回目</a:t>
            </a:r>
            <a:r>
              <a:rPr lang="ja-JP" altLang="en-US" sz="4800" dirty="0"/>
              <a:t>以降はお客さんが集まり次第始める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　      （１５分の間に、３～５回発表を行う）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質疑応答をする。</a:t>
            </a:r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・ お客さんは</a:t>
            </a:r>
            <a:r>
              <a:rPr lang="ja-JP" altLang="en-US" sz="4800" dirty="0" err="1" smtClean="0"/>
              <a:t>ふせんを</a:t>
            </a:r>
            <a:r>
              <a:rPr lang="ja-JP" altLang="en-US" sz="4800" dirty="0" smtClean="0"/>
              <a:t>持ち、聞いた</a:t>
            </a:r>
            <a:endParaRPr lang="en-US" altLang="ja-JP" sz="4800" dirty="0" smtClean="0"/>
          </a:p>
          <a:p>
            <a:pPr algn="l"/>
            <a:r>
              <a:rPr lang="ja-JP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　</a:t>
            </a:r>
            <a:r>
              <a:rPr lang="ja-JP" alt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道具の良さ</a:t>
            </a:r>
            <a:r>
              <a:rPr lang="ja-JP" altLang="en-US" sz="4800" dirty="0" smtClean="0"/>
              <a:t>や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別の</a:t>
            </a:r>
            <a:r>
              <a:rPr lang="ja-JP" altLang="en-US" sz="4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活用法</a:t>
            </a:r>
            <a:r>
              <a:rPr lang="ja-JP" altLang="en-US" sz="4800" dirty="0" smtClean="0"/>
              <a:t>を考えて書き、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その班に渡す。</a:t>
            </a:r>
            <a:endParaRPr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931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774" y="241161"/>
            <a:ext cx="11917345" cy="5637126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 画用紙に貼られた</a:t>
            </a:r>
            <a:r>
              <a:rPr lang="ja-JP" altLang="en-US" sz="5400" dirty="0" err="1" smtClean="0">
                <a:solidFill>
                  <a:srgbClr val="0070C0"/>
                </a:solidFill>
              </a:rPr>
              <a:t>ふせん</a:t>
            </a:r>
            <a:r>
              <a:rPr lang="ja-JP" altLang="en-US" sz="5400" dirty="0" err="1" smtClean="0"/>
              <a:t>を</a:t>
            </a:r>
            <a:r>
              <a:rPr lang="ja-JP" altLang="en-US" sz="5400" dirty="0" smtClean="0">
                <a:solidFill>
                  <a:srgbClr val="0070C0"/>
                </a:solidFill>
              </a:rPr>
              <a:t>見て</a:t>
            </a:r>
            <a:r>
              <a:rPr lang="ja-JP" altLang="en-US" sz="5400" dirty="0" smtClean="0"/>
              <a:t>、</a:t>
            </a:r>
            <a:endParaRPr lang="en-US" altLang="ja-JP" sz="5400" dirty="0" smtClean="0"/>
          </a:p>
          <a:p>
            <a:pPr algn="l"/>
            <a:r>
              <a:rPr lang="ja-JP" altLang="en-US" sz="5400" dirty="0"/>
              <a:t> </a:t>
            </a:r>
            <a:r>
              <a:rPr lang="ja-JP" altLang="en-US" sz="5400" dirty="0" smtClean="0"/>
              <a:t>    思ったことをグループで</a:t>
            </a:r>
            <a:r>
              <a:rPr lang="ja-JP" altLang="en-US" sz="5400" dirty="0" smtClean="0">
                <a:solidFill>
                  <a:srgbClr val="0070C0"/>
                </a:solidFill>
              </a:rPr>
              <a:t>話し合う</a:t>
            </a:r>
            <a:r>
              <a:rPr lang="ja-JP" altLang="en-US" sz="5400" dirty="0" smtClean="0"/>
              <a:t>。</a:t>
            </a:r>
            <a:endParaRPr lang="en-US" altLang="ja-JP" sz="5400" dirty="0" smtClean="0"/>
          </a:p>
          <a:p>
            <a:pPr algn="l"/>
            <a:r>
              <a:rPr lang="ja-JP" altLang="en-US" sz="1100" dirty="0" smtClean="0"/>
              <a:t>　</a:t>
            </a:r>
            <a:endParaRPr lang="en-US" altLang="ja-JP" sz="1100" dirty="0" smtClean="0"/>
          </a:p>
          <a:p>
            <a:pPr algn="l"/>
            <a:r>
              <a:rPr lang="ja-JP" altLang="en-US" sz="5400" dirty="0" smtClean="0"/>
              <a:t>◯ 話し終えたら、</a:t>
            </a:r>
            <a:r>
              <a:rPr lang="ja-JP" altLang="en-US" sz="5400" dirty="0" smtClean="0">
                <a:solidFill>
                  <a:srgbClr val="0070C0"/>
                </a:solidFill>
              </a:rPr>
              <a:t>ワークシー</a:t>
            </a:r>
            <a:r>
              <a:rPr lang="ja-JP" altLang="en-US" sz="5400" dirty="0" smtClean="0"/>
              <a:t>トの</a:t>
            </a:r>
            <a:r>
              <a:rPr lang="ja-JP" altLang="en-US" sz="5400" dirty="0" smtClean="0">
                <a:solidFill>
                  <a:srgbClr val="0070C0"/>
                </a:solidFill>
              </a:rPr>
              <a:t>１（１）</a:t>
            </a:r>
            <a:endParaRPr lang="en-US" altLang="ja-JP" sz="5400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5400" dirty="0" smtClean="0"/>
              <a:t>　    「</a:t>
            </a:r>
            <a:r>
              <a:rPr lang="ja-JP" altLang="ja-JP" sz="5400" dirty="0" smtClean="0"/>
              <a:t>各</a:t>
            </a:r>
            <a:r>
              <a:rPr lang="ja-JP" altLang="en-US" sz="5400" dirty="0" smtClean="0"/>
              <a:t>班</a:t>
            </a:r>
            <a:r>
              <a:rPr lang="ja-JP" altLang="ja-JP" sz="5400" dirty="0" smtClean="0"/>
              <a:t>の道具</a:t>
            </a:r>
            <a:r>
              <a:rPr lang="ja-JP" altLang="en-US" sz="5400" dirty="0" smtClean="0"/>
              <a:t>やふせん</a:t>
            </a:r>
            <a:r>
              <a:rPr lang="ja-JP" altLang="en-US" sz="5400" dirty="0" smtClean="0">
                <a:solidFill>
                  <a:srgbClr val="0070C0"/>
                </a:solidFill>
              </a:rPr>
              <a:t> </a:t>
            </a:r>
            <a:r>
              <a:rPr lang="ja-JP" altLang="en-US" sz="5400" dirty="0" smtClean="0"/>
              <a:t>を</a:t>
            </a:r>
            <a:r>
              <a:rPr lang="ja-JP" altLang="ja-JP" sz="5400" dirty="0" smtClean="0"/>
              <a:t>見て</a:t>
            </a:r>
            <a:r>
              <a:rPr lang="ja-JP" altLang="en-US" sz="5400" dirty="0" smtClean="0"/>
              <a:t>、</a:t>
            </a:r>
            <a:endParaRPr lang="en-US" altLang="ja-JP" sz="5400" dirty="0" smtClean="0"/>
          </a:p>
          <a:p>
            <a:pPr algn="l"/>
            <a:r>
              <a:rPr lang="en-US" altLang="ja-JP" sz="5400" dirty="0"/>
              <a:t> </a:t>
            </a:r>
            <a:r>
              <a:rPr lang="en-US" altLang="ja-JP" sz="5400" dirty="0" smtClean="0"/>
              <a:t>        </a:t>
            </a:r>
            <a:r>
              <a:rPr lang="ja-JP" altLang="ja-JP" sz="5400" dirty="0" smtClean="0">
                <a:solidFill>
                  <a:srgbClr val="0070C0"/>
                </a:solidFill>
              </a:rPr>
              <a:t>気</a:t>
            </a:r>
            <a:r>
              <a:rPr lang="ja-JP" altLang="en-US" sz="5400" dirty="0" smtClean="0">
                <a:solidFill>
                  <a:srgbClr val="0070C0"/>
                </a:solidFill>
              </a:rPr>
              <a:t>づ</a:t>
            </a:r>
            <a:r>
              <a:rPr lang="ja-JP" altLang="ja-JP" sz="5400" dirty="0" smtClean="0">
                <a:solidFill>
                  <a:srgbClr val="0070C0"/>
                </a:solidFill>
              </a:rPr>
              <a:t>いた</a:t>
            </a:r>
            <a:r>
              <a:rPr lang="ja-JP" altLang="ja-JP" sz="5400" dirty="0"/>
              <a:t>こと</a:t>
            </a:r>
            <a:r>
              <a:rPr lang="ja-JP" altLang="ja-JP" sz="5400" dirty="0" smtClean="0"/>
              <a:t>、</a:t>
            </a:r>
            <a:r>
              <a:rPr lang="ja-JP" altLang="ja-JP" sz="5400" dirty="0" smtClean="0">
                <a:solidFill>
                  <a:srgbClr val="0070C0"/>
                </a:solidFill>
              </a:rPr>
              <a:t>学んだ</a:t>
            </a:r>
            <a:r>
              <a:rPr lang="ja-JP" altLang="ja-JP" sz="5400" dirty="0"/>
              <a:t>こと</a:t>
            </a:r>
            <a:r>
              <a:rPr lang="ja-JP" altLang="ja-JP" sz="5400" dirty="0" smtClean="0"/>
              <a:t>は</a:t>
            </a:r>
            <a:r>
              <a:rPr lang="en-US" altLang="ja-JP" sz="5400" dirty="0"/>
              <a:t> </a:t>
            </a:r>
            <a:r>
              <a:rPr lang="ja-JP" altLang="en-US" sz="5400" dirty="0" smtClean="0"/>
              <a:t>何</a:t>
            </a:r>
            <a:endParaRPr lang="en-US" altLang="ja-JP" sz="5400" dirty="0" smtClean="0"/>
          </a:p>
          <a:p>
            <a:pPr algn="l"/>
            <a:r>
              <a:rPr lang="en-US" altLang="ja-JP" sz="5400" dirty="0"/>
              <a:t> </a:t>
            </a:r>
            <a:r>
              <a:rPr lang="en-US" altLang="ja-JP" sz="5400" dirty="0" smtClean="0"/>
              <a:t>        </a:t>
            </a:r>
            <a:r>
              <a:rPr lang="ja-JP" altLang="ja-JP" sz="5400" dirty="0" smtClean="0"/>
              <a:t>ですか。</a:t>
            </a:r>
            <a:r>
              <a:rPr lang="ja-JP" altLang="en-US" sz="5400" dirty="0" smtClean="0"/>
              <a:t>」</a:t>
            </a:r>
            <a:r>
              <a:rPr lang="en-US" altLang="ja-JP" sz="5400" dirty="0"/>
              <a:t> </a:t>
            </a:r>
            <a:r>
              <a:rPr lang="ja-JP" altLang="en-US" sz="5400" dirty="0" smtClean="0"/>
              <a:t>を 記入する。</a:t>
            </a:r>
            <a:endParaRPr lang="ja-JP" altLang="ja-JP" sz="5400" dirty="0"/>
          </a:p>
          <a:p>
            <a:pPr algn="l"/>
            <a:endParaRPr lang="en-US" altLang="ja-JP" sz="54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79745" y="5888337"/>
            <a:ext cx="5879402" cy="830997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この後、発表するよ！</a:t>
            </a:r>
            <a:endParaRPr kumimoji="1"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7505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9375" y="500494"/>
            <a:ext cx="11707851" cy="4995738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 ワークシートの</a:t>
            </a:r>
            <a:r>
              <a:rPr lang="ja-JP" altLang="en-US" sz="5400" dirty="0" smtClean="0">
                <a:solidFill>
                  <a:srgbClr val="0070C0"/>
                </a:solidFill>
              </a:rPr>
              <a:t>１（</a:t>
            </a:r>
            <a:r>
              <a:rPr lang="ja-JP" altLang="en-US" sz="5400" dirty="0">
                <a:solidFill>
                  <a:srgbClr val="0070C0"/>
                </a:solidFill>
              </a:rPr>
              <a:t>２</a:t>
            </a:r>
            <a:r>
              <a:rPr lang="ja-JP" altLang="en-US" sz="5400" dirty="0" smtClean="0">
                <a:solidFill>
                  <a:srgbClr val="0070C0"/>
                </a:solidFill>
              </a:rPr>
              <a:t>）</a:t>
            </a:r>
            <a:endParaRPr lang="en-US" altLang="ja-JP" sz="5400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　　「便利な道具作りを通して、改めて</a:t>
            </a:r>
            <a:endParaRPr lang="en-US" altLang="ja-JP" sz="5400" dirty="0" smtClean="0"/>
          </a:p>
          <a:p>
            <a:pPr algn="l"/>
            <a:r>
              <a:rPr lang="ja-JP" altLang="en-US" sz="5400" dirty="0"/>
              <a:t>　</a:t>
            </a:r>
            <a:r>
              <a:rPr lang="ja-JP" altLang="en-US" sz="5400" dirty="0" smtClean="0"/>
              <a:t>　　どんなことに </a:t>
            </a:r>
            <a:r>
              <a:rPr lang="ja-JP" altLang="en-US" sz="5400" dirty="0" smtClean="0">
                <a:solidFill>
                  <a:srgbClr val="0070C0"/>
                </a:solidFill>
              </a:rPr>
              <a:t>気づき </a:t>
            </a:r>
            <a:r>
              <a:rPr lang="ja-JP" altLang="en-US" sz="5400" dirty="0" smtClean="0"/>
              <a:t>ましたか。」</a:t>
            </a:r>
            <a:endParaRPr lang="en-US" altLang="ja-JP" sz="5400" dirty="0" smtClean="0"/>
          </a:p>
          <a:p>
            <a:pPr algn="l"/>
            <a:r>
              <a:rPr lang="ja-JP" altLang="en-US" sz="1000" dirty="0" smtClean="0"/>
              <a:t>　　</a:t>
            </a:r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1000" dirty="0" smtClean="0"/>
              <a:t>　　　　　　　　　</a:t>
            </a:r>
            <a:endParaRPr lang="en-US" altLang="ja-JP" sz="1000" dirty="0" smtClean="0"/>
          </a:p>
          <a:p>
            <a:pPr algn="l"/>
            <a:r>
              <a:rPr lang="ja-JP" altLang="en-US" sz="5400" dirty="0"/>
              <a:t>　</a:t>
            </a:r>
            <a:r>
              <a:rPr lang="ja-JP" altLang="en-US" sz="5400" dirty="0" smtClean="0"/>
              <a:t>　　　　　　　　　　　を　</a:t>
            </a:r>
            <a:r>
              <a:rPr lang="ja-JP" altLang="en-US" sz="5400" dirty="0" smtClean="0">
                <a:solidFill>
                  <a:srgbClr val="0070C0"/>
                </a:solidFill>
              </a:rPr>
              <a:t>個人</a:t>
            </a:r>
            <a:r>
              <a:rPr lang="ja-JP" altLang="en-US" sz="5400" dirty="0" smtClean="0"/>
              <a:t>で記入する。</a:t>
            </a:r>
            <a:endParaRPr lang="en-US" altLang="ja-JP" sz="54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0002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0219" y="305361"/>
            <a:ext cx="11667658" cy="6095439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 まとめ</a:t>
            </a:r>
            <a:endParaRPr lang="en-US" altLang="ja-JP" sz="4000" dirty="0" smtClean="0"/>
          </a:p>
        </p:txBody>
      </p:sp>
      <p:sp>
        <p:nvSpPr>
          <p:cNvPr id="4" name="額縁 3"/>
          <p:cNvSpPr/>
          <p:nvPr/>
        </p:nvSpPr>
        <p:spPr>
          <a:xfrm>
            <a:off x="409040" y="1289592"/>
            <a:ext cx="11403851" cy="4893494"/>
          </a:xfrm>
          <a:prstGeom prst="bevel">
            <a:avLst>
              <a:gd name="adj" fmla="val 5658"/>
            </a:avLst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711200" y="1608842"/>
            <a:ext cx="10813143" cy="429847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4800" dirty="0" smtClean="0"/>
              <a:t>「より便利な社会」を実現するためには、</a:t>
            </a:r>
            <a:endParaRPr lang="en-US" altLang="ja-JP" sz="4800" dirty="0" smtClean="0"/>
          </a:p>
          <a:p>
            <a:pPr algn="l"/>
            <a:r>
              <a:rPr lang="en-US" altLang="ja-JP" sz="1000" dirty="0" smtClean="0"/>
              <a:t> </a:t>
            </a:r>
            <a:endParaRPr lang="en-US" altLang="ja-JP" sz="1000" dirty="0"/>
          </a:p>
          <a:p>
            <a:pPr algn="l"/>
            <a:r>
              <a:rPr lang="en-US" altLang="ja-JP" sz="4400" dirty="0" smtClean="0"/>
              <a:t>(</a:t>
            </a:r>
            <a:r>
              <a:rPr lang="ja-JP" altLang="en-US" sz="4400" dirty="0" smtClean="0"/>
              <a:t>例</a:t>
            </a:r>
            <a:r>
              <a:rPr lang="en-US" altLang="ja-JP" sz="4400" dirty="0" smtClean="0"/>
              <a:t>)</a:t>
            </a:r>
            <a:r>
              <a:rPr lang="en-US" altLang="ja-JP" sz="4800" dirty="0" smtClean="0"/>
              <a:t>  </a:t>
            </a:r>
          </a:p>
          <a:p>
            <a:pPr algn="l"/>
            <a:r>
              <a:rPr lang="ja-JP" altLang="en-US" sz="4800" dirty="0"/>
              <a:t> </a:t>
            </a:r>
            <a:r>
              <a:rPr lang="ja-JP" altLang="en-US" sz="4800" dirty="0" smtClean="0"/>
              <a:t>    プログラミングを役立てることで、</a:t>
            </a:r>
            <a:endParaRPr lang="en-US" altLang="ja-JP" sz="4800" dirty="0"/>
          </a:p>
          <a:p>
            <a:pPr algn="l"/>
            <a:r>
              <a:rPr lang="ja-JP" altLang="en-US" sz="4800" dirty="0" smtClean="0"/>
              <a:t>     自分たちでも便利な道具を作り出す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     ことができる。</a:t>
            </a:r>
            <a:endParaRPr lang="en-US" altLang="ja-JP" sz="48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4646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6966" y="476039"/>
            <a:ext cx="11691104" cy="3694011"/>
          </a:xfrm>
        </p:spPr>
        <p:txBody>
          <a:bodyPr>
            <a:normAutofit lnSpcReduction="10000"/>
          </a:bodyPr>
          <a:lstStyle/>
          <a:p>
            <a:pPr algn="l"/>
            <a:r>
              <a:rPr lang="ja-JP" altLang="en-US" sz="4800" dirty="0" smtClean="0"/>
              <a:t>最後に、 「</a:t>
            </a:r>
            <a:r>
              <a:rPr lang="en-US" altLang="ja-JP" sz="4800" dirty="0"/>
              <a:t>S</a:t>
            </a:r>
            <a:r>
              <a:rPr lang="en-US" altLang="ja-JP" sz="4800" dirty="0" smtClean="0"/>
              <a:t>ociety 5.0</a:t>
            </a:r>
            <a:r>
              <a:rPr lang="ja-JP" altLang="en-US" sz="4800" dirty="0" smtClean="0"/>
              <a:t>」って知っていますか？  </a:t>
            </a:r>
            <a:endParaRPr lang="en-US" altLang="ja-JP" sz="48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4800" dirty="0" smtClean="0"/>
              <a:t>     →   内閣府が</a:t>
            </a:r>
            <a:r>
              <a:rPr lang="ja-JP" altLang="en-US" sz="4800" dirty="0" smtClean="0">
                <a:solidFill>
                  <a:srgbClr val="0070C0"/>
                </a:solidFill>
              </a:rPr>
              <a:t>日本の近い将来</a:t>
            </a:r>
            <a:r>
              <a:rPr lang="ja-JP" altLang="en-US" sz="4800" dirty="0" smtClean="0"/>
              <a:t>を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　　      イメージして作った</a:t>
            </a:r>
            <a:r>
              <a:rPr lang="ja-JP" altLang="en-US" sz="4800" dirty="0"/>
              <a:t>動画</a:t>
            </a:r>
            <a:r>
              <a:rPr lang="ja-JP" altLang="en-US" sz="4800" dirty="0" smtClean="0"/>
              <a:t>です。</a:t>
            </a:r>
            <a:endParaRPr lang="en-US" altLang="ja-JP" sz="4800" dirty="0" smtClean="0"/>
          </a:p>
          <a:p>
            <a:pPr algn="l"/>
            <a:r>
              <a:rPr lang="en-US" altLang="ja-JP" sz="1000" dirty="0" smtClean="0">
                <a:hlinkClick r:id="rId3"/>
              </a:rPr>
              <a:t> </a:t>
            </a:r>
          </a:p>
          <a:p>
            <a:pPr algn="l"/>
            <a:r>
              <a:rPr lang="ja-JP" altLang="en-US" sz="3000" dirty="0" smtClean="0">
                <a:hlinkClick r:id="rId3"/>
              </a:rPr>
              <a:t>内閣府ウェブサイト　</a:t>
            </a:r>
            <a:r>
              <a:rPr lang="en-US" altLang="ja-JP" sz="3000" dirty="0" smtClean="0">
                <a:hlinkClick r:id="rId3"/>
              </a:rPr>
              <a:t>https://www8.cao.go.jp/cstp/society5_0/index.html</a:t>
            </a:r>
            <a:endParaRPr lang="en-US" altLang="ja-JP" sz="3000" dirty="0" smtClean="0"/>
          </a:p>
          <a:p>
            <a:pPr algn="l"/>
            <a:r>
              <a:rPr lang="en-US" altLang="ja-JP" sz="3000" dirty="0" smtClean="0">
                <a:hlinkClick r:id="rId4"/>
              </a:rPr>
              <a:t>Society5.0</a:t>
            </a:r>
            <a:r>
              <a:rPr lang="ja-JP" altLang="en-US" sz="3000" dirty="0" smtClean="0">
                <a:hlinkClick r:id="rId4"/>
              </a:rPr>
              <a:t>動画　　　  </a:t>
            </a:r>
            <a:r>
              <a:rPr lang="en-US" altLang="ja-JP" sz="3000" dirty="0" smtClean="0">
                <a:hlinkClick r:id="rId4"/>
              </a:rPr>
              <a:t>https</a:t>
            </a:r>
            <a:r>
              <a:rPr lang="en-US" altLang="ja-JP" sz="3000" dirty="0">
                <a:hlinkClick r:id="rId4"/>
              </a:rPr>
              <a:t>://</a:t>
            </a:r>
            <a:r>
              <a:rPr lang="en-US" altLang="ja-JP" sz="3000" dirty="0" smtClean="0">
                <a:hlinkClick r:id="rId4"/>
              </a:rPr>
              <a:t>www.youtube.com/watch?v=cmL8B75bIMY</a:t>
            </a:r>
            <a:endParaRPr lang="en-US" altLang="ja-JP" sz="5400" dirty="0" smtClean="0"/>
          </a:p>
          <a:p>
            <a:pPr algn="l"/>
            <a:endParaRPr lang="en-US" altLang="ja-JP" sz="5400" dirty="0" smtClean="0"/>
          </a:p>
        </p:txBody>
      </p:sp>
      <p:sp>
        <p:nvSpPr>
          <p:cNvPr id="6" name="下矢印 5"/>
          <p:cNvSpPr/>
          <p:nvPr/>
        </p:nvSpPr>
        <p:spPr>
          <a:xfrm>
            <a:off x="5038786" y="4281545"/>
            <a:ext cx="1828798" cy="618596"/>
          </a:xfrm>
          <a:prstGeom prst="downArrow">
            <a:avLst>
              <a:gd name="adj1" fmla="val 50000"/>
              <a:gd name="adj2" fmla="val 46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46629" y="5011636"/>
            <a:ext cx="10218057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ワークシートの </a:t>
            </a:r>
            <a:r>
              <a:rPr kumimoji="1" lang="ja-JP" altLang="en-US" sz="4800" dirty="0" smtClean="0">
                <a:solidFill>
                  <a:srgbClr val="0070C0"/>
                </a:solidFill>
              </a:rPr>
              <a:t>３</a:t>
            </a:r>
            <a:r>
              <a:rPr kumimoji="1" lang="ja-JP" altLang="en-US" sz="4800" dirty="0" smtClean="0"/>
              <a:t> </a:t>
            </a:r>
            <a:r>
              <a:rPr kumimoji="1" lang="ja-JP" altLang="en-US" sz="4800" dirty="0" smtClean="0"/>
              <a:t>「</a:t>
            </a:r>
            <a:r>
              <a:rPr lang="ja-JP" altLang="en-US" sz="4800" dirty="0" smtClean="0">
                <a:solidFill>
                  <a:srgbClr val="0070C0"/>
                </a:solidFill>
              </a:rPr>
              <a:t>本</a:t>
            </a:r>
            <a:r>
              <a:rPr lang="ja-JP" altLang="en-US" sz="4800" dirty="0">
                <a:solidFill>
                  <a:srgbClr val="0070C0"/>
                </a:solidFill>
              </a:rPr>
              <a:t>時</a:t>
            </a:r>
            <a:r>
              <a:rPr lang="ja-JP" altLang="en-US" sz="4800" dirty="0" smtClean="0">
                <a:solidFill>
                  <a:srgbClr val="0070C0"/>
                </a:solidFill>
              </a:rPr>
              <a:t>の振り返り</a:t>
            </a:r>
            <a:r>
              <a:rPr kumimoji="1" lang="ja-JP" altLang="en-US" sz="4800" dirty="0" smtClean="0"/>
              <a:t>」</a:t>
            </a:r>
            <a:r>
              <a:rPr kumimoji="1" lang="ja-JP" altLang="en-US" sz="4800" dirty="0" smtClean="0"/>
              <a:t>に</a:t>
            </a:r>
            <a:endParaRPr kumimoji="1" lang="en-US" altLang="ja-JP" sz="4800" dirty="0" smtClean="0"/>
          </a:p>
          <a:p>
            <a:r>
              <a:rPr kumimoji="1" lang="ja-JP" altLang="en-US" sz="4800" dirty="0" smtClean="0"/>
              <a:t>動画を見た感想を書きましょう。</a:t>
            </a:r>
            <a:endParaRPr kumimoji="1" lang="ja-JP" altLang="en-US" sz="4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9040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" y="425003"/>
            <a:ext cx="12469090" cy="595003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5400" dirty="0" smtClean="0">
                <a:latin typeface="+mn-ea"/>
              </a:rPr>
              <a:t>◯</a:t>
            </a:r>
            <a:r>
              <a:rPr lang="ja-JP" altLang="en-US" sz="5400" dirty="0" smtClean="0">
                <a:latin typeface="+mn-ea"/>
              </a:rPr>
              <a:t>本</a:t>
            </a:r>
            <a:r>
              <a:rPr lang="ja-JP" altLang="en-US" sz="5400" dirty="0">
                <a:latin typeface="+mn-ea"/>
              </a:rPr>
              <a:t>時</a:t>
            </a:r>
            <a:r>
              <a:rPr lang="ja-JP" altLang="en-US" sz="5400" dirty="0" smtClean="0">
                <a:latin typeface="+mn-ea"/>
              </a:rPr>
              <a:t>の</a:t>
            </a:r>
            <a:r>
              <a:rPr lang="ja-JP" altLang="en-US" sz="5400" dirty="0">
                <a:latin typeface="+mn-ea"/>
              </a:rPr>
              <a:t>振り返</a:t>
            </a:r>
            <a:r>
              <a:rPr lang="ja-JP" altLang="en-US" sz="5400" dirty="0" smtClean="0">
                <a:latin typeface="+mn-ea"/>
              </a:rPr>
              <a:t>り</a:t>
            </a:r>
            <a:r>
              <a:rPr kumimoji="1" lang="ja-JP" altLang="en-US" sz="5400" dirty="0" smtClean="0">
                <a:latin typeface="+mn-ea"/>
              </a:rPr>
              <a:t>を書く。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>
                <a:latin typeface="+mn-ea"/>
              </a:rPr>
              <a:t> </a:t>
            </a:r>
            <a:r>
              <a:rPr lang="ja-JP" altLang="en-US" sz="5400" dirty="0" smtClean="0">
                <a:latin typeface="+mn-ea"/>
              </a:rPr>
              <a:t> </a:t>
            </a:r>
            <a:r>
              <a:rPr kumimoji="1" lang="ja-JP" altLang="en-US" sz="4800" dirty="0" smtClean="0">
                <a:latin typeface="+mn-ea"/>
              </a:rPr>
              <a:t>・動画を見た感想。</a:t>
            </a:r>
            <a:endParaRPr kumimoji="1" lang="en-US" altLang="ja-JP" sz="4800" dirty="0" smtClean="0">
              <a:latin typeface="+mn-ea"/>
            </a:endParaRPr>
          </a:p>
          <a:p>
            <a:pPr algn="l"/>
            <a:r>
              <a:rPr lang="ja-JP" altLang="en-US" sz="4800" dirty="0">
                <a:latin typeface="+mn-ea"/>
              </a:rPr>
              <a:t>　</a:t>
            </a:r>
            <a:r>
              <a:rPr kumimoji="1" lang="ja-JP" altLang="en-US" sz="4800" dirty="0" smtClean="0">
                <a:latin typeface="+mn-ea"/>
              </a:rPr>
              <a:t>・がんばったこと。</a:t>
            </a:r>
            <a:endParaRPr kumimoji="1" lang="en-US" altLang="ja-JP" sz="4800" dirty="0" smtClean="0">
              <a:latin typeface="+mn-ea"/>
            </a:endParaRPr>
          </a:p>
          <a:p>
            <a:pPr algn="l"/>
            <a:r>
              <a:rPr kumimoji="1" lang="ja-JP" altLang="en-US" sz="4800" dirty="0" smtClean="0">
                <a:latin typeface="+mn-ea"/>
              </a:rPr>
              <a:t>　・学んだこと。</a:t>
            </a:r>
            <a:endParaRPr kumimoji="1" lang="en-US" altLang="ja-JP" sz="4800" dirty="0" smtClean="0">
              <a:latin typeface="+mn-ea"/>
            </a:endParaRPr>
          </a:p>
          <a:p>
            <a:pPr algn="l"/>
            <a:r>
              <a:rPr kumimoji="1" lang="ja-JP" altLang="en-US" sz="4800" dirty="0" smtClean="0">
                <a:latin typeface="+mn-ea"/>
              </a:rPr>
              <a:t>　・これからしたいこと。</a:t>
            </a:r>
            <a:endParaRPr kumimoji="1" lang="en-US" altLang="ja-JP" sz="48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ja-JP" altLang="en-US" sz="5400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150" y="179745"/>
            <a:ext cx="4488635" cy="487895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33829" y="4873699"/>
            <a:ext cx="11302956" cy="156966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自分の生活、自分たちの社会を</a:t>
            </a:r>
            <a:endParaRPr kumimoji="1"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自分たちの手でよりよくしていきましょう！</a:t>
            </a:r>
            <a:endParaRPr kumimoji="1"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183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648 1.07825 L -2.5E-6 -4.44444E-6 " pathEditMode="relative" rAng="0" ptsTypes="AA">
                                      <p:cBhvr>
                                        <p:cTn id="8" dur="1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18" y="-5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9379" y="604684"/>
            <a:ext cx="11428658" cy="5855110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 使った道具を片付ける。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・ </a:t>
            </a:r>
            <a:r>
              <a:rPr lang="en-US" altLang="ja-JP" sz="5400" dirty="0" smtClean="0"/>
              <a:t>iPad</a:t>
            </a:r>
            <a:r>
              <a:rPr lang="ja-JP" altLang="en-US" sz="5400" dirty="0" smtClean="0"/>
              <a:t>や</a:t>
            </a:r>
            <a:r>
              <a:rPr lang="en-US" altLang="ja-JP" sz="5400" dirty="0" smtClean="0"/>
              <a:t>MESH</a:t>
            </a:r>
            <a:r>
              <a:rPr lang="ja-JP" altLang="en-US" sz="5400" dirty="0" smtClean="0"/>
              <a:t>は外して元通り返す。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・ 静かに素早く行動する。</a:t>
            </a:r>
            <a:endParaRPr lang="en-US" altLang="ja-JP" sz="5400" dirty="0" smtClean="0"/>
          </a:p>
          <a:p>
            <a:pPr algn="l"/>
            <a:endParaRPr lang="en-US" altLang="ja-JP" sz="5400" dirty="0"/>
          </a:p>
          <a:p>
            <a:pPr algn="l"/>
            <a:endParaRPr lang="en-US" altLang="ja-JP" sz="54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18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48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97160" y="4620990"/>
            <a:ext cx="5574891" cy="92333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５分間以内で！</a:t>
            </a:r>
            <a:endParaRPr kumimoji="1"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smtClean="0"/>
              <a:t>【</a:t>
            </a:r>
            <a:r>
              <a:rPr lang="en-US" altLang="ja-JP" sz="2400" smtClean="0"/>
              <a:t>16</a:t>
            </a:r>
            <a:r>
              <a:rPr kumimoji="1" lang="en-US" altLang="ja-JP" sz="240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4549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4472" y="169366"/>
            <a:ext cx="11526592" cy="5046648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6000" dirty="0" smtClean="0"/>
              <a:t>課題</a:t>
            </a:r>
            <a:endParaRPr kumimoji="1" lang="ja-JP" altLang="en-US" sz="6000" dirty="0"/>
          </a:p>
        </p:txBody>
      </p:sp>
      <p:sp>
        <p:nvSpPr>
          <p:cNvPr id="2" name="額縁 1"/>
          <p:cNvSpPr/>
          <p:nvPr/>
        </p:nvSpPr>
        <p:spPr>
          <a:xfrm>
            <a:off x="179612" y="1039762"/>
            <a:ext cx="11828206" cy="2202426"/>
          </a:xfrm>
          <a:prstGeom prst="bevel">
            <a:avLst>
              <a:gd name="adj" fmla="val 5658"/>
            </a:avLst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74472" y="1206910"/>
            <a:ext cx="11638486" cy="186812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6000" dirty="0" smtClean="0"/>
              <a:t>「より便利な社会」を実現するために</a:t>
            </a:r>
            <a:endParaRPr lang="en-US" altLang="ja-JP" sz="6000" dirty="0" smtClean="0"/>
          </a:p>
          <a:p>
            <a:pPr algn="l"/>
            <a:r>
              <a:rPr lang="ja-JP" altLang="en-US" sz="6000" dirty="0" smtClean="0"/>
              <a:t>自分たちで考えた新しい道具を作ろう。</a:t>
            </a:r>
            <a:endParaRPr lang="ja-JP" altLang="en-US" sz="6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490" y="3409336"/>
            <a:ext cx="3736258" cy="334395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0986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6478" y="157317"/>
            <a:ext cx="11631561" cy="1917290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sz="6000" dirty="0" smtClean="0"/>
              <a:t> </a:t>
            </a:r>
            <a:r>
              <a:rPr lang="en-US" altLang="ja-JP" sz="6600" dirty="0" smtClean="0"/>
              <a:t>『 </a:t>
            </a:r>
            <a:r>
              <a:rPr lang="ja-JP" altLang="en-US" sz="6600" b="1" dirty="0" smtClean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発 表 会 </a:t>
            </a:r>
            <a:r>
              <a:rPr lang="en-US" altLang="ja-JP" sz="6600" dirty="0" smtClean="0"/>
              <a:t>』</a:t>
            </a:r>
            <a:r>
              <a:rPr lang="ja-JP" altLang="en-US" sz="6600" dirty="0" smtClean="0"/>
              <a:t>の流れの確認！</a:t>
            </a:r>
            <a:endParaRPr lang="en-US" altLang="ja-JP" sz="5400" dirty="0" smtClean="0"/>
          </a:p>
          <a:p>
            <a:pPr algn="l"/>
            <a:r>
              <a:rPr lang="ja-JP" altLang="en-US" sz="1100" dirty="0"/>
              <a:t>　</a:t>
            </a:r>
            <a:endParaRPr lang="en-US" altLang="ja-JP" sz="1100" dirty="0" smtClean="0"/>
          </a:p>
          <a:p>
            <a:pPr algn="l"/>
            <a:r>
              <a:rPr lang="ja-JP" altLang="en-US" sz="4800" dirty="0" smtClean="0"/>
              <a:t>・全ての班が出店</a:t>
            </a:r>
            <a:r>
              <a:rPr lang="ja-JP" altLang="en-US" sz="4800" dirty="0"/>
              <a:t>形式で一斉に始める</a:t>
            </a:r>
            <a:r>
              <a:rPr lang="ja-JP" altLang="en-US" sz="4800" dirty="0" smtClean="0"/>
              <a:t>。</a:t>
            </a:r>
            <a:endParaRPr lang="en-US" altLang="ja-JP" sz="60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041" y="2074607"/>
            <a:ext cx="6780434" cy="4490937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>
            <a:off x="3701143" y="4789714"/>
            <a:ext cx="2099889" cy="1640583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3588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658" y="108154"/>
            <a:ext cx="12113342" cy="6749846"/>
          </a:xfrm>
        </p:spPr>
        <p:txBody>
          <a:bodyPr>
            <a:normAutofit lnSpcReduction="10000"/>
          </a:bodyPr>
          <a:lstStyle/>
          <a:p>
            <a:r>
              <a:rPr lang="en-US" altLang="ja-JP" sz="6600" dirty="0" smtClean="0"/>
              <a:t>『 </a:t>
            </a:r>
            <a:r>
              <a:rPr lang="ja-JP" altLang="en-US" sz="6600" b="1" dirty="0" smtClean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発 表 会 </a:t>
            </a:r>
            <a:r>
              <a:rPr lang="en-US" altLang="ja-JP" sz="6600" dirty="0" smtClean="0"/>
              <a:t>』</a:t>
            </a:r>
            <a:r>
              <a:rPr lang="ja-JP" altLang="en-US" sz="6000" dirty="0" smtClean="0"/>
              <a:t> </a:t>
            </a:r>
            <a:r>
              <a:rPr lang="ja-JP" altLang="en-US" sz="6000" dirty="0"/>
              <a:t>の</a:t>
            </a:r>
            <a:r>
              <a:rPr lang="ja-JP" altLang="en-US" sz="6000" dirty="0" smtClean="0"/>
              <a:t>流れの確認！</a:t>
            </a:r>
            <a:endParaRPr lang="en-US" altLang="ja-JP" sz="1100" dirty="0" smtClean="0"/>
          </a:p>
          <a:p>
            <a:pPr algn="l"/>
            <a:endParaRPr lang="en-US" altLang="ja-JP" sz="1100" dirty="0" smtClean="0"/>
          </a:p>
          <a:p>
            <a:pPr algn="l"/>
            <a:r>
              <a:rPr lang="ja-JP" altLang="en-US" sz="4800" dirty="0" smtClean="0"/>
              <a:t>・ 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前半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r>
              <a:rPr lang="ja-JP" altLang="en-US" sz="4800" dirty="0" smtClean="0"/>
              <a:t>、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後半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endParaRPr lang="en-US" altLang="ja-JP" sz="4800" b="1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5400" dirty="0" smtClean="0"/>
              <a:t>・ </a:t>
            </a:r>
            <a:r>
              <a:rPr lang="ja-JP" altLang="en-US" sz="4800" dirty="0"/>
              <a:t>２</a:t>
            </a:r>
            <a:r>
              <a:rPr lang="ja-JP" altLang="en-US" sz="4800" dirty="0" smtClean="0"/>
              <a:t>回目</a:t>
            </a:r>
            <a:r>
              <a:rPr lang="ja-JP" altLang="en-US" sz="4800" dirty="0"/>
              <a:t>以降はお客さんが集まり次第始める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　      （１５分の間に、３～５回発表を行う）</a:t>
            </a:r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・ 質疑応答する。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お客さんは</a:t>
            </a:r>
            <a:r>
              <a:rPr lang="ja-JP" altLang="en-US" sz="4800" dirty="0" err="1" smtClean="0"/>
              <a:t>ふせんを</a:t>
            </a:r>
            <a:r>
              <a:rPr lang="ja-JP" altLang="en-US" sz="4800" dirty="0" smtClean="0"/>
              <a:t>持ち、聞いた</a:t>
            </a:r>
            <a:endParaRPr lang="en-US" altLang="ja-JP" sz="4800" dirty="0" smtClean="0"/>
          </a:p>
          <a:p>
            <a:pPr algn="l"/>
            <a:r>
              <a:rPr lang="ja-JP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　</a:t>
            </a:r>
            <a:r>
              <a:rPr lang="ja-JP" alt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道具の良</a:t>
            </a:r>
            <a:r>
              <a:rPr lang="ja-JP" alt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さ</a:t>
            </a:r>
            <a:r>
              <a:rPr lang="ja-JP" altLang="en-US" sz="4800" dirty="0" smtClean="0"/>
              <a:t>や</a:t>
            </a:r>
            <a:r>
              <a:rPr lang="ja-JP" altLang="en-US" sz="4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改善点や別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の</a:t>
            </a:r>
            <a:r>
              <a:rPr lang="ja-JP" altLang="en-US" sz="4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活用法</a:t>
            </a:r>
            <a:r>
              <a:rPr lang="ja-JP" altLang="en-US" sz="4800" dirty="0" smtClean="0"/>
              <a:t>を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考えて</a:t>
            </a:r>
            <a:r>
              <a:rPr lang="ja-JP" altLang="en-US" sz="4800" dirty="0" smtClean="0"/>
              <a:t>書き</a:t>
            </a:r>
            <a:r>
              <a:rPr lang="ja-JP" altLang="en-US" sz="4800" dirty="0" smtClean="0"/>
              <a:t>、その</a:t>
            </a:r>
            <a:r>
              <a:rPr lang="ja-JP" altLang="en-US" sz="4800" dirty="0" smtClean="0"/>
              <a:t>班に渡す。</a:t>
            </a:r>
            <a:endParaRPr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535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6310" y="305361"/>
            <a:ext cx="11779045" cy="6095439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◯ふせんについて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① １人５枚ずつ。（</a:t>
            </a:r>
            <a:r>
              <a:rPr lang="ja-JP" alt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黄色</a:t>
            </a:r>
            <a:r>
              <a:rPr lang="ja-JP" altLang="en-US" sz="5400" dirty="0" smtClean="0"/>
              <a:t>・</a:t>
            </a:r>
            <a:r>
              <a:rPr lang="ja-JP" altLang="en-US" sz="5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青色</a:t>
            </a:r>
            <a:r>
              <a:rPr lang="ja-JP" altLang="en-US" sz="5400" dirty="0" smtClean="0"/>
              <a:t>）</a:t>
            </a:r>
            <a:endParaRPr lang="en-US" altLang="ja-JP" sz="5400" dirty="0" smtClean="0">
              <a:ln w="22225">
                <a:solidFill>
                  <a:schemeClr val="tx1"/>
                </a:solidFill>
                <a:prstDash val="solid"/>
              </a:ln>
            </a:endParaRPr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② 発表を聞いたら、その</a:t>
            </a:r>
            <a:r>
              <a:rPr lang="ja-JP" alt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道具の良さ</a:t>
            </a:r>
            <a:r>
              <a:rPr lang="ja-JP" altLang="en-US" sz="5400" dirty="0" smtClean="0"/>
              <a:t>や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　　</a:t>
            </a:r>
            <a:r>
              <a:rPr lang="ja-JP" altLang="en-US" sz="54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改善点や別</a:t>
            </a:r>
            <a:r>
              <a:rPr lang="ja-JP" altLang="en-US" sz="5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の</a:t>
            </a:r>
            <a:r>
              <a:rPr lang="ja-JP" altLang="en-US" sz="5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活用法</a:t>
            </a:r>
            <a:r>
              <a:rPr lang="ja-JP" altLang="en-US" sz="5400" dirty="0" smtClean="0"/>
              <a:t>を</a:t>
            </a:r>
            <a:r>
              <a:rPr lang="ja-JP" altLang="en-US" sz="5400" dirty="0" smtClean="0"/>
              <a:t>考えて書く。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③ </a:t>
            </a:r>
            <a:r>
              <a:rPr lang="ja-JP" altLang="en-US" sz="5400" dirty="0" err="1" smtClean="0"/>
              <a:t>書いたふせん</a:t>
            </a:r>
            <a:r>
              <a:rPr lang="ja-JP" altLang="en-US" sz="5400" dirty="0" smtClean="0"/>
              <a:t>は、出店に置かれた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　　</a:t>
            </a:r>
            <a:r>
              <a:rPr lang="ja-JP" altLang="en-US" sz="5400" b="1" dirty="0" smtClean="0">
                <a:solidFill>
                  <a:srgbClr val="0070C0"/>
                </a:solidFill>
              </a:rPr>
              <a:t>画用紙</a:t>
            </a:r>
            <a:r>
              <a:rPr lang="ja-JP" altLang="en-US" sz="5400" dirty="0" smtClean="0"/>
              <a:t>に</a:t>
            </a:r>
            <a:r>
              <a:rPr lang="ja-JP" altLang="en-US" sz="5400" b="1" dirty="0" smtClean="0">
                <a:solidFill>
                  <a:srgbClr val="0070C0"/>
                </a:solidFill>
              </a:rPr>
              <a:t>貼って</a:t>
            </a:r>
            <a:r>
              <a:rPr lang="ja-JP" altLang="en-US" sz="5400" dirty="0" smtClean="0"/>
              <a:t>いく。</a:t>
            </a:r>
            <a:endParaRPr lang="en-US" altLang="ja-JP" sz="54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8242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9193" y="82763"/>
            <a:ext cx="12068952" cy="6667081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◯ふせんについて</a:t>
            </a:r>
            <a:endParaRPr lang="en-US" altLang="ja-JP" sz="5400" dirty="0" smtClean="0"/>
          </a:p>
          <a:p>
            <a:pPr algn="l"/>
            <a:r>
              <a:rPr lang="ja-JP" altLang="en-US" sz="4800" dirty="0" smtClean="0"/>
              <a:t>（例）</a:t>
            </a:r>
            <a:endParaRPr lang="en-US" altLang="ja-JP" sz="4800" dirty="0" smtClean="0"/>
          </a:p>
          <a:p>
            <a:pPr algn="l"/>
            <a:endParaRPr lang="en-US" altLang="ja-JP" sz="4800" dirty="0"/>
          </a:p>
          <a:p>
            <a:pPr algn="l"/>
            <a:endParaRPr lang="en-US" altLang="ja-JP" sz="4800" dirty="0" smtClean="0"/>
          </a:p>
          <a:p>
            <a:pPr algn="l"/>
            <a:endParaRPr lang="en-US" altLang="ja-JP" sz="4800" dirty="0"/>
          </a:p>
          <a:p>
            <a:pPr algn="l"/>
            <a:endParaRPr lang="en-US" altLang="ja-JP" sz="4800" dirty="0" smtClean="0"/>
          </a:p>
          <a:p>
            <a:pPr algn="l"/>
            <a:r>
              <a:rPr lang="ja-JP" altLang="en-US" sz="4800" dirty="0" smtClean="0"/>
              <a:t>　　　　　　　　　　　　　　</a:t>
            </a:r>
            <a:r>
              <a:rPr lang="ja-JP" altLang="en-US" sz="45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黄</a:t>
            </a:r>
            <a:r>
              <a:rPr lang="ja-JP" altLang="en-US" sz="4500" dirty="0" smtClean="0"/>
              <a:t>：道具の良さ</a:t>
            </a:r>
            <a:endParaRPr lang="en-US" altLang="ja-JP" sz="4500" dirty="0" smtClean="0"/>
          </a:p>
          <a:p>
            <a:pPr algn="l"/>
            <a:r>
              <a:rPr lang="ja-JP" altLang="en-US" sz="4500" dirty="0" smtClean="0"/>
              <a:t>　</a:t>
            </a:r>
            <a:r>
              <a:rPr lang="ja-JP" altLang="en-US" sz="4500" dirty="0" smtClean="0"/>
              <a:t>　　　　　　　　　　　　　　</a:t>
            </a:r>
            <a:r>
              <a:rPr lang="ja-JP" altLang="en-US" sz="45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青</a:t>
            </a:r>
            <a:r>
              <a:rPr lang="ja-JP" altLang="en-US" sz="4500" dirty="0" smtClean="0"/>
              <a:t>：改善</a:t>
            </a:r>
            <a:r>
              <a:rPr lang="ja-JP" altLang="en-US" sz="4500" dirty="0" smtClean="0"/>
              <a:t>点や</a:t>
            </a:r>
            <a:r>
              <a:rPr lang="ja-JP" altLang="en-US" sz="4500" dirty="0" smtClean="0"/>
              <a:t>別</a:t>
            </a:r>
            <a:r>
              <a:rPr lang="ja-JP" altLang="en-US" sz="4500" dirty="0" smtClean="0"/>
              <a:t>の活用法</a:t>
            </a:r>
            <a:endParaRPr lang="en-US" altLang="ja-JP" sz="4500" dirty="0" smtClean="0"/>
          </a:p>
        </p:txBody>
      </p:sp>
      <p:sp>
        <p:nvSpPr>
          <p:cNvPr id="2" name="メモ 1"/>
          <p:cNvSpPr/>
          <p:nvPr/>
        </p:nvSpPr>
        <p:spPr>
          <a:xfrm>
            <a:off x="530942" y="1747116"/>
            <a:ext cx="5229909" cy="2278805"/>
          </a:xfrm>
          <a:prstGeom prst="foldedCorner">
            <a:avLst/>
          </a:prstGeom>
          <a:solidFill>
            <a:srgbClr val="FFFF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9813" y="1810831"/>
            <a:ext cx="50627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とてもかわいいし、一人暮らし</a:t>
            </a:r>
            <a:endParaRPr kumimoji="1"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には、ぴったりの道具だと</a:t>
            </a:r>
            <a:r>
              <a:rPr kumimoji="1" lang="ja-JP" altLang="en-US" sz="2800" b="1" dirty="0" err="1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思っ</a:t>
            </a:r>
            <a:endParaRPr kumimoji="1"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た。</a:t>
            </a:r>
            <a:endParaRPr kumimoji="1"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ぼくも欲しい。</a:t>
            </a:r>
            <a:endParaRPr kumimoji="1"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          　○○　○○</a:t>
            </a:r>
            <a:endParaRPr kumimoji="1" lang="ja-JP" altLang="en-US" sz="2800" b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1486" y="609600"/>
            <a:ext cx="5718628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１班　　道具名「　　　　　　　　　　　　」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9" name="メモ 8"/>
          <p:cNvSpPr/>
          <p:nvPr/>
        </p:nvSpPr>
        <p:spPr>
          <a:xfrm>
            <a:off x="6270170" y="1038432"/>
            <a:ext cx="1185706" cy="602243"/>
          </a:xfrm>
          <a:prstGeom prst="foldedCorner">
            <a:avLst/>
          </a:prstGeom>
          <a:solidFill>
            <a:srgbClr val="FFFF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70169" y="1086677"/>
            <a:ext cx="11857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とてもかわいいし一人暮らし</a:t>
            </a:r>
            <a:endParaRPr kumimoji="1"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 には、ぴったりの道具だと</a:t>
            </a:r>
            <a:r>
              <a:rPr kumimoji="1" lang="ja-JP" altLang="en-US" sz="600" dirty="0" err="1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思っ</a:t>
            </a:r>
            <a:endParaRPr kumimoji="1"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た。</a:t>
            </a:r>
            <a:endParaRPr kumimoji="1"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・ぼくも欲しい。</a:t>
            </a:r>
            <a:endParaRPr kumimoji="1"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　　　　　　○○　</a:t>
            </a:r>
            <a:r>
              <a:rPr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endParaRPr kumimoji="1" lang="ja-JP" altLang="en-US" sz="6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1" name="屈折矢印 10"/>
          <p:cNvSpPr/>
          <p:nvPr/>
        </p:nvSpPr>
        <p:spPr>
          <a:xfrm>
            <a:off x="5907315" y="1747116"/>
            <a:ext cx="1117600" cy="1352091"/>
          </a:xfrm>
          <a:prstGeom prst="bentUpArrow">
            <a:avLst>
              <a:gd name="adj1" fmla="val 23113"/>
              <a:gd name="adj2" fmla="val 22169"/>
              <a:gd name="adj3" fmla="val 25000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メモ 12"/>
          <p:cNvSpPr/>
          <p:nvPr/>
        </p:nvSpPr>
        <p:spPr>
          <a:xfrm>
            <a:off x="530942" y="4121315"/>
            <a:ext cx="5229909" cy="2420162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9265" y="4359918"/>
            <a:ext cx="50032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人が来たら反応するという</a:t>
            </a:r>
            <a:endParaRPr kumimoji="1"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 </a:t>
            </a:r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プログラムは防犯にも</a:t>
            </a:r>
            <a:r>
              <a:rPr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役立つ</a:t>
            </a:r>
            <a:endParaRPr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en-US" altLang="ja-JP" sz="28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 </a:t>
            </a:r>
            <a:r>
              <a:rPr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と思います。</a:t>
            </a:r>
            <a:endParaRPr lang="en-US" altLang="ja-JP" sz="2800" b="1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            ○○　</a:t>
            </a:r>
            <a:r>
              <a:rPr lang="ja-JP" altLang="en-US" sz="28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endParaRPr kumimoji="1" lang="ja-JP" altLang="en-US" sz="2800" b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4" name="メモ 13"/>
          <p:cNvSpPr/>
          <p:nvPr/>
        </p:nvSpPr>
        <p:spPr>
          <a:xfrm>
            <a:off x="8948055" y="1061108"/>
            <a:ext cx="1150537" cy="579567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948055" y="1073892"/>
            <a:ext cx="11505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人が来たら反応するという</a:t>
            </a:r>
            <a:endParaRPr kumimoji="1"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プログラムは防犯にも</a:t>
            </a:r>
            <a:r>
              <a:rPr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役立つ  </a:t>
            </a:r>
            <a:endParaRPr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en-US" altLang="ja-JP" sz="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と思います</a:t>
            </a:r>
            <a:endParaRPr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　</a:t>
            </a:r>
            <a:endParaRPr kumimoji="1" lang="en-US" altLang="ja-JP" sz="6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en-US" altLang="ja-JP" sz="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                   </a:t>
            </a:r>
            <a:r>
              <a:rPr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○○</a:t>
            </a:r>
            <a:r>
              <a:rPr kumimoji="1" lang="ja-JP" altLang="en-US" sz="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○○</a:t>
            </a:r>
            <a:endParaRPr kumimoji="1" lang="ja-JP" altLang="en-US" sz="6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0" name="屈折矢印 19"/>
          <p:cNvSpPr/>
          <p:nvPr/>
        </p:nvSpPr>
        <p:spPr>
          <a:xfrm>
            <a:off x="5961817" y="1747116"/>
            <a:ext cx="3686276" cy="2773912"/>
          </a:xfrm>
          <a:prstGeom prst="bentUpArrow">
            <a:avLst>
              <a:gd name="adj1" fmla="val 10367"/>
              <a:gd name="adj2" fmla="val 10658"/>
              <a:gd name="adj3" fmla="val 10949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141242" y="65112"/>
            <a:ext cx="1663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画用紙</a:t>
            </a:r>
            <a:endParaRPr kumimoji="1" lang="ja-JP" altLang="en-US" sz="3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327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 animBg="1"/>
      <p:bldP spid="13" grpId="0" animBg="1"/>
      <p:bldP spid="14" grpId="0" animBg="1"/>
      <p:bldP spid="15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658" y="108154"/>
            <a:ext cx="12113342" cy="674984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6600" dirty="0" smtClean="0"/>
              <a:t>『 </a:t>
            </a:r>
            <a:r>
              <a:rPr lang="ja-JP" altLang="en-US" sz="6600" b="1" dirty="0" smtClean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発 表 会 </a:t>
            </a:r>
            <a:r>
              <a:rPr lang="en-US" altLang="ja-JP" sz="6600" dirty="0" smtClean="0"/>
              <a:t>』</a:t>
            </a:r>
            <a:r>
              <a:rPr lang="ja-JP" altLang="en-US" sz="6600" dirty="0" smtClean="0"/>
              <a:t>　</a:t>
            </a:r>
            <a:r>
              <a:rPr lang="ja-JP" altLang="en-US" sz="6000" dirty="0" smtClean="0"/>
              <a:t>前半の部！</a:t>
            </a:r>
            <a:endParaRPr lang="en-US" altLang="ja-JP" sz="1100" dirty="0" smtClean="0"/>
          </a:p>
          <a:p>
            <a:pPr algn="l"/>
            <a:endParaRPr lang="en-US" altLang="ja-JP" sz="1100" dirty="0" smtClean="0"/>
          </a:p>
          <a:p>
            <a:pPr algn="l"/>
            <a:r>
              <a:rPr lang="ja-JP" altLang="en-US" sz="4800" dirty="0" smtClean="0"/>
              <a:t>・ 全て</a:t>
            </a:r>
            <a:r>
              <a:rPr lang="ja-JP" altLang="en-US" sz="4800" dirty="0"/>
              <a:t>の班が出店形式で一斉に始める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前半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r>
              <a:rPr lang="ja-JP" altLang="en-US" sz="4800" dirty="0" smtClean="0"/>
              <a:t>、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後半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endParaRPr lang="en-US" altLang="ja-JP" sz="4800" b="1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5400" dirty="0" smtClean="0"/>
              <a:t>・ </a:t>
            </a:r>
            <a:r>
              <a:rPr lang="ja-JP" altLang="en-US" sz="4800" dirty="0"/>
              <a:t>２</a:t>
            </a:r>
            <a:r>
              <a:rPr lang="ja-JP" altLang="en-US" sz="4800" dirty="0" smtClean="0"/>
              <a:t>回目</a:t>
            </a:r>
            <a:r>
              <a:rPr lang="ja-JP" altLang="en-US" sz="4800" dirty="0"/>
              <a:t>以降はお客さんが集まり次第始める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　 　　（１５分の間に、３～５回発表を行う）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質疑応答をする。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お客さんは</a:t>
            </a:r>
            <a:r>
              <a:rPr lang="ja-JP" altLang="en-US" sz="4800" dirty="0" err="1" smtClean="0"/>
              <a:t>ふせんを</a:t>
            </a:r>
            <a:r>
              <a:rPr lang="ja-JP" altLang="en-US" sz="4800" dirty="0" smtClean="0"/>
              <a:t>持ち、聞いた</a:t>
            </a:r>
            <a:endParaRPr lang="en-US" altLang="ja-JP" sz="4800" dirty="0" smtClean="0"/>
          </a:p>
          <a:p>
            <a:pPr algn="l"/>
            <a:r>
              <a:rPr lang="ja-JP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　</a:t>
            </a:r>
            <a:r>
              <a:rPr lang="ja-JP" alt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道具の良さ</a:t>
            </a:r>
            <a:r>
              <a:rPr lang="ja-JP" altLang="en-US" sz="4800" dirty="0" smtClean="0"/>
              <a:t>や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改善点や別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の</a:t>
            </a:r>
            <a:r>
              <a:rPr lang="ja-JP" altLang="en-US" sz="4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活用法</a:t>
            </a:r>
            <a:r>
              <a:rPr lang="ja-JP" altLang="en-US" sz="4800" dirty="0" smtClean="0"/>
              <a:t>を</a:t>
            </a:r>
            <a:r>
              <a:rPr lang="ja-JP" altLang="en-US" sz="4800" dirty="0" smtClean="0"/>
              <a:t>考えて書き、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その班に渡す。</a:t>
            </a:r>
            <a:endParaRPr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0484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658" y="108154"/>
            <a:ext cx="12113342" cy="6749846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sz="6000" dirty="0" smtClean="0"/>
              <a:t> </a:t>
            </a:r>
            <a:r>
              <a:rPr lang="en-US" altLang="ja-JP" sz="6600" dirty="0" smtClean="0"/>
              <a:t>『 </a:t>
            </a:r>
            <a:r>
              <a:rPr lang="ja-JP" altLang="en-US" sz="6600" b="1" dirty="0" smtClean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発 表 会 </a:t>
            </a:r>
            <a:r>
              <a:rPr lang="en-US" altLang="ja-JP" sz="6600" dirty="0" smtClean="0"/>
              <a:t>』</a:t>
            </a:r>
            <a:r>
              <a:rPr lang="ja-JP" altLang="en-US" sz="6600" dirty="0" smtClean="0"/>
              <a:t>　前半の部</a:t>
            </a:r>
            <a:r>
              <a:rPr lang="ja-JP" altLang="en-US" sz="6000" dirty="0" smtClean="0"/>
              <a:t>！</a:t>
            </a:r>
            <a:endParaRPr lang="en-US" altLang="ja-JP" sz="1100" dirty="0" smtClean="0"/>
          </a:p>
          <a:p>
            <a:pPr algn="l"/>
            <a:endParaRPr lang="en-US" altLang="ja-JP" sz="1100" dirty="0" smtClean="0"/>
          </a:p>
          <a:p>
            <a:pPr algn="l"/>
            <a:r>
              <a:rPr lang="ja-JP" altLang="en-US" sz="4800" dirty="0" smtClean="0"/>
              <a:t>・ 全て</a:t>
            </a:r>
            <a:r>
              <a:rPr lang="ja-JP" altLang="en-US" sz="4800" dirty="0"/>
              <a:t>の班が出店形式で一斉に始める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前半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r>
              <a:rPr lang="ja-JP" altLang="en-US" sz="4800" dirty="0" smtClean="0"/>
              <a:t>、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後半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endParaRPr lang="en-US" altLang="ja-JP" sz="4800" b="1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5400" dirty="0" smtClean="0"/>
              <a:t>・ </a:t>
            </a:r>
            <a:r>
              <a:rPr lang="ja-JP" altLang="en-US" sz="4800" dirty="0"/>
              <a:t>２</a:t>
            </a:r>
            <a:r>
              <a:rPr lang="ja-JP" altLang="en-US" sz="4800" dirty="0" smtClean="0"/>
              <a:t>回目</a:t>
            </a:r>
            <a:r>
              <a:rPr lang="ja-JP" altLang="en-US" sz="4800" dirty="0"/>
              <a:t>以降はお客さんが集まり次第始める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 </a:t>
            </a:r>
            <a:r>
              <a:rPr lang="ja-JP" altLang="en-US" sz="4800" dirty="0"/>
              <a:t>　</a:t>
            </a:r>
            <a:r>
              <a:rPr lang="ja-JP" altLang="en-US" sz="4800" dirty="0" smtClean="0"/>
              <a:t>　     （１５分の間に、３～５回発表を行う）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質疑応答をする。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・ お客さんは</a:t>
            </a:r>
            <a:r>
              <a:rPr lang="ja-JP" altLang="en-US" sz="4800" dirty="0" err="1" smtClean="0"/>
              <a:t>ふせんを</a:t>
            </a:r>
            <a:r>
              <a:rPr lang="ja-JP" altLang="en-US" sz="4800" dirty="0" smtClean="0"/>
              <a:t>持ち、聞いた</a:t>
            </a:r>
            <a:endParaRPr lang="en-US" altLang="ja-JP" sz="4800" dirty="0" smtClean="0"/>
          </a:p>
          <a:p>
            <a:pPr algn="l"/>
            <a:r>
              <a:rPr lang="ja-JP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　</a:t>
            </a:r>
            <a:r>
              <a:rPr lang="ja-JP" alt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道具の良さ</a:t>
            </a:r>
            <a:r>
              <a:rPr lang="ja-JP" altLang="en-US" sz="4800" dirty="0" smtClean="0"/>
              <a:t>や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別の</a:t>
            </a:r>
            <a:r>
              <a:rPr lang="ja-JP" altLang="en-US" sz="4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活用法</a:t>
            </a:r>
            <a:r>
              <a:rPr lang="ja-JP" altLang="en-US" sz="4800" dirty="0" smtClean="0"/>
              <a:t>を考えて書き、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その班に渡す。</a:t>
            </a:r>
            <a:endParaRPr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5582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658" y="108154"/>
            <a:ext cx="12113342" cy="6749846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sz="6000" dirty="0" smtClean="0"/>
              <a:t> </a:t>
            </a:r>
            <a:r>
              <a:rPr lang="en-US" altLang="ja-JP" sz="6600" dirty="0" smtClean="0"/>
              <a:t>『 </a:t>
            </a:r>
            <a:r>
              <a:rPr lang="ja-JP" altLang="en-US" sz="6600" b="1" dirty="0" smtClean="0">
                <a:ln w="12700" cmpd="sng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発 表 会 </a:t>
            </a:r>
            <a:r>
              <a:rPr lang="en-US" altLang="ja-JP" sz="6600" dirty="0" smtClean="0"/>
              <a:t>』</a:t>
            </a:r>
            <a:r>
              <a:rPr lang="ja-JP" altLang="en-US" sz="6600" dirty="0" smtClean="0"/>
              <a:t>　後半の部！</a:t>
            </a:r>
            <a:endParaRPr lang="en-US" altLang="ja-JP" sz="1100" dirty="0" smtClean="0"/>
          </a:p>
          <a:p>
            <a:pPr algn="l"/>
            <a:endParaRPr lang="en-US" altLang="ja-JP" sz="1100" dirty="0" smtClean="0"/>
          </a:p>
          <a:p>
            <a:pPr algn="l"/>
            <a:r>
              <a:rPr lang="ja-JP" altLang="en-US" sz="4800" dirty="0" smtClean="0"/>
              <a:t>・ 全て</a:t>
            </a:r>
            <a:r>
              <a:rPr lang="ja-JP" altLang="en-US" sz="4800" dirty="0"/>
              <a:t>の班が出店形式で一斉に始める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前半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r>
              <a:rPr lang="ja-JP" altLang="en-US" sz="4800" dirty="0" smtClean="0"/>
              <a:t>、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後半</a:t>
            </a:r>
            <a:r>
              <a:rPr lang="ja-JP" altLang="en-US" sz="4800" dirty="0" smtClean="0"/>
              <a:t>の部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１５分間</a:t>
            </a:r>
            <a:endParaRPr lang="en-US" altLang="ja-JP" sz="4800" b="1" dirty="0" smtClean="0">
              <a:solidFill>
                <a:srgbClr val="0070C0"/>
              </a:solidFill>
            </a:endParaRPr>
          </a:p>
          <a:p>
            <a:pPr algn="l"/>
            <a:r>
              <a:rPr lang="ja-JP" altLang="en-US" sz="5400" dirty="0" smtClean="0"/>
              <a:t>・ </a:t>
            </a:r>
            <a:r>
              <a:rPr lang="ja-JP" altLang="en-US" sz="4800" dirty="0"/>
              <a:t>２</a:t>
            </a:r>
            <a:r>
              <a:rPr lang="ja-JP" altLang="en-US" sz="4800" dirty="0" smtClean="0"/>
              <a:t>回目</a:t>
            </a:r>
            <a:r>
              <a:rPr lang="ja-JP" altLang="en-US" sz="4800" dirty="0"/>
              <a:t>以降はお客さんが集まり次第始める</a:t>
            </a:r>
            <a:r>
              <a:rPr lang="ja-JP" altLang="en-US" sz="4800" dirty="0" smtClean="0"/>
              <a:t>。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     　 （１５分の間に、３～５回発表を行う）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質疑応答をする。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・ お客さんは</a:t>
            </a:r>
            <a:r>
              <a:rPr lang="ja-JP" altLang="en-US" sz="4800" dirty="0" err="1" smtClean="0"/>
              <a:t>ふせんを</a:t>
            </a:r>
            <a:r>
              <a:rPr lang="ja-JP" altLang="en-US" sz="4800" dirty="0" smtClean="0"/>
              <a:t>持ち、聞いた</a:t>
            </a:r>
            <a:endParaRPr lang="en-US" altLang="ja-JP" sz="4800" dirty="0" smtClean="0"/>
          </a:p>
          <a:p>
            <a:pPr algn="l"/>
            <a:r>
              <a:rPr lang="ja-JP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　</a:t>
            </a:r>
            <a:r>
              <a:rPr lang="ja-JP" alt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CC"/>
                </a:solidFill>
              </a:rPr>
              <a:t>道具の良さ</a:t>
            </a:r>
            <a:r>
              <a:rPr lang="ja-JP" altLang="en-US" sz="4800" dirty="0" smtClean="0"/>
              <a:t>や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改善点や別</a:t>
            </a:r>
            <a:r>
              <a:rPr lang="ja-JP" altLang="en-US" sz="4800" b="1" dirty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の</a:t>
            </a:r>
            <a:r>
              <a:rPr lang="ja-JP" altLang="en-US" sz="48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活用法</a:t>
            </a:r>
            <a:r>
              <a:rPr lang="ja-JP" altLang="en-US" sz="4800" dirty="0" smtClean="0"/>
              <a:t>を考えて書き、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その班に渡す。</a:t>
            </a:r>
            <a:endParaRPr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270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9577</TotalTime>
  <Words>918</Words>
  <Application>Microsoft Office PowerPoint</Application>
  <PresentationFormat>ワイド画面</PresentationFormat>
  <Paragraphs>310</Paragraphs>
  <Slides>16</Slides>
  <Notes>16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4" baseType="lpstr">
      <vt:lpstr>HGP創英角ｺﾞｼｯｸUB</vt:lpstr>
      <vt:lpstr>ＭＳ Ｐゴシック</vt:lpstr>
      <vt:lpstr>ＭＳ Ｐ明朝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sosemedia3</cp:lastModifiedBy>
  <cp:revision>214</cp:revision>
  <cp:lastPrinted>2019-11-21T10:40:48Z</cp:lastPrinted>
  <dcterms:created xsi:type="dcterms:W3CDTF">2018-11-18T00:46:19Z</dcterms:created>
  <dcterms:modified xsi:type="dcterms:W3CDTF">2020-02-28T01:52:57Z</dcterms:modified>
</cp:coreProperties>
</file>