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sldIdLst>
    <p:sldId id="295" r:id="rId2"/>
    <p:sldId id="288" r:id="rId3"/>
    <p:sldId id="257" r:id="rId4"/>
    <p:sldId id="291" r:id="rId5"/>
    <p:sldId id="292" r:id="rId6"/>
    <p:sldId id="325" r:id="rId7"/>
    <p:sldId id="298" r:id="rId8"/>
    <p:sldId id="333" r:id="rId9"/>
    <p:sldId id="294" r:id="rId10"/>
  </p:sldIdLst>
  <p:sldSz cx="12192000" cy="6858000"/>
  <p:notesSz cx="6805613"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9338" autoAdjust="0"/>
    <p:restoredTop sz="43719" autoAdjust="0"/>
  </p:normalViewPr>
  <p:slideViewPr>
    <p:cSldViewPr snapToGrid="0">
      <p:cViewPr varScale="1">
        <p:scale>
          <a:sx n="38" d="100"/>
          <a:sy n="38" d="100"/>
        </p:scale>
        <p:origin x="2218" y="62"/>
      </p:cViewPr>
      <p:guideLst>
        <p:guide orient="horz" pos="2160"/>
        <p:guide pos="3840"/>
      </p:guideLst>
    </p:cSldViewPr>
  </p:slideViewPr>
  <p:notesTextViewPr>
    <p:cViewPr>
      <p:scale>
        <a:sx n="3" d="2"/>
        <a:sy n="3" d="2"/>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4450" y="0"/>
            <a:ext cx="2949575" cy="498475"/>
          </a:xfrm>
          <a:prstGeom prst="rect">
            <a:avLst/>
          </a:prstGeom>
        </p:spPr>
        <p:txBody>
          <a:bodyPr vert="horz" lIns="91440" tIns="45720" rIns="91440" bIns="45720" rtlCol="0"/>
          <a:lstStyle>
            <a:lvl1pPr algn="r">
              <a:defRPr sz="1200"/>
            </a:lvl1pPr>
          </a:lstStyle>
          <a:p>
            <a:fld id="{BF77B254-7447-4EEF-BDEA-CB193C72AC52}" type="datetimeFigureOut">
              <a:rPr kumimoji="1" lang="ja-JP" altLang="en-US" smtClean="0"/>
              <a:t>2020/2/28</a:t>
            </a:fld>
            <a:endParaRPr kumimoji="1" lang="ja-JP" altLang="en-US"/>
          </a:p>
        </p:txBody>
      </p:sp>
      <p:sp>
        <p:nvSpPr>
          <p:cNvPr id="4" name="スライド イメージ プレースホルダー 3"/>
          <p:cNvSpPr>
            <a:spLocks noGrp="1" noRot="1" noChangeAspect="1"/>
          </p:cNvSpPr>
          <p:nvPr>
            <p:ph type="sldImg" idx="2"/>
          </p:nvPr>
        </p:nvSpPr>
        <p:spPr>
          <a:xfrm>
            <a:off x="422275" y="1243013"/>
            <a:ext cx="5961063"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3537" cy="3913187"/>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4450" y="9440863"/>
            <a:ext cx="2949575" cy="498475"/>
          </a:xfrm>
          <a:prstGeom prst="rect">
            <a:avLst/>
          </a:prstGeom>
        </p:spPr>
        <p:txBody>
          <a:bodyPr vert="horz" lIns="91440" tIns="45720" rIns="91440" bIns="45720" rtlCol="0" anchor="b"/>
          <a:lstStyle>
            <a:lvl1pPr algn="r">
              <a:defRPr sz="1200"/>
            </a:lvl1pPr>
          </a:lstStyle>
          <a:p>
            <a:fld id="{E15B4949-F971-4A5F-AD84-7C29BFCBC1E8}" type="slidenum">
              <a:rPr kumimoji="1" lang="ja-JP" altLang="en-US" smtClean="0"/>
              <a:t>‹#›</a:t>
            </a:fld>
            <a:endParaRPr kumimoji="1" lang="ja-JP" altLang="en-US"/>
          </a:p>
        </p:txBody>
      </p:sp>
    </p:spTree>
    <p:extLst>
      <p:ext uri="{BB962C8B-B14F-4D97-AF65-F5344CB8AC3E}">
        <p14:creationId xmlns:p14="http://schemas.microsoft.com/office/powerpoint/2010/main" val="2392917622"/>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a:t>
            </a:r>
            <a:r>
              <a:rPr kumimoji="1" lang="en-US" altLang="ja-JP" dirty="0" smtClean="0"/>
              <a:t>※URL</a:t>
            </a:r>
            <a:r>
              <a:rPr kumimoji="1" lang="ja-JP" altLang="en-US" dirty="0" smtClean="0"/>
              <a:t>をクリックして動画を視聴する場面があるので、インターネットにつながるコンピュータを使用して、授業を展開する。）</a:t>
            </a:r>
            <a:endParaRPr kumimoji="1" lang="en-US" altLang="ja-JP" dirty="0" smtClean="0"/>
          </a:p>
          <a:p>
            <a:r>
              <a:rPr kumimoji="1" lang="ja-JP" altLang="en-US" dirty="0" smtClean="0"/>
              <a:t>（</a:t>
            </a:r>
            <a:r>
              <a:rPr kumimoji="1" lang="en-US" altLang="ja-JP" dirty="0" smtClean="0"/>
              <a:t>※</a:t>
            </a:r>
            <a:r>
              <a:rPr kumimoji="1" lang="ja-JP" altLang="en-US" dirty="0" smtClean="0"/>
              <a:t>事前に、動画を視聴できるか確認しておく。）</a:t>
            </a:r>
            <a:endParaRPr kumimoji="1" lang="en-US" altLang="ja-JP" dirty="0" smtClean="0"/>
          </a:p>
          <a:p>
            <a:endParaRPr kumimoji="1" lang="en-US" altLang="ja-JP" dirty="0" smtClean="0"/>
          </a:p>
          <a:p>
            <a:r>
              <a:rPr kumimoji="1" lang="ja-JP" altLang="en-US" dirty="0" smtClean="0"/>
              <a:t>ワークシートを配りますので、名前を書いて下さい。</a:t>
            </a:r>
            <a:endParaRPr kumimoji="1" lang="en-US" altLang="ja-JP" dirty="0" smtClean="0"/>
          </a:p>
          <a:p>
            <a:r>
              <a:rPr kumimoji="1" lang="ja-JP" altLang="en-US" dirty="0" smtClean="0"/>
              <a:t>（ワークシート配付）</a:t>
            </a:r>
            <a:endParaRPr kumimoji="1" lang="en-US" altLang="ja-JP" dirty="0" smtClean="0"/>
          </a:p>
          <a:p>
            <a:endParaRPr kumimoji="1" lang="en-US" altLang="ja-JP" dirty="0" smtClean="0"/>
          </a:p>
          <a:p>
            <a:r>
              <a:rPr kumimoji="1" lang="ja-JP" altLang="en-US" dirty="0" smtClean="0"/>
              <a:t>＜次のスライド＞</a:t>
            </a:r>
            <a:endParaRPr kumimoji="1" lang="ja-JP" altLang="en-US" dirty="0"/>
          </a:p>
        </p:txBody>
      </p:sp>
      <p:sp>
        <p:nvSpPr>
          <p:cNvPr id="4" name="スライド番号プレースホルダー 3"/>
          <p:cNvSpPr>
            <a:spLocks noGrp="1"/>
          </p:cNvSpPr>
          <p:nvPr>
            <p:ph type="sldNum" sz="quarter" idx="10"/>
          </p:nvPr>
        </p:nvSpPr>
        <p:spPr/>
        <p:txBody>
          <a:bodyPr/>
          <a:lstStyle/>
          <a:p>
            <a:fld id="{E15B4949-F971-4A5F-AD84-7C29BFCBC1E8}" type="slidenum">
              <a:rPr kumimoji="1" lang="ja-JP" altLang="en-US" smtClean="0"/>
              <a:t>1</a:t>
            </a:fld>
            <a:endParaRPr kumimoji="1" lang="ja-JP" altLang="en-US"/>
          </a:p>
        </p:txBody>
      </p:sp>
    </p:spTree>
    <p:extLst>
      <p:ext uri="{BB962C8B-B14F-4D97-AF65-F5344CB8AC3E}">
        <p14:creationId xmlns:p14="http://schemas.microsoft.com/office/powerpoint/2010/main" val="274141811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これから、「</a:t>
            </a:r>
            <a:r>
              <a:rPr kumimoji="1" lang="en-US" altLang="ja-JP" dirty="0" smtClean="0"/>
              <a:t>AI</a:t>
            </a:r>
            <a:r>
              <a:rPr kumimoji="1" lang="ja-JP" altLang="en-US" dirty="0" smtClean="0"/>
              <a:t>で創る未来～地方の人手不足を解決するために。あるクリーニング店の挑戦～」という動画を見ます。</a:t>
            </a:r>
            <a:endParaRPr kumimoji="1" lang="en-US" altLang="ja-JP" dirty="0" smtClean="0"/>
          </a:p>
          <a:p>
            <a:r>
              <a:rPr kumimoji="1" lang="ja-JP" altLang="en-US" dirty="0" smtClean="0"/>
              <a:t>＜クリック＞その動画を見ての感想や疑問について、後で話し合いますので、思ったことや感想・疑問などをワークシートに書いておきましょう。</a:t>
            </a:r>
            <a:endParaRPr kumimoji="1" lang="en-US" altLang="ja-JP" dirty="0" smtClean="0"/>
          </a:p>
          <a:p>
            <a:endParaRPr kumimoji="1" lang="en-US" altLang="ja-JP" dirty="0" smtClean="0"/>
          </a:p>
          <a:p>
            <a:r>
              <a:rPr kumimoji="1" lang="ja-JP" altLang="en-US" dirty="0" smtClean="0"/>
              <a:t>それでは動画を見ましょう。　＜</a:t>
            </a:r>
            <a:r>
              <a:rPr kumimoji="1" lang="en-US" altLang="ja-JP" dirty="0" smtClean="0"/>
              <a:t>URL</a:t>
            </a:r>
            <a:r>
              <a:rPr kumimoji="1" lang="ja-JP" altLang="en-US" dirty="0" smtClean="0"/>
              <a:t>をクリック＞　（動画視聴）</a:t>
            </a:r>
            <a:endParaRPr kumimoji="1" lang="en-US" altLang="ja-JP" dirty="0" smtClean="0"/>
          </a:p>
          <a:p>
            <a:endParaRPr kumimoji="1" lang="en-US" altLang="ja-JP" dirty="0" smtClean="0"/>
          </a:p>
          <a:p>
            <a:r>
              <a:rPr kumimoji="1" lang="ja-JP" altLang="en-US" dirty="0" smtClean="0"/>
              <a:t>（動画を見終わったら）＜次のスライド＞</a:t>
            </a:r>
            <a:endParaRPr kumimoji="1" lang="en-US" altLang="ja-JP" dirty="0" smtClean="0"/>
          </a:p>
        </p:txBody>
      </p:sp>
      <p:sp>
        <p:nvSpPr>
          <p:cNvPr id="4" name="スライド番号プレースホルダー 3"/>
          <p:cNvSpPr>
            <a:spLocks noGrp="1"/>
          </p:cNvSpPr>
          <p:nvPr>
            <p:ph type="sldNum" sz="quarter" idx="10"/>
          </p:nvPr>
        </p:nvSpPr>
        <p:spPr/>
        <p:txBody>
          <a:bodyPr/>
          <a:lstStyle/>
          <a:p>
            <a:fld id="{E15B4949-F971-4A5F-AD84-7C29BFCBC1E8}" type="slidenum">
              <a:rPr kumimoji="1" lang="ja-JP" altLang="en-US" smtClean="0"/>
              <a:t>2</a:t>
            </a:fld>
            <a:endParaRPr kumimoji="1" lang="ja-JP" altLang="en-US"/>
          </a:p>
        </p:txBody>
      </p:sp>
    </p:spTree>
    <p:extLst>
      <p:ext uri="{BB962C8B-B14F-4D97-AF65-F5344CB8AC3E}">
        <p14:creationId xmlns:p14="http://schemas.microsoft.com/office/powerpoint/2010/main" val="72040392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動画を見て、どう思いましたか？感想や疑問などを出し合いましょう。</a:t>
            </a:r>
            <a:endParaRPr kumimoji="1" lang="en-US" altLang="ja-JP" dirty="0" smtClean="0"/>
          </a:p>
          <a:p>
            <a:endParaRPr kumimoji="1" lang="en-US" altLang="ja-JP" dirty="0" smtClean="0"/>
          </a:p>
          <a:p>
            <a:r>
              <a:rPr kumimoji="1" lang="ja-JP" altLang="en-US" dirty="0" smtClean="0"/>
              <a:t>（児童から感想や疑問などを引き出す。）</a:t>
            </a:r>
            <a:endParaRPr kumimoji="1" lang="en-US" altLang="ja-JP" dirty="0" smtClean="0"/>
          </a:p>
          <a:p>
            <a:r>
              <a:rPr kumimoji="1" lang="ja-JP" altLang="en-US" dirty="0" smtClean="0"/>
              <a:t>例</a:t>
            </a:r>
            <a:r>
              <a:rPr kumimoji="1" lang="ja-JP" altLang="en-US" baseline="0" dirty="0" smtClean="0"/>
              <a:t> </a:t>
            </a:r>
            <a:r>
              <a:rPr kumimoji="1" lang="ja-JP" altLang="en-US" dirty="0" smtClean="0"/>
              <a:t>・地元のクリーニング店には無い。</a:t>
            </a:r>
            <a:endParaRPr kumimoji="1" lang="en-US" altLang="ja-JP" dirty="0" smtClean="0"/>
          </a:p>
          <a:p>
            <a:r>
              <a:rPr kumimoji="1" lang="ja-JP" altLang="en-US" dirty="0" smtClean="0"/>
              <a:t>　　・地域の人手不足という課題を解決するために</a:t>
            </a:r>
            <a:r>
              <a:rPr kumimoji="1" lang="en-US" altLang="ja-JP" dirty="0" smtClean="0"/>
              <a:t>AI</a:t>
            </a:r>
            <a:r>
              <a:rPr kumimoji="1" lang="ja-JP" altLang="en-US" dirty="0" smtClean="0"/>
              <a:t>を活用していてすごいと思った。</a:t>
            </a:r>
            <a:endParaRPr kumimoji="1" lang="en-US" altLang="ja-JP" dirty="0" smtClean="0"/>
          </a:p>
          <a:p>
            <a:r>
              <a:rPr kumimoji="1" lang="ja-JP" altLang="en-US" dirty="0" smtClean="0"/>
              <a:t>　　・自分たちで道具を作っていて素晴らしい。</a:t>
            </a:r>
            <a:endParaRPr kumimoji="1" lang="en-US" altLang="ja-JP" dirty="0" smtClean="0"/>
          </a:p>
          <a:p>
            <a:r>
              <a:rPr kumimoji="1" lang="ja-JP" altLang="en-US" dirty="0" smtClean="0"/>
              <a:t>（「より便利な社会」を実現するためには、便利な道具を作る人が必要だという意見を引き出し、自分たちが便利な道具を作る人になってみようという視点を持たせ、学習問題を立てる。）</a:t>
            </a:r>
            <a:endParaRPr kumimoji="1" lang="en-US" altLang="ja-JP" dirty="0" smtClean="0"/>
          </a:p>
          <a:p>
            <a:endParaRPr kumimoji="1" lang="en-US" altLang="ja-JP" dirty="0" smtClean="0"/>
          </a:p>
          <a:p>
            <a:r>
              <a:rPr kumimoji="1" lang="ja-JP" altLang="en-US" dirty="0" smtClean="0"/>
              <a:t>＜クリック：「より便利な社会」を実現するために、自分たちで考えた新しい道具を作ろう。＞</a:t>
            </a:r>
            <a:endParaRPr kumimoji="1" lang="en-US" altLang="ja-JP" dirty="0" smtClean="0"/>
          </a:p>
          <a:p>
            <a:r>
              <a:rPr kumimoji="1" lang="ja-JP" altLang="en-US" dirty="0" smtClean="0"/>
              <a:t>このような学習問題になるかな。それでは、みんなで読んで、確認しましょう。</a:t>
            </a:r>
            <a:endParaRPr kumimoji="1" lang="en-US" altLang="ja-JP" dirty="0" smtClean="0"/>
          </a:p>
          <a:p>
            <a:r>
              <a:rPr kumimoji="1" lang="ja-JP" altLang="en-US" dirty="0" smtClean="0"/>
              <a:t>それでは、学習問題をワークシートに書きましょう。</a:t>
            </a:r>
            <a:endParaRPr kumimoji="1" lang="en-US" altLang="ja-JP" dirty="0" smtClean="0"/>
          </a:p>
          <a:p>
            <a:endParaRPr kumimoji="1" lang="en-US" altLang="ja-JP" dirty="0" smtClean="0"/>
          </a:p>
          <a:p>
            <a:r>
              <a:rPr kumimoji="1" lang="ja-JP" altLang="en-US" dirty="0" smtClean="0"/>
              <a:t>＜次のスライドへ＞</a:t>
            </a:r>
            <a:endParaRPr kumimoji="1" lang="en-US" altLang="ja-JP" dirty="0" smtClean="0"/>
          </a:p>
          <a:p>
            <a:endParaRPr kumimoji="1" lang="en-US" altLang="ja-JP" dirty="0" smtClean="0"/>
          </a:p>
          <a:p>
            <a:endParaRPr kumimoji="1" lang="ja-JP" altLang="en-US" dirty="0"/>
          </a:p>
        </p:txBody>
      </p:sp>
      <p:sp>
        <p:nvSpPr>
          <p:cNvPr id="4" name="スライド番号プレースホルダー 3"/>
          <p:cNvSpPr>
            <a:spLocks noGrp="1"/>
          </p:cNvSpPr>
          <p:nvPr>
            <p:ph type="sldNum" sz="quarter" idx="10"/>
          </p:nvPr>
        </p:nvSpPr>
        <p:spPr/>
        <p:txBody>
          <a:bodyPr/>
          <a:lstStyle/>
          <a:p>
            <a:fld id="{E15B4949-F971-4A5F-AD84-7C29BFCBC1E8}" type="slidenum">
              <a:rPr kumimoji="1" lang="ja-JP" altLang="en-US" smtClean="0"/>
              <a:t>3</a:t>
            </a:fld>
            <a:endParaRPr kumimoji="1" lang="ja-JP" altLang="en-US"/>
          </a:p>
        </p:txBody>
      </p:sp>
    </p:spTree>
    <p:extLst>
      <p:ext uri="{BB962C8B-B14F-4D97-AF65-F5344CB8AC3E}">
        <p14:creationId xmlns:p14="http://schemas.microsoft.com/office/powerpoint/2010/main" val="119592853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①理科の学習で扱った「</a:t>
            </a:r>
            <a:r>
              <a:rPr kumimoji="1" lang="en-US" altLang="ja-JP" dirty="0" smtClean="0"/>
              <a:t>MESH</a:t>
            </a:r>
            <a:r>
              <a:rPr kumimoji="1" lang="ja-JP" altLang="en-US" dirty="0" smtClean="0"/>
              <a:t>」を使って、便利な道具づくりを行います。グループについては、同じテーマをもった人が集まって活動するようにしますが、詳しくは後で説明します。</a:t>
            </a:r>
            <a:endParaRPr kumimoji="1" lang="en-US" altLang="ja-JP" dirty="0" smtClean="0"/>
          </a:p>
          <a:p>
            <a:r>
              <a:rPr kumimoji="1" lang="ja-JP" altLang="en-US" dirty="0" smtClean="0"/>
              <a:t>②単元の最後には、発表会を行います。発表会は前半・後半の２回に分けて行います。前半に発表する人は、後半に他のグループの発表を見に行きます。後半に発表する人は、前半に、他のグループの発表を見に行きます。</a:t>
            </a:r>
            <a:endParaRPr kumimoji="1" lang="en-US" altLang="ja-JP" dirty="0" smtClean="0"/>
          </a:p>
          <a:p>
            <a:endParaRPr kumimoji="1" lang="en-US" altLang="ja-JP" dirty="0" smtClean="0"/>
          </a:p>
          <a:p>
            <a:r>
              <a:rPr kumimoji="1" lang="ja-JP" altLang="en-US" dirty="0" smtClean="0"/>
              <a:t>＜次のスライド＞</a:t>
            </a:r>
            <a:endParaRPr kumimoji="1" lang="ja-JP" altLang="en-US" dirty="0"/>
          </a:p>
        </p:txBody>
      </p:sp>
      <p:sp>
        <p:nvSpPr>
          <p:cNvPr id="4" name="スライド番号プレースホルダー 3"/>
          <p:cNvSpPr>
            <a:spLocks noGrp="1"/>
          </p:cNvSpPr>
          <p:nvPr>
            <p:ph type="sldNum" sz="quarter" idx="10"/>
          </p:nvPr>
        </p:nvSpPr>
        <p:spPr/>
        <p:txBody>
          <a:bodyPr/>
          <a:lstStyle/>
          <a:p>
            <a:fld id="{E15B4949-F971-4A5F-AD84-7C29BFCBC1E8}" type="slidenum">
              <a:rPr kumimoji="1" lang="ja-JP" altLang="en-US" smtClean="0"/>
              <a:t>4</a:t>
            </a:fld>
            <a:endParaRPr kumimoji="1" lang="ja-JP" altLang="en-US"/>
          </a:p>
        </p:txBody>
      </p:sp>
    </p:spTree>
    <p:extLst>
      <p:ext uri="{BB962C8B-B14F-4D97-AF65-F5344CB8AC3E}">
        <p14:creationId xmlns:p14="http://schemas.microsoft.com/office/powerpoint/2010/main" val="402781153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それでは、＜クリック＞　そもそも、「便利」とは、いったい何なんでしょうか？「便利」について考えていきます。</a:t>
            </a:r>
            <a:endParaRPr kumimoji="1" lang="en-US" altLang="ja-JP" dirty="0" smtClean="0"/>
          </a:p>
          <a:p>
            <a:r>
              <a:rPr kumimoji="1" lang="ja-JP" altLang="en-US" dirty="0" smtClean="0"/>
              <a:t>＜クリック＞まずは、自分の考えをワークシートに書いてください。</a:t>
            </a:r>
            <a:endParaRPr kumimoji="1" lang="en-US" altLang="ja-JP" dirty="0" smtClean="0"/>
          </a:p>
          <a:p>
            <a:endParaRPr kumimoji="1" lang="en-US" altLang="ja-JP" dirty="0" smtClean="0"/>
          </a:p>
          <a:p>
            <a:r>
              <a:rPr kumimoji="1" lang="ja-JP" altLang="en-US" dirty="0" smtClean="0"/>
              <a:t>（自分の考えを書く時間を確保する）</a:t>
            </a:r>
            <a:endParaRPr kumimoji="1" lang="en-US" altLang="ja-JP" dirty="0" smtClean="0"/>
          </a:p>
          <a:p>
            <a:endParaRPr kumimoji="1" lang="en-US" altLang="ja-JP" dirty="0" smtClean="0"/>
          </a:p>
          <a:p>
            <a:r>
              <a:rPr kumimoji="1" lang="ja-JP" altLang="en-US" dirty="0" smtClean="0"/>
              <a:t>＜クリック＞　それでは、発表してください。</a:t>
            </a:r>
            <a:endParaRPr kumimoji="1" lang="en-US" altLang="ja-JP" dirty="0" smtClean="0"/>
          </a:p>
          <a:p>
            <a:r>
              <a:rPr kumimoji="1" lang="ja-JP" altLang="en-US" dirty="0" smtClean="0"/>
              <a:t>例　・生活に役立つこと</a:t>
            </a:r>
            <a:endParaRPr kumimoji="1" lang="en-US" altLang="ja-JP" dirty="0" smtClean="0"/>
          </a:p>
          <a:p>
            <a:r>
              <a:rPr kumimoji="1" lang="ja-JP" altLang="en-US" dirty="0" smtClean="0"/>
              <a:t>　　 ・目的を果たすのに都合がいいこと</a:t>
            </a:r>
            <a:endParaRPr kumimoji="1" lang="en-US" altLang="ja-JP" dirty="0" smtClean="0"/>
          </a:p>
          <a:p>
            <a:r>
              <a:rPr kumimoji="1" lang="ja-JP" altLang="en-US" dirty="0" smtClean="0"/>
              <a:t>　　 ・高齢者や体の不自由な人にとっては、なくてはならないこと</a:t>
            </a:r>
            <a:endParaRPr kumimoji="1" lang="en-US" altLang="ja-JP" dirty="0" smtClean="0"/>
          </a:p>
          <a:p>
            <a:endParaRPr kumimoji="1" lang="en-US" altLang="ja-JP" dirty="0" smtClean="0"/>
          </a:p>
          <a:p>
            <a:r>
              <a:rPr kumimoji="1" lang="ja-JP" altLang="en-US" dirty="0" smtClean="0"/>
              <a:t>「便利」について、いろいろな考えが出されましたね。</a:t>
            </a:r>
            <a:endParaRPr kumimoji="1" lang="en-US" altLang="ja-JP" dirty="0" smtClean="0"/>
          </a:p>
          <a:p>
            <a:endParaRPr kumimoji="1" lang="en-US" altLang="ja-JP" dirty="0" smtClean="0"/>
          </a:p>
          <a:p>
            <a:r>
              <a:rPr kumimoji="1" lang="ja-JP" altLang="en-US" dirty="0" smtClean="0"/>
              <a:t>＜次のスライド＞　</a:t>
            </a:r>
            <a:endParaRPr kumimoji="1" lang="en-US" altLang="ja-JP" dirty="0" smtClean="0"/>
          </a:p>
        </p:txBody>
      </p:sp>
      <p:sp>
        <p:nvSpPr>
          <p:cNvPr id="4" name="スライド番号プレースホルダー 3"/>
          <p:cNvSpPr>
            <a:spLocks noGrp="1"/>
          </p:cNvSpPr>
          <p:nvPr>
            <p:ph type="sldNum" sz="quarter" idx="10"/>
          </p:nvPr>
        </p:nvSpPr>
        <p:spPr/>
        <p:txBody>
          <a:bodyPr/>
          <a:lstStyle/>
          <a:p>
            <a:fld id="{E15B4949-F971-4A5F-AD84-7C29BFCBC1E8}" type="slidenum">
              <a:rPr kumimoji="1" lang="ja-JP" altLang="en-US" smtClean="0"/>
              <a:t>5</a:t>
            </a:fld>
            <a:endParaRPr kumimoji="1" lang="ja-JP" altLang="en-US"/>
          </a:p>
        </p:txBody>
      </p:sp>
    </p:spTree>
    <p:extLst>
      <p:ext uri="{BB962C8B-B14F-4D97-AF65-F5344CB8AC3E}">
        <p14:creationId xmlns:p14="http://schemas.microsoft.com/office/powerpoint/2010/main" val="80767947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その便利を実現するためには、どのようなテーマの道具を作ったらよいでしょうか？</a:t>
            </a:r>
            <a:endParaRPr kumimoji="1" lang="en-US" altLang="ja-JP" dirty="0" smtClean="0"/>
          </a:p>
          <a:p>
            <a:endParaRPr kumimoji="1" lang="en-US" altLang="ja-JP" dirty="0" smtClean="0"/>
          </a:p>
          <a:p>
            <a:r>
              <a:rPr kumimoji="1" lang="ja-JP" altLang="en-US" dirty="0" smtClean="0"/>
              <a:t>（次のスライドで例示する）＜次のスライドへ＞</a:t>
            </a:r>
            <a:endParaRPr kumimoji="1" lang="en-US" altLang="ja-JP" dirty="0" smtClean="0"/>
          </a:p>
          <a:p>
            <a:endParaRPr kumimoji="1" lang="en-US" altLang="ja-JP" dirty="0" smtClean="0"/>
          </a:p>
        </p:txBody>
      </p:sp>
      <p:sp>
        <p:nvSpPr>
          <p:cNvPr id="4" name="スライド番号プレースホルダー 3"/>
          <p:cNvSpPr>
            <a:spLocks noGrp="1"/>
          </p:cNvSpPr>
          <p:nvPr>
            <p:ph type="sldNum" sz="quarter" idx="10"/>
          </p:nvPr>
        </p:nvSpPr>
        <p:spPr/>
        <p:txBody>
          <a:bodyPr/>
          <a:lstStyle/>
          <a:p>
            <a:fld id="{E15B4949-F971-4A5F-AD84-7C29BFCBC1E8}" type="slidenum">
              <a:rPr kumimoji="1" lang="ja-JP" altLang="en-US" smtClean="0"/>
              <a:t>6</a:t>
            </a:fld>
            <a:endParaRPr kumimoji="1" lang="ja-JP" altLang="en-US"/>
          </a:p>
        </p:txBody>
      </p:sp>
    </p:spTree>
    <p:extLst>
      <p:ext uri="{BB962C8B-B14F-4D97-AF65-F5344CB8AC3E}">
        <p14:creationId xmlns:p14="http://schemas.microsoft.com/office/powerpoint/2010/main" val="215138992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dirty="0" smtClean="0"/>
              <a:t>例えば、＜クリック＞　理科で学習したことを生かすと、「電気を節約するための道具」が、１つのテーマになると思います。</a:t>
            </a:r>
            <a:endParaRPr kumimoji="1" lang="en-US" altLang="ja-JP" dirty="0" smtClean="0"/>
          </a:p>
          <a:p>
            <a:r>
              <a:rPr kumimoji="1" lang="ja-JP" altLang="en-US" dirty="0" smtClean="0"/>
              <a:t>さらに、　＜クリック＞</a:t>
            </a:r>
            <a:endParaRPr kumimoji="1" lang="en-US" altLang="ja-JP" dirty="0" smtClean="0"/>
          </a:p>
          <a:p>
            <a:r>
              <a:rPr kumimoji="1" lang="ja-JP" altLang="en-US" dirty="0" smtClean="0"/>
              <a:t>・高齢者にとって○○な道具　＜クリック＞</a:t>
            </a:r>
            <a:endParaRPr kumimoji="1" lang="en-US" altLang="ja-JP" dirty="0" smtClean="0"/>
          </a:p>
          <a:p>
            <a:r>
              <a:rPr kumimoji="1" lang="ja-JP" altLang="en-US" dirty="0" smtClean="0"/>
              <a:t>・体の不自由な人にとって○○な道具　＜次のスライドへ＞</a:t>
            </a:r>
            <a:endParaRPr kumimoji="1" lang="en-US" altLang="ja-JP" dirty="0" smtClean="0"/>
          </a:p>
          <a:p>
            <a:r>
              <a:rPr kumimoji="1" lang="ja-JP" altLang="en-US" dirty="0" smtClean="0"/>
              <a:t>・大きな荷物を持っている人に○○な道具　＜クリック＞</a:t>
            </a:r>
            <a:endParaRPr kumimoji="1" lang="en-US" altLang="ja-JP" dirty="0" smtClean="0"/>
          </a:p>
          <a:p>
            <a:r>
              <a:rPr kumimoji="1" lang="ja-JP" altLang="en-US" dirty="0" smtClean="0"/>
              <a:t>・赤ちゃんのいるお母さんにとって○○な道具　＜クリック＞</a:t>
            </a:r>
            <a:endParaRPr kumimoji="1" lang="en-US" altLang="ja-JP" dirty="0" smtClean="0"/>
          </a:p>
          <a:p>
            <a:r>
              <a:rPr kumimoji="1" lang="ja-JP" altLang="en-US" dirty="0" smtClean="0"/>
              <a:t>　</a:t>
            </a:r>
            <a:endParaRPr kumimoji="1" lang="ja-JP" altLang="en-US" dirty="0"/>
          </a:p>
        </p:txBody>
      </p:sp>
      <p:sp>
        <p:nvSpPr>
          <p:cNvPr id="4" name="スライド番号プレースホルダー 3"/>
          <p:cNvSpPr>
            <a:spLocks noGrp="1"/>
          </p:cNvSpPr>
          <p:nvPr>
            <p:ph type="sldNum" sz="quarter" idx="10"/>
          </p:nvPr>
        </p:nvSpPr>
        <p:spPr/>
        <p:txBody>
          <a:bodyPr/>
          <a:lstStyle/>
          <a:p>
            <a:fld id="{E15B4949-F971-4A5F-AD84-7C29BFCBC1E8}" type="slidenum">
              <a:rPr kumimoji="1" lang="ja-JP" altLang="en-US" smtClean="0"/>
              <a:t>7</a:t>
            </a:fld>
            <a:endParaRPr kumimoji="1" lang="ja-JP" altLang="en-US"/>
          </a:p>
        </p:txBody>
      </p:sp>
    </p:spTree>
    <p:extLst>
      <p:ext uri="{BB962C8B-B14F-4D97-AF65-F5344CB8AC3E}">
        <p14:creationId xmlns:p14="http://schemas.microsoft.com/office/powerpoint/2010/main" val="93197817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どのようなテーマの道具の道具が考えられますか？考えを出し合いましょう。</a:t>
            </a:r>
            <a:endParaRPr kumimoji="1" lang="en-US" altLang="ja-JP" dirty="0" smtClean="0"/>
          </a:p>
          <a:p>
            <a:endParaRPr kumimoji="1" lang="en-US" altLang="ja-JP" dirty="0" smtClean="0"/>
          </a:p>
          <a:p>
            <a:r>
              <a:rPr kumimoji="1" lang="ja-JP" altLang="en-US" dirty="0" smtClean="0"/>
              <a:t>（児童の考えを引き出す）</a:t>
            </a:r>
            <a:endParaRPr kumimoji="1" lang="en-US" altLang="ja-JP" dirty="0" smtClean="0"/>
          </a:p>
          <a:p>
            <a:r>
              <a:rPr kumimoji="1" lang="ja-JP" altLang="en-US" dirty="0" smtClean="0"/>
              <a:t>例　・電気を節約するための道具</a:t>
            </a:r>
            <a:endParaRPr kumimoji="1" lang="en-US" altLang="ja-JP" dirty="0" smtClean="0"/>
          </a:p>
          <a:p>
            <a:r>
              <a:rPr kumimoji="1" lang="ja-JP" altLang="en-US" dirty="0" smtClean="0"/>
              <a:t>　　 ・高齢者に優しい道具</a:t>
            </a:r>
            <a:endParaRPr kumimoji="1" lang="en-US" altLang="ja-JP" dirty="0" smtClean="0"/>
          </a:p>
          <a:p>
            <a:r>
              <a:rPr kumimoji="1" lang="ja-JP" altLang="en-US" dirty="0" smtClean="0"/>
              <a:t>　　</a:t>
            </a:r>
            <a:r>
              <a:rPr kumimoji="1" lang="ja-JP" altLang="en-US" baseline="0" dirty="0" smtClean="0"/>
              <a:t> </a:t>
            </a:r>
            <a:r>
              <a:rPr kumimoji="1" lang="ja-JP" altLang="en-US" dirty="0" smtClean="0"/>
              <a:t>・体の不自由な人にとって役立つ道具</a:t>
            </a:r>
            <a:endParaRPr kumimoji="1" lang="en-US" altLang="ja-JP" dirty="0" smtClean="0"/>
          </a:p>
          <a:p>
            <a:r>
              <a:rPr kumimoji="1" lang="ja-JP" altLang="en-US" dirty="0" smtClean="0"/>
              <a:t>　　</a:t>
            </a:r>
            <a:r>
              <a:rPr kumimoji="1" lang="ja-JP" altLang="en-US" baseline="0" dirty="0" smtClean="0"/>
              <a:t> ・ペットの生活を快適にする道具</a:t>
            </a:r>
            <a:endParaRPr kumimoji="1" lang="en-US" altLang="ja-JP" baseline="0" dirty="0" smtClean="0"/>
          </a:p>
          <a:p>
            <a:r>
              <a:rPr kumimoji="1" lang="ja-JP" altLang="en-US" baseline="0" dirty="0" smtClean="0"/>
              <a:t>　　 ・鍵の閉め忘れを防ぐ道具</a:t>
            </a:r>
            <a:endParaRPr kumimoji="1" lang="en-US" altLang="ja-JP" baseline="0" dirty="0" smtClean="0"/>
          </a:p>
          <a:p>
            <a:r>
              <a:rPr kumimoji="1" lang="ja-JP" altLang="en-US" baseline="0" dirty="0" smtClean="0"/>
              <a:t>　　 ・安全に生活するための道具</a:t>
            </a:r>
            <a:endParaRPr kumimoji="1" lang="en-US" altLang="ja-JP" baseline="0" dirty="0" smtClean="0"/>
          </a:p>
          <a:p>
            <a:r>
              <a:rPr kumimoji="1" lang="ja-JP" altLang="en-US" baseline="0" dirty="0" smtClean="0"/>
              <a:t>　</a:t>
            </a:r>
            <a:endParaRPr kumimoji="1" lang="en-US" altLang="ja-JP" baseline="0" dirty="0" smtClean="0"/>
          </a:p>
          <a:p>
            <a:r>
              <a:rPr kumimoji="1" lang="ja-JP" altLang="en-US" baseline="0" dirty="0" smtClean="0"/>
              <a:t>＜クリック＞　色々な考えが出されましたが、現段階で、自分だったら、どんなテーマのものをつくってみたいですか。</a:t>
            </a:r>
            <a:endParaRPr kumimoji="1" lang="en-US" altLang="ja-JP" baseline="0" dirty="0" smtClean="0"/>
          </a:p>
          <a:p>
            <a:r>
              <a:rPr kumimoji="1" lang="ja-JP" altLang="en-US" baseline="0" dirty="0" smtClean="0"/>
              <a:t>自分が作りたいと考えているものをワークシートに書きましょう。</a:t>
            </a:r>
            <a:endParaRPr kumimoji="1" lang="en-US" altLang="ja-JP" baseline="0" dirty="0" smtClean="0"/>
          </a:p>
          <a:p>
            <a:endParaRPr kumimoji="1" lang="en-US" altLang="ja-JP" baseline="0" dirty="0" smtClean="0"/>
          </a:p>
          <a:p>
            <a:r>
              <a:rPr kumimoji="1" lang="ja-JP" altLang="en-US" baseline="0" dirty="0" smtClean="0"/>
              <a:t>＜次のスライド＞</a:t>
            </a:r>
            <a:endParaRPr kumimoji="1" lang="en-US" altLang="ja-JP" baseline="0" dirty="0" smtClean="0"/>
          </a:p>
          <a:p>
            <a:endParaRPr kumimoji="1" lang="ja-JP" altLang="en-US" dirty="0"/>
          </a:p>
        </p:txBody>
      </p:sp>
      <p:sp>
        <p:nvSpPr>
          <p:cNvPr id="4" name="スライド番号プレースホルダー 3"/>
          <p:cNvSpPr>
            <a:spLocks noGrp="1"/>
          </p:cNvSpPr>
          <p:nvPr>
            <p:ph type="sldNum" sz="quarter" idx="10"/>
          </p:nvPr>
        </p:nvSpPr>
        <p:spPr/>
        <p:txBody>
          <a:bodyPr/>
          <a:lstStyle/>
          <a:p>
            <a:fld id="{E15B4949-F971-4A5F-AD84-7C29BFCBC1E8}" type="slidenum">
              <a:rPr kumimoji="1" lang="ja-JP" altLang="en-US" smtClean="0"/>
              <a:t>8</a:t>
            </a:fld>
            <a:endParaRPr kumimoji="1" lang="ja-JP" altLang="en-US"/>
          </a:p>
        </p:txBody>
      </p:sp>
    </p:spTree>
    <p:extLst>
      <p:ext uri="{BB962C8B-B14F-4D97-AF65-F5344CB8AC3E}">
        <p14:creationId xmlns:p14="http://schemas.microsoft.com/office/powerpoint/2010/main" val="423662356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今日の学習をふり返りましょう。</a:t>
            </a:r>
            <a:endParaRPr kumimoji="1" lang="en-US" altLang="ja-JP" dirty="0" smtClean="0"/>
          </a:p>
          <a:p>
            <a:r>
              <a:rPr kumimoji="1" lang="ja-JP" altLang="en-US" dirty="0" smtClean="0"/>
              <a:t>＜クリック＞　「がんばったこと」「学んだこと」「これからしたいこと」などをワークシートに書きましょう。</a:t>
            </a:r>
            <a:endParaRPr kumimoji="1" lang="en-US" altLang="ja-JP" dirty="0" smtClean="0"/>
          </a:p>
          <a:p>
            <a:endParaRPr kumimoji="1" lang="en-US" altLang="ja-JP" dirty="0" smtClean="0"/>
          </a:p>
          <a:p>
            <a:r>
              <a:rPr kumimoji="1" lang="ja-JP" altLang="en-US" dirty="0" smtClean="0"/>
              <a:t>（ふり返りを書く時間を確保する）</a:t>
            </a:r>
            <a:endParaRPr kumimoji="1" lang="en-US" altLang="ja-JP" dirty="0" smtClean="0"/>
          </a:p>
          <a:p>
            <a:r>
              <a:rPr kumimoji="1" lang="ja-JP" altLang="en-US" dirty="0" smtClean="0"/>
              <a:t>（時間があれば、発表し合い、考えを共有する）</a:t>
            </a:r>
            <a:endParaRPr kumimoji="1" lang="en-US" altLang="ja-JP" dirty="0" smtClean="0"/>
          </a:p>
          <a:p>
            <a:endParaRPr kumimoji="1" lang="en-US" altLang="ja-JP" dirty="0" smtClean="0"/>
          </a:p>
          <a:p>
            <a:r>
              <a:rPr kumimoji="1" lang="ja-JP" altLang="en-US" dirty="0" smtClean="0"/>
              <a:t>＜クリック＞　次回は、まず、グループを決めます。Ｍ</a:t>
            </a:r>
            <a:r>
              <a:rPr kumimoji="1" lang="en-US" altLang="ja-JP" dirty="0" smtClean="0"/>
              <a:t>ESH</a:t>
            </a:r>
            <a:r>
              <a:rPr kumimoji="1" lang="ja-JP" altLang="en-US" dirty="0" smtClean="0"/>
              <a:t>の数が○個なので、最大でも○個のグループしかつくれませんので、調整してグループ作りを行います。グループができたら、道具作りの計画を立てます。</a:t>
            </a:r>
            <a:endParaRPr kumimoji="1" lang="en-US" altLang="ja-JP" dirty="0" smtClean="0"/>
          </a:p>
          <a:p>
            <a:endParaRPr kumimoji="1" lang="ja-JP" altLang="en-US" dirty="0"/>
          </a:p>
        </p:txBody>
      </p:sp>
      <p:sp>
        <p:nvSpPr>
          <p:cNvPr id="4" name="スライド番号プレースホルダー 3"/>
          <p:cNvSpPr>
            <a:spLocks noGrp="1"/>
          </p:cNvSpPr>
          <p:nvPr>
            <p:ph type="sldNum" sz="quarter" idx="10"/>
          </p:nvPr>
        </p:nvSpPr>
        <p:spPr/>
        <p:txBody>
          <a:bodyPr/>
          <a:lstStyle/>
          <a:p>
            <a:fld id="{E15B4949-F971-4A5F-AD84-7C29BFCBC1E8}" type="slidenum">
              <a:rPr kumimoji="1" lang="ja-JP" altLang="en-US" smtClean="0"/>
              <a:t>9</a:t>
            </a:fld>
            <a:endParaRPr kumimoji="1" lang="ja-JP" altLang="en-US"/>
          </a:p>
        </p:txBody>
      </p:sp>
    </p:spTree>
    <p:extLst>
      <p:ext uri="{BB962C8B-B14F-4D97-AF65-F5344CB8AC3E}">
        <p14:creationId xmlns:p14="http://schemas.microsoft.com/office/powerpoint/2010/main" val="216352798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24000" y="1122363"/>
            <a:ext cx="9144000" cy="2387600"/>
          </a:xfrm>
        </p:spPr>
        <p:txBody>
          <a:bodyPr anchor="b"/>
          <a:lstStyle>
            <a:lvl1pPr algn="ctr">
              <a:defRPr sz="6000"/>
            </a:lvl1p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286623326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40108326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8724900" y="365125"/>
            <a:ext cx="2628900" cy="5811838"/>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838200" y="365125"/>
            <a:ext cx="7734300" cy="5811838"/>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3870172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40740353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831850" y="1709738"/>
            <a:ext cx="10515600" cy="2852737"/>
          </a:xfrm>
        </p:spPr>
        <p:txBody>
          <a:bodyPr anchor="b"/>
          <a:lstStyle>
            <a:lvl1pPr>
              <a:defRPr sz="6000"/>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37157796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838200" y="1825625"/>
            <a:ext cx="518160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6172200" y="1825625"/>
            <a:ext cx="518160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376271792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365125"/>
            <a:ext cx="10515600" cy="1325563"/>
          </a:xfrm>
        </p:spPr>
        <p:txBody>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839788" y="2505075"/>
            <a:ext cx="5157787"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6172200" y="2505075"/>
            <a:ext cx="5183188"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16056707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4400790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14031962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375846723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2A06C197-C1D3-4B49-B0D0-9A3908E78E5C}" type="datetimeFigureOut">
              <a:rPr kumimoji="1" lang="ja-JP" altLang="en-US" smtClean="0"/>
              <a:t>2020/2/28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40630735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A06C197-C1D3-4B49-B0D0-9A3908E78E5C}" type="datetimeFigureOut">
              <a:rPr kumimoji="1" lang="ja-JP" altLang="en-US" smtClean="0"/>
              <a:t>2020/2/28</a:t>
            </a:fld>
            <a:endParaRPr kumimoji="1" lang="ja-JP" altLang="en-US"/>
          </a:p>
        </p:txBody>
      </p:sp>
      <p:sp>
        <p:nvSpPr>
          <p:cNvPr id="5" name="フッター プレースホルダー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23F866A-CA28-45D4-8DF1-00E9E0A4767E}" type="slidenum">
              <a:rPr kumimoji="1" lang="ja-JP" altLang="en-US" smtClean="0"/>
              <a:t>‹#›</a:t>
            </a:fld>
            <a:endParaRPr kumimoji="1" lang="ja-JP" altLang="en-US"/>
          </a:p>
        </p:txBody>
      </p:sp>
    </p:spTree>
    <p:extLst>
      <p:ext uri="{BB962C8B-B14F-4D97-AF65-F5344CB8AC3E}">
        <p14:creationId xmlns:p14="http://schemas.microsoft.com/office/powerpoint/2010/main" val="76186332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s://www.youtube.com/watch?v=vCUk7zkzDQw" TargetMode="External"/><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サブタイトル 2"/>
          <p:cNvSpPr>
            <a:spLocks noGrp="1"/>
          </p:cNvSpPr>
          <p:nvPr>
            <p:ph type="subTitle" idx="1"/>
          </p:nvPr>
        </p:nvSpPr>
        <p:spPr>
          <a:xfrm>
            <a:off x="386366" y="425003"/>
            <a:ext cx="11526592" cy="5950039"/>
          </a:xfrm>
        </p:spPr>
        <p:txBody>
          <a:bodyPr/>
          <a:lstStyle/>
          <a:p>
            <a:endParaRPr kumimoji="1" lang="en-US" altLang="ja-JP" sz="4800" dirty="0" smtClean="0"/>
          </a:p>
          <a:p>
            <a:r>
              <a:rPr kumimoji="1" lang="ja-JP" altLang="en-US" sz="6600" dirty="0" smtClean="0"/>
              <a:t>コンピュータと私たちの生活</a:t>
            </a:r>
            <a:endParaRPr kumimoji="1" lang="ja-JP" altLang="en-US" sz="6600" dirty="0"/>
          </a:p>
        </p:txBody>
      </p:sp>
      <p:pic>
        <p:nvPicPr>
          <p:cNvPr id="5" name="図 4"/>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3844768" y="2404761"/>
            <a:ext cx="4609787" cy="4125758"/>
          </a:xfrm>
          <a:prstGeom prst="rect">
            <a:avLst/>
          </a:prstGeom>
        </p:spPr>
      </p:pic>
      <p:sp>
        <p:nvSpPr>
          <p:cNvPr id="4" name="テキスト ボックス 3"/>
          <p:cNvSpPr txBox="1"/>
          <p:nvPr/>
        </p:nvSpPr>
        <p:spPr>
          <a:xfrm>
            <a:off x="87108" y="99020"/>
            <a:ext cx="1987498" cy="830997"/>
          </a:xfrm>
          <a:prstGeom prst="rect">
            <a:avLst/>
          </a:prstGeom>
          <a:noFill/>
          <a:ln>
            <a:solidFill>
              <a:schemeClr val="tx1"/>
            </a:solidFill>
          </a:ln>
        </p:spPr>
        <p:txBody>
          <a:bodyPr wrap="square" rtlCol="0">
            <a:spAutoFit/>
          </a:bodyPr>
          <a:lstStyle/>
          <a:p>
            <a:r>
              <a:rPr kumimoji="1" lang="ja-JP" altLang="en-US" sz="2400" dirty="0" smtClean="0"/>
              <a:t>プラン１０－１</a:t>
            </a:r>
            <a:endParaRPr kumimoji="1" lang="en-US" altLang="ja-JP" sz="2400" dirty="0" smtClean="0"/>
          </a:p>
          <a:p>
            <a:r>
              <a:rPr kumimoji="1" lang="ja-JP" altLang="en-US" sz="2400" dirty="0" smtClean="0"/>
              <a:t>  　 （</a:t>
            </a:r>
            <a:r>
              <a:rPr lang="ja-JP" altLang="en-US" sz="2400" dirty="0"/>
              <a:t>総合</a:t>
            </a:r>
            <a:r>
              <a:rPr kumimoji="1" lang="ja-JP" altLang="en-US" sz="2400" dirty="0" smtClean="0"/>
              <a:t>）</a:t>
            </a:r>
            <a:endParaRPr kumimoji="1" lang="ja-JP" altLang="en-US" sz="2400" dirty="0"/>
          </a:p>
        </p:txBody>
      </p:sp>
      <p:sp>
        <p:nvSpPr>
          <p:cNvPr id="6" name="テキスト ボックス 5"/>
          <p:cNvSpPr txBox="1"/>
          <p:nvPr/>
        </p:nvSpPr>
        <p:spPr>
          <a:xfrm>
            <a:off x="11072157" y="14374"/>
            <a:ext cx="1105988" cy="461665"/>
          </a:xfrm>
          <a:prstGeom prst="rect">
            <a:avLst/>
          </a:prstGeom>
          <a:noFill/>
        </p:spPr>
        <p:txBody>
          <a:bodyPr wrap="square" rtlCol="0">
            <a:spAutoFit/>
          </a:bodyPr>
          <a:lstStyle/>
          <a:p>
            <a:r>
              <a:rPr kumimoji="1" lang="en-US" altLang="ja-JP" sz="2400" dirty="0" smtClean="0"/>
              <a:t>【</a:t>
            </a:r>
            <a:r>
              <a:rPr kumimoji="1" lang="ja-JP" altLang="en-US" sz="2400" dirty="0" smtClean="0"/>
              <a:t>１</a:t>
            </a:r>
            <a:r>
              <a:rPr kumimoji="1" lang="en-US" altLang="ja-JP" sz="2400" dirty="0" smtClean="0"/>
              <a:t>】</a:t>
            </a:r>
            <a:endParaRPr kumimoji="1" lang="ja-JP" altLang="en-US" sz="2400" dirty="0"/>
          </a:p>
        </p:txBody>
      </p:sp>
    </p:spTree>
    <p:extLst>
      <p:ext uri="{BB962C8B-B14F-4D97-AF65-F5344CB8AC3E}">
        <p14:creationId xmlns:p14="http://schemas.microsoft.com/office/powerpoint/2010/main" val="18085707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with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サブタイトル 2"/>
          <p:cNvSpPr>
            <a:spLocks noGrp="1"/>
          </p:cNvSpPr>
          <p:nvPr>
            <p:ph type="subTitle" idx="1"/>
          </p:nvPr>
        </p:nvSpPr>
        <p:spPr>
          <a:xfrm>
            <a:off x="0" y="363794"/>
            <a:ext cx="12192000" cy="6398747"/>
          </a:xfrm>
        </p:spPr>
        <p:txBody>
          <a:bodyPr>
            <a:normAutofit/>
          </a:bodyPr>
          <a:lstStyle/>
          <a:p>
            <a:r>
              <a:rPr lang="en-US" altLang="ja-JP" sz="8000" dirty="0" smtClean="0"/>
              <a:t>AI</a:t>
            </a:r>
            <a:r>
              <a:rPr lang="ja-JP" altLang="en-US" sz="6000" dirty="0" smtClean="0"/>
              <a:t>で創る未来</a:t>
            </a:r>
            <a:endParaRPr lang="en-US" altLang="ja-JP" sz="6000" dirty="0" smtClean="0"/>
          </a:p>
          <a:p>
            <a:r>
              <a:rPr lang="ja-JP" altLang="en-US" sz="1000" dirty="0"/>
              <a:t>　</a:t>
            </a:r>
            <a:endParaRPr lang="en-US" altLang="ja-JP" sz="1000" dirty="0" smtClean="0"/>
          </a:p>
          <a:p>
            <a:pPr algn="l"/>
            <a:r>
              <a:rPr lang="ja-JP" altLang="en-US" sz="5400" dirty="0" smtClean="0"/>
              <a:t>～ 地方の人手不足を解決するために。</a:t>
            </a:r>
            <a:endParaRPr lang="en-US" altLang="ja-JP" sz="5400" dirty="0" smtClean="0"/>
          </a:p>
          <a:p>
            <a:pPr algn="l"/>
            <a:r>
              <a:rPr lang="ja-JP" altLang="en-US" sz="5400" dirty="0"/>
              <a:t>　</a:t>
            </a:r>
            <a:r>
              <a:rPr lang="ja-JP" altLang="en-US" sz="5400" dirty="0" smtClean="0"/>
              <a:t>   あるクリーニング店の挑戦 ～</a:t>
            </a:r>
            <a:endParaRPr lang="en-US" altLang="ja-JP" sz="5400" dirty="0" smtClean="0"/>
          </a:p>
          <a:p>
            <a:pPr algn="l"/>
            <a:r>
              <a:rPr lang="ja-JP" altLang="en-US" sz="5400" dirty="0" smtClean="0"/>
              <a:t>　　　</a:t>
            </a:r>
            <a:endParaRPr lang="en-US" altLang="ja-JP" sz="5400" dirty="0" smtClean="0"/>
          </a:p>
          <a:p>
            <a:pPr algn="l"/>
            <a:r>
              <a:rPr lang="ja-JP" altLang="en-US" sz="4400" dirty="0" smtClean="0"/>
              <a:t>　　</a:t>
            </a:r>
            <a:endParaRPr lang="en-US" altLang="ja-JP" sz="4400" dirty="0" smtClean="0"/>
          </a:p>
          <a:p>
            <a:pPr algn="l"/>
            <a:r>
              <a:rPr lang="ja-JP" altLang="en-US" sz="1000" dirty="0" smtClean="0"/>
              <a:t> </a:t>
            </a:r>
            <a:r>
              <a:rPr lang="ja-JP" altLang="en-US" sz="1000" dirty="0"/>
              <a:t>　</a:t>
            </a:r>
            <a:r>
              <a:rPr lang="ja-JP" altLang="en-US" sz="1000" dirty="0" smtClean="0"/>
              <a:t>　</a:t>
            </a:r>
            <a:endParaRPr lang="en-US" altLang="ja-JP" sz="1000" dirty="0" smtClean="0"/>
          </a:p>
          <a:p>
            <a:pPr algn="l"/>
            <a:endParaRPr lang="en-US" altLang="ja-JP" sz="1000" dirty="0" smtClean="0"/>
          </a:p>
          <a:p>
            <a:pPr algn="l"/>
            <a:r>
              <a:rPr lang="ja-JP" altLang="en-US" sz="4400" dirty="0" smtClean="0"/>
              <a:t> 動画を見て思ったことをワークシートに書きましょう</a:t>
            </a:r>
            <a:endParaRPr lang="en-US" altLang="ja-JP" sz="4400" dirty="0" smtClean="0"/>
          </a:p>
        </p:txBody>
      </p:sp>
      <p:sp>
        <p:nvSpPr>
          <p:cNvPr id="2" name="下矢印 1"/>
          <p:cNvSpPr/>
          <p:nvPr/>
        </p:nvSpPr>
        <p:spPr>
          <a:xfrm>
            <a:off x="5024607" y="4580537"/>
            <a:ext cx="1929283" cy="73353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テキスト ボックス 4"/>
          <p:cNvSpPr txBox="1"/>
          <p:nvPr/>
        </p:nvSpPr>
        <p:spPr>
          <a:xfrm>
            <a:off x="1745226" y="3412914"/>
            <a:ext cx="9974826" cy="646331"/>
          </a:xfrm>
          <a:prstGeom prst="rect">
            <a:avLst/>
          </a:prstGeom>
          <a:noFill/>
        </p:spPr>
        <p:txBody>
          <a:bodyPr wrap="square" rtlCol="0">
            <a:spAutoFit/>
          </a:bodyPr>
          <a:lstStyle/>
          <a:p>
            <a:r>
              <a:rPr lang="en-US" altLang="ja-JP" sz="3600" dirty="0" smtClean="0">
                <a:hlinkClick r:id="rId3"/>
              </a:rPr>
              <a:t>https</a:t>
            </a:r>
            <a:r>
              <a:rPr lang="en-US" altLang="ja-JP" sz="3600" dirty="0">
                <a:hlinkClick r:id="rId3"/>
              </a:rPr>
              <a:t>://www.youtube.com/watch?v=vCUk7zkzDQw</a:t>
            </a:r>
            <a:endParaRPr kumimoji="1" lang="ja-JP" altLang="en-US" sz="3600" dirty="0"/>
          </a:p>
        </p:txBody>
      </p:sp>
      <p:sp>
        <p:nvSpPr>
          <p:cNvPr id="6" name="テキスト ボックス 5"/>
          <p:cNvSpPr txBox="1"/>
          <p:nvPr/>
        </p:nvSpPr>
        <p:spPr>
          <a:xfrm>
            <a:off x="560441" y="3432578"/>
            <a:ext cx="1194617" cy="646331"/>
          </a:xfrm>
          <a:prstGeom prst="rect">
            <a:avLst/>
          </a:prstGeom>
          <a:noFill/>
        </p:spPr>
        <p:txBody>
          <a:bodyPr wrap="square" rtlCol="0">
            <a:spAutoFit/>
          </a:bodyPr>
          <a:lstStyle/>
          <a:p>
            <a:r>
              <a:rPr kumimoji="1" lang="ja-JP" altLang="en-US" sz="3600" dirty="0" smtClean="0">
                <a:solidFill>
                  <a:srgbClr val="0070C0"/>
                </a:solidFill>
              </a:rPr>
              <a:t>動画</a:t>
            </a:r>
            <a:endParaRPr kumimoji="1" lang="ja-JP" altLang="en-US" sz="3600" dirty="0">
              <a:solidFill>
                <a:srgbClr val="0070C0"/>
              </a:solidFill>
            </a:endParaRPr>
          </a:p>
        </p:txBody>
      </p:sp>
      <p:sp>
        <p:nvSpPr>
          <p:cNvPr id="7" name="テキスト ボックス 6"/>
          <p:cNvSpPr txBox="1"/>
          <p:nvPr/>
        </p:nvSpPr>
        <p:spPr>
          <a:xfrm>
            <a:off x="11072157" y="14374"/>
            <a:ext cx="1105988" cy="461665"/>
          </a:xfrm>
          <a:prstGeom prst="rect">
            <a:avLst/>
          </a:prstGeom>
          <a:noFill/>
        </p:spPr>
        <p:txBody>
          <a:bodyPr wrap="square" rtlCol="0">
            <a:spAutoFit/>
          </a:bodyPr>
          <a:lstStyle/>
          <a:p>
            <a:r>
              <a:rPr kumimoji="1" lang="en-US" altLang="ja-JP" sz="2400" dirty="0" smtClean="0"/>
              <a:t>【</a:t>
            </a:r>
            <a:r>
              <a:rPr lang="ja-JP" altLang="en-US" sz="2400" dirty="0"/>
              <a:t>２</a:t>
            </a:r>
            <a:r>
              <a:rPr kumimoji="1" lang="en-US" altLang="ja-JP" sz="2400" dirty="0" smtClean="0"/>
              <a:t>】</a:t>
            </a:r>
            <a:endParaRPr kumimoji="1" lang="ja-JP" altLang="en-US" sz="2400" dirty="0"/>
          </a:p>
        </p:txBody>
      </p:sp>
    </p:spTree>
    <p:extLst>
      <p:ext uri="{BB962C8B-B14F-4D97-AF65-F5344CB8AC3E}">
        <p14:creationId xmlns:p14="http://schemas.microsoft.com/office/powerpoint/2010/main" val="339383044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サブタイトル 2"/>
          <p:cNvSpPr>
            <a:spLocks noGrp="1"/>
          </p:cNvSpPr>
          <p:nvPr>
            <p:ph type="subTitle" idx="1"/>
          </p:nvPr>
        </p:nvSpPr>
        <p:spPr>
          <a:xfrm>
            <a:off x="196096" y="441039"/>
            <a:ext cx="11877917" cy="6112161"/>
          </a:xfrm>
        </p:spPr>
        <p:txBody>
          <a:bodyPr>
            <a:normAutofit/>
          </a:bodyPr>
          <a:lstStyle/>
          <a:p>
            <a:pPr algn="l"/>
            <a:r>
              <a:rPr lang="ja-JP" altLang="en-US" sz="5400" dirty="0"/>
              <a:t>動画</a:t>
            </a:r>
            <a:r>
              <a:rPr lang="ja-JP" altLang="en-US" sz="5400" dirty="0" smtClean="0"/>
              <a:t>を見て、どう思いましたか？</a:t>
            </a:r>
            <a:endParaRPr lang="en-US" altLang="ja-JP" sz="5400" dirty="0" smtClean="0"/>
          </a:p>
          <a:p>
            <a:pPr algn="l"/>
            <a:r>
              <a:rPr lang="ja-JP" altLang="en-US" sz="5400" dirty="0" smtClean="0"/>
              <a:t>　 感想や疑問などを出し合いましょう。</a:t>
            </a:r>
            <a:endParaRPr lang="en-US" altLang="ja-JP" sz="5400" dirty="0" smtClean="0"/>
          </a:p>
          <a:p>
            <a:pPr algn="l"/>
            <a:endParaRPr lang="en-US" altLang="ja-JP" sz="5400" dirty="0" smtClean="0"/>
          </a:p>
          <a:p>
            <a:pPr algn="l"/>
            <a:endParaRPr lang="en-US" altLang="ja-JP" sz="5400" dirty="0" smtClean="0"/>
          </a:p>
        </p:txBody>
      </p:sp>
      <p:sp>
        <p:nvSpPr>
          <p:cNvPr id="4" name="下矢印 3"/>
          <p:cNvSpPr/>
          <p:nvPr/>
        </p:nvSpPr>
        <p:spPr>
          <a:xfrm>
            <a:off x="4611675" y="2735536"/>
            <a:ext cx="1828798" cy="618596"/>
          </a:xfrm>
          <a:prstGeom prst="downArrow">
            <a:avLst>
              <a:gd name="adj1" fmla="val 50000"/>
              <a:gd name="adj2" fmla="val 46955"/>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額縁 4"/>
          <p:cNvSpPr/>
          <p:nvPr/>
        </p:nvSpPr>
        <p:spPr>
          <a:xfrm>
            <a:off x="342120" y="3926066"/>
            <a:ext cx="11403851" cy="2637064"/>
          </a:xfrm>
          <a:prstGeom prst="bevel">
            <a:avLst>
              <a:gd name="adj" fmla="val 5658"/>
            </a:avLst>
          </a:prstGeom>
          <a:solidFill>
            <a:srgbClr val="0070C0"/>
          </a:solid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 name="サブタイトル 2"/>
          <p:cNvSpPr txBox="1">
            <a:spLocks/>
          </p:cNvSpPr>
          <p:nvPr/>
        </p:nvSpPr>
        <p:spPr>
          <a:xfrm>
            <a:off x="511277" y="4129745"/>
            <a:ext cx="11090788" cy="2231726"/>
          </a:xfrm>
          <a:prstGeom prst="rect">
            <a:avLst/>
          </a:prstGeom>
          <a:solidFill>
            <a:schemeClr val="bg1"/>
          </a:solidFill>
        </p:spPr>
        <p:txBody>
          <a:bodyPr vert="horz" lIns="91440" tIns="45720" rIns="91440" bIns="45720" rtlCol="0">
            <a:normAutofit fontScale="77500" lnSpcReduction="20000"/>
          </a:bodyPr>
          <a:lstStyle>
            <a:lvl1pPr marL="0" indent="0" algn="ctr" defTabSz="914400" rtl="0" eaLnBrk="1" latinLnBrk="0" hangingPunct="1">
              <a:lnSpc>
                <a:spcPct val="90000"/>
              </a:lnSpc>
              <a:spcBef>
                <a:spcPts val="1000"/>
              </a:spcBef>
              <a:buFont typeface="Arial" panose="020B0604020202020204" pitchFamily="34" charset="0"/>
              <a:buNone/>
              <a:defRPr kumimoji="1"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kumimoji="1"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kumimoji="1"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9pPr>
          </a:lstStyle>
          <a:p>
            <a:pPr algn="l"/>
            <a:endParaRPr lang="en-US" altLang="ja-JP" sz="1300" dirty="0" smtClean="0"/>
          </a:p>
          <a:p>
            <a:pPr algn="l"/>
            <a:r>
              <a:rPr lang="ja-JP" altLang="en-US" sz="1300" dirty="0" smtClean="0"/>
              <a:t>　</a:t>
            </a:r>
            <a:endParaRPr lang="en-US" altLang="ja-JP" sz="1300" dirty="0" smtClean="0"/>
          </a:p>
          <a:p>
            <a:pPr algn="l"/>
            <a:r>
              <a:rPr lang="ja-JP" altLang="en-US" sz="5400" dirty="0" smtClean="0"/>
              <a:t>   </a:t>
            </a:r>
            <a:r>
              <a:rPr lang="ja-JP" altLang="en-US" sz="6200" dirty="0" smtClean="0"/>
              <a:t>「より</a:t>
            </a:r>
            <a:r>
              <a:rPr lang="ja-JP" altLang="en-US" sz="6200" dirty="0"/>
              <a:t>便利</a:t>
            </a:r>
            <a:r>
              <a:rPr lang="ja-JP" altLang="en-US" sz="6200" dirty="0" smtClean="0"/>
              <a:t>な社会」 を 実現するために、</a:t>
            </a:r>
            <a:endParaRPr lang="en-US" altLang="ja-JP" sz="6200" dirty="0" smtClean="0"/>
          </a:p>
          <a:p>
            <a:pPr algn="l"/>
            <a:r>
              <a:rPr lang="en-US" altLang="ja-JP" sz="1600" dirty="0"/>
              <a:t> </a:t>
            </a:r>
            <a:endParaRPr lang="en-US" altLang="ja-JP" sz="1600" dirty="0" smtClean="0"/>
          </a:p>
          <a:p>
            <a:pPr algn="l"/>
            <a:r>
              <a:rPr lang="ja-JP" altLang="en-US" sz="5400" dirty="0" smtClean="0"/>
              <a:t>    </a:t>
            </a:r>
            <a:r>
              <a:rPr lang="ja-JP" altLang="en-US" sz="6200" dirty="0" smtClean="0"/>
              <a:t>自分たちで考えた新しい道具を作ろう。</a:t>
            </a:r>
            <a:endParaRPr lang="en-US" altLang="ja-JP" sz="6200" dirty="0" smtClean="0"/>
          </a:p>
          <a:p>
            <a:pPr algn="l"/>
            <a:r>
              <a:rPr lang="ja-JP" altLang="en-US" sz="1600" dirty="0"/>
              <a:t>　</a:t>
            </a:r>
          </a:p>
        </p:txBody>
      </p:sp>
      <p:sp>
        <p:nvSpPr>
          <p:cNvPr id="6" name="テキスト ボックス 5"/>
          <p:cNvSpPr txBox="1"/>
          <p:nvPr/>
        </p:nvSpPr>
        <p:spPr>
          <a:xfrm>
            <a:off x="11072157" y="14374"/>
            <a:ext cx="1105988" cy="461665"/>
          </a:xfrm>
          <a:prstGeom prst="rect">
            <a:avLst/>
          </a:prstGeom>
          <a:noFill/>
        </p:spPr>
        <p:txBody>
          <a:bodyPr wrap="square" rtlCol="0">
            <a:spAutoFit/>
          </a:bodyPr>
          <a:lstStyle/>
          <a:p>
            <a:r>
              <a:rPr kumimoji="1" lang="en-US" altLang="ja-JP" sz="2400" dirty="0" smtClean="0"/>
              <a:t>【</a:t>
            </a:r>
            <a:r>
              <a:rPr lang="ja-JP" altLang="en-US" sz="2400" dirty="0"/>
              <a:t>３</a:t>
            </a:r>
            <a:r>
              <a:rPr kumimoji="1" lang="en-US" altLang="ja-JP" sz="2400" dirty="0" smtClean="0"/>
              <a:t>】</a:t>
            </a:r>
            <a:endParaRPr kumimoji="1" lang="ja-JP" altLang="en-US" sz="2400" dirty="0"/>
          </a:p>
        </p:txBody>
      </p:sp>
    </p:spTree>
    <p:extLst>
      <p:ext uri="{BB962C8B-B14F-4D97-AF65-F5344CB8AC3E}">
        <p14:creationId xmlns:p14="http://schemas.microsoft.com/office/powerpoint/2010/main" val="392978264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7"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anim calcmode="lin" valueType="num">
                                      <p:cBhvr>
                                        <p:cTn id="8" dur="500" fill="hold"/>
                                        <p:tgtEl>
                                          <p:spTgt spid="4"/>
                                        </p:tgtEl>
                                        <p:attrNameLst>
                                          <p:attrName>ppt_x</p:attrName>
                                        </p:attrNameLst>
                                      </p:cBhvr>
                                      <p:tavLst>
                                        <p:tav tm="0">
                                          <p:val>
                                            <p:strVal val="#ppt_x"/>
                                          </p:val>
                                        </p:tav>
                                        <p:tav tm="100000">
                                          <p:val>
                                            <p:strVal val="#ppt_x"/>
                                          </p:val>
                                        </p:tav>
                                      </p:tavLst>
                                    </p:anim>
                                    <p:anim calcmode="lin" valueType="num">
                                      <p:cBhvr>
                                        <p:cTn id="9" dur="500" fill="hold"/>
                                        <p:tgtEl>
                                          <p:spTgt spid="4"/>
                                        </p:tgtEl>
                                        <p:attrNameLst>
                                          <p:attrName>ppt_y</p:attrName>
                                        </p:attrNameLst>
                                      </p:cBhvr>
                                      <p:tavLst>
                                        <p:tav tm="0">
                                          <p:val>
                                            <p:strVal val="#ppt_y-.1"/>
                                          </p:val>
                                        </p:tav>
                                        <p:tav tm="100000">
                                          <p:val>
                                            <p:strVal val="#ppt_y"/>
                                          </p:val>
                                        </p:tav>
                                      </p:tavLst>
                                    </p:anim>
                                  </p:childTnLst>
                                </p:cTn>
                              </p:par>
                              <p:par>
                                <p:cTn id="10" presetID="10" presetClass="entr" presetSubtype="0" fill="hold" grpId="0" nodeType="withEffect">
                                  <p:stCondLst>
                                    <p:cond delay="0"/>
                                  </p:stCondLst>
                                  <p:childTnLst>
                                    <p:set>
                                      <p:cBhvr>
                                        <p:cTn id="11" dur="1" fill="hold">
                                          <p:stCondLst>
                                            <p:cond delay="0"/>
                                          </p:stCondLst>
                                        </p:cTn>
                                        <p:tgtEl>
                                          <p:spTgt spid="5"/>
                                        </p:tgtEl>
                                        <p:attrNameLst>
                                          <p:attrName>style.visibility</p:attrName>
                                        </p:attrNameLst>
                                      </p:cBhvr>
                                      <p:to>
                                        <p:strVal val="visible"/>
                                      </p:to>
                                    </p:set>
                                    <p:animEffect transition="in" filter="fade">
                                      <p:cBhvr>
                                        <p:cTn id="12" dur="500"/>
                                        <p:tgtEl>
                                          <p:spTgt spid="5"/>
                                        </p:tgtEl>
                                      </p:cBhvr>
                                    </p:animEffect>
                                  </p:childTnLst>
                                </p:cTn>
                              </p:par>
                              <p:par>
                                <p:cTn id="13" presetID="10"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animEffect transition="in" filter="fade">
                                      <p:cBhvr>
                                        <p:cTn id="15" dur="500"/>
                                        <p:tgtEl>
                                          <p:spTgt spid="7">
                                            <p:txEl>
                                              <p:pRg st="1" end="1"/>
                                            </p:txEl>
                                          </p:spTgt>
                                        </p:tgtEl>
                                      </p:cBhvr>
                                    </p:animEffect>
                                  </p:childTnLst>
                                </p:cTn>
                              </p:par>
                              <p:par>
                                <p:cTn id="16" presetID="10" presetClass="entr" presetSubtype="0" fill="hold" nodeType="withEffect">
                                  <p:stCondLst>
                                    <p:cond delay="500"/>
                                  </p:stCondLst>
                                  <p:childTnLst>
                                    <p:set>
                                      <p:cBhvr>
                                        <p:cTn id="17" dur="1" fill="hold">
                                          <p:stCondLst>
                                            <p:cond delay="0"/>
                                          </p:stCondLst>
                                        </p:cTn>
                                        <p:tgtEl>
                                          <p:spTgt spid="7">
                                            <p:txEl>
                                              <p:pRg st="2" end="2"/>
                                            </p:txEl>
                                          </p:spTgt>
                                        </p:tgtEl>
                                        <p:attrNameLst>
                                          <p:attrName>style.visibility</p:attrName>
                                        </p:attrNameLst>
                                      </p:cBhvr>
                                      <p:to>
                                        <p:strVal val="visible"/>
                                      </p:to>
                                    </p:set>
                                    <p:animEffect transition="in" filter="fade">
                                      <p:cBhvr>
                                        <p:cTn id="18" dur="500"/>
                                        <p:tgtEl>
                                          <p:spTgt spid="7">
                                            <p:txEl>
                                              <p:pRg st="2" end="2"/>
                                            </p:txEl>
                                          </p:spTgt>
                                        </p:tgtEl>
                                      </p:cBhvr>
                                    </p:animEffect>
                                  </p:childTnLst>
                                </p:cTn>
                              </p:par>
                              <p:par>
                                <p:cTn id="19" presetID="10" presetClass="entr" presetSubtype="0" fill="hold" nodeType="withEffect">
                                  <p:stCondLst>
                                    <p:cond delay="0"/>
                                  </p:stCondLst>
                                  <p:childTnLst>
                                    <p:set>
                                      <p:cBhvr>
                                        <p:cTn id="20" dur="1" fill="hold">
                                          <p:stCondLst>
                                            <p:cond delay="0"/>
                                          </p:stCondLst>
                                        </p:cTn>
                                        <p:tgtEl>
                                          <p:spTgt spid="7">
                                            <p:txEl>
                                              <p:pRg st="3" end="3"/>
                                            </p:txEl>
                                          </p:spTgt>
                                        </p:tgtEl>
                                        <p:attrNameLst>
                                          <p:attrName>style.visibility</p:attrName>
                                        </p:attrNameLst>
                                      </p:cBhvr>
                                      <p:to>
                                        <p:strVal val="visible"/>
                                      </p:to>
                                    </p:set>
                                    <p:animEffect transition="in" filter="fade">
                                      <p:cBhvr>
                                        <p:cTn id="21" dur="500"/>
                                        <p:tgtEl>
                                          <p:spTgt spid="7">
                                            <p:txEl>
                                              <p:pRg st="3" end="3"/>
                                            </p:txEl>
                                          </p:spTgt>
                                        </p:tgtEl>
                                      </p:cBhvr>
                                    </p:animEffect>
                                  </p:childTnLst>
                                </p:cTn>
                              </p:par>
                            </p:childTnLst>
                          </p:cTn>
                        </p:par>
                        <p:par>
                          <p:cTn id="22" fill="hold">
                            <p:stCondLst>
                              <p:cond delay="1000"/>
                            </p:stCondLst>
                            <p:childTnLst>
                              <p:par>
                                <p:cTn id="23" presetID="10" presetClass="entr" presetSubtype="0" fill="hold" nodeType="afterEffect">
                                  <p:stCondLst>
                                    <p:cond delay="500"/>
                                  </p:stCondLst>
                                  <p:childTnLst>
                                    <p:set>
                                      <p:cBhvr>
                                        <p:cTn id="24" dur="1" fill="hold">
                                          <p:stCondLst>
                                            <p:cond delay="0"/>
                                          </p:stCondLst>
                                        </p:cTn>
                                        <p:tgtEl>
                                          <p:spTgt spid="7">
                                            <p:txEl>
                                              <p:pRg st="4" end="4"/>
                                            </p:txEl>
                                          </p:spTgt>
                                        </p:tgtEl>
                                        <p:attrNameLst>
                                          <p:attrName>style.visibility</p:attrName>
                                        </p:attrNameLst>
                                      </p:cBhvr>
                                      <p:to>
                                        <p:strVal val="visible"/>
                                      </p:to>
                                    </p:set>
                                    <p:animEffect transition="in" filter="fade">
                                      <p:cBhvr>
                                        <p:cTn id="25" dur="500"/>
                                        <p:tgtEl>
                                          <p:spTgt spid="7">
                                            <p:txEl>
                                              <p:pRg st="4" end="4"/>
                                            </p:txEl>
                                          </p:spTgt>
                                        </p:tgtEl>
                                      </p:cBhvr>
                                    </p:animEffect>
                                  </p:childTnLst>
                                </p:cTn>
                              </p:par>
                            </p:childTnLst>
                          </p:cTn>
                        </p:par>
                        <p:par>
                          <p:cTn id="26" fill="hold">
                            <p:stCondLst>
                              <p:cond delay="2000"/>
                            </p:stCondLst>
                            <p:childTnLst>
                              <p:par>
                                <p:cTn id="27" presetID="10" presetClass="entr" presetSubtype="0" fill="hold" nodeType="afterEffect">
                                  <p:stCondLst>
                                    <p:cond delay="0"/>
                                  </p:stCondLst>
                                  <p:childTnLst>
                                    <p:set>
                                      <p:cBhvr>
                                        <p:cTn id="28" dur="1" fill="hold">
                                          <p:stCondLst>
                                            <p:cond delay="0"/>
                                          </p:stCondLst>
                                        </p:cTn>
                                        <p:tgtEl>
                                          <p:spTgt spid="7">
                                            <p:txEl>
                                              <p:pRg st="5" end="5"/>
                                            </p:txEl>
                                          </p:spTgt>
                                        </p:tgtEl>
                                        <p:attrNameLst>
                                          <p:attrName>style.visibility</p:attrName>
                                        </p:attrNameLst>
                                      </p:cBhvr>
                                      <p:to>
                                        <p:strVal val="visible"/>
                                      </p:to>
                                    </p:set>
                                    <p:animEffect transition="in" filter="fade">
                                      <p:cBhvr>
                                        <p:cTn id="29" dur="500"/>
                                        <p:tgtEl>
                                          <p:spTgt spid="7">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251424" y="152780"/>
            <a:ext cx="11197321" cy="6463308"/>
          </a:xfrm>
          <a:prstGeom prst="rect">
            <a:avLst/>
          </a:prstGeom>
          <a:noFill/>
        </p:spPr>
        <p:txBody>
          <a:bodyPr wrap="square" rtlCol="0">
            <a:spAutoFit/>
          </a:bodyPr>
          <a:lstStyle/>
          <a:p>
            <a:r>
              <a:rPr kumimoji="1" lang="ja-JP" altLang="en-US" sz="5400" dirty="0" smtClean="0"/>
              <a:t>学習の見通しをもつ</a:t>
            </a:r>
            <a:endParaRPr kumimoji="1" lang="en-US" altLang="ja-JP" sz="5400" dirty="0" smtClean="0"/>
          </a:p>
          <a:p>
            <a:r>
              <a:rPr lang="ja-JP" altLang="en-US" sz="2000" dirty="0" smtClean="0"/>
              <a:t>　</a:t>
            </a:r>
            <a:endParaRPr lang="en-US" altLang="ja-JP" sz="2000" dirty="0"/>
          </a:p>
          <a:p>
            <a:r>
              <a:rPr lang="ja-JP" altLang="en-US" sz="4400" dirty="0"/>
              <a:t> </a:t>
            </a:r>
            <a:r>
              <a:rPr lang="ja-JP" altLang="en-US" sz="4400" dirty="0" smtClean="0"/>
              <a:t>  </a:t>
            </a:r>
            <a:r>
              <a:rPr lang="ja-JP" altLang="en-US" sz="4800" dirty="0" smtClean="0"/>
              <a:t>①  </a:t>
            </a:r>
            <a:r>
              <a:rPr lang="en-US" altLang="ja-JP" sz="4800" dirty="0" smtClean="0"/>
              <a:t>MESH</a:t>
            </a:r>
            <a:r>
              <a:rPr lang="ja-JP" altLang="en-US" sz="4800" dirty="0" smtClean="0"/>
              <a:t>を使</a:t>
            </a:r>
            <a:r>
              <a:rPr lang="ja-JP" altLang="en-US" sz="4800" dirty="0"/>
              <a:t>い</a:t>
            </a:r>
            <a:r>
              <a:rPr lang="ja-JP" altLang="en-US" sz="4800" dirty="0" smtClean="0"/>
              <a:t>、</a:t>
            </a:r>
            <a:r>
              <a:rPr kumimoji="1" lang="ja-JP" altLang="en-US" sz="4800" dirty="0" smtClean="0"/>
              <a:t>グループで協力して、</a:t>
            </a:r>
            <a:endParaRPr kumimoji="1" lang="en-US" altLang="ja-JP" sz="4800" dirty="0" smtClean="0"/>
          </a:p>
          <a:p>
            <a:r>
              <a:rPr lang="ja-JP" altLang="en-US" sz="4800" dirty="0"/>
              <a:t>　</a:t>
            </a:r>
            <a:r>
              <a:rPr lang="ja-JP" altLang="en-US" sz="4800" dirty="0" smtClean="0"/>
              <a:t> 　  </a:t>
            </a:r>
            <a:r>
              <a:rPr kumimoji="1" lang="ja-JP" altLang="en-US" sz="4800" b="1" dirty="0" smtClean="0">
                <a:solidFill>
                  <a:srgbClr val="0070C0"/>
                </a:solidFill>
              </a:rPr>
              <a:t>便利な道具づくり </a:t>
            </a:r>
            <a:r>
              <a:rPr kumimoji="1" lang="ja-JP" altLang="en-US" sz="4800" dirty="0" smtClean="0"/>
              <a:t>を</a:t>
            </a:r>
            <a:endParaRPr kumimoji="1" lang="en-US" altLang="ja-JP" sz="4800" dirty="0" smtClean="0"/>
          </a:p>
          <a:p>
            <a:r>
              <a:rPr lang="ja-JP" altLang="en-US" sz="4800" dirty="0" smtClean="0"/>
              <a:t>         </a:t>
            </a:r>
            <a:r>
              <a:rPr kumimoji="1" lang="ja-JP" altLang="en-US" sz="4800" dirty="0" smtClean="0"/>
              <a:t>行う。</a:t>
            </a:r>
            <a:endParaRPr kumimoji="1" lang="en-US" altLang="ja-JP" sz="4800" dirty="0" smtClean="0"/>
          </a:p>
          <a:p>
            <a:r>
              <a:rPr lang="ja-JP" altLang="en-US" sz="2000" dirty="0"/>
              <a:t>　</a:t>
            </a:r>
            <a:endParaRPr kumimoji="1" lang="en-US" altLang="ja-JP" sz="2000" dirty="0" smtClean="0"/>
          </a:p>
          <a:p>
            <a:r>
              <a:rPr lang="ja-JP" altLang="en-US" sz="2000" dirty="0" smtClean="0"/>
              <a:t>    </a:t>
            </a:r>
            <a:endParaRPr lang="en-US" altLang="ja-JP" sz="2000" dirty="0" smtClean="0"/>
          </a:p>
          <a:p>
            <a:r>
              <a:rPr lang="en-US" altLang="ja-JP" sz="2000" dirty="0" smtClean="0"/>
              <a:t> </a:t>
            </a:r>
          </a:p>
          <a:p>
            <a:endParaRPr lang="en-US" altLang="ja-JP" sz="2000" dirty="0"/>
          </a:p>
          <a:p>
            <a:endParaRPr lang="en-US" altLang="ja-JP" sz="2000" dirty="0"/>
          </a:p>
          <a:p>
            <a:r>
              <a:rPr lang="en-US" altLang="ja-JP" sz="4800" dirty="0" smtClean="0"/>
              <a:t>   </a:t>
            </a:r>
            <a:r>
              <a:rPr lang="ja-JP" altLang="en-US" sz="4800" dirty="0" smtClean="0"/>
              <a:t>② 単元の最後に </a:t>
            </a:r>
            <a:r>
              <a:rPr lang="ja-JP" altLang="en-US" sz="4800" b="1" dirty="0" smtClean="0">
                <a:solidFill>
                  <a:srgbClr val="0070C0"/>
                </a:solidFill>
              </a:rPr>
              <a:t>発表会 </a:t>
            </a:r>
            <a:r>
              <a:rPr lang="ja-JP" altLang="en-US" sz="4800" dirty="0" smtClean="0"/>
              <a:t>を行う。</a:t>
            </a:r>
            <a:endParaRPr lang="en-US" altLang="ja-JP" sz="4800" dirty="0" smtClean="0"/>
          </a:p>
          <a:p>
            <a:r>
              <a:rPr lang="ja-JP" altLang="en-US" sz="4800" dirty="0"/>
              <a:t>　</a:t>
            </a:r>
            <a:r>
              <a:rPr lang="ja-JP" altLang="en-US" sz="4800" dirty="0" smtClean="0"/>
              <a:t> 　    （前半・後半の２回に分けて実施）</a:t>
            </a:r>
            <a:endParaRPr kumimoji="1" lang="ja-JP" altLang="en-US" sz="4800" dirty="0"/>
          </a:p>
        </p:txBody>
      </p:sp>
      <p:pic>
        <p:nvPicPr>
          <p:cNvPr id="7" name="図 6"/>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013114" y="2249645"/>
            <a:ext cx="5178886" cy="2566459"/>
          </a:xfrm>
          <a:prstGeom prst="rect">
            <a:avLst/>
          </a:prstGeom>
        </p:spPr>
      </p:pic>
      <p:sp>
        <p:nvSpPr>
          <p:cNvPr id="4" name="テキスト ボックス 3"/>
          <p:cNvSpPr txBox="1"/>
          <p:nvPr/>
        </p:nvSpPr>
        <p:spPr>
          <a:xfrm>
            <a:off x="11072157" y="14374"/>
            <a:ext cx="1105988" cy="461665"/>
          </a:xfrm>
          <a:prstGeom prst="rect">
            <a:avLst/>
          </a:prstGeom>
          <a:noFill/>
        </p:spPr>
        <p:txBody>
          <a:bodyPr wrap="square" rtlCol="0">
            <a:spAutoFit/>
          </a:bodyPr>
          <a:lstStyle/>
          <a:p>
            <a:r>
              <a:rPr kumimoji="1" lang="en-US" altLang="ja-JP" sz="2400" dirty="0" smtClean="0"/>
              <a:t>【</a:t>
            </a:r>
            <a:r>
              <a:rPr lang="ja-JP" altLang="en-US" sz="2400" dirty="0"/>
              <a:t>４</a:t>
            </a:r>
            <a:r>
              <a:rPr kumimoji="1" lang="en-US" altLang="ja-JP" sz="2400" dirty="0" smtClean="0"/>
              <a:t>】</a:t>
            </a:r>
            <a:endParaRPr kumimoji="1" lang="ja-JP" altLang="en-US" sz="2400" dirty="0"/>
          </a:p>
        </p:txBody>
      </p:sp>
    </p:spTree>
    <p:extLst>
      <p:ext uri="{BB962C8B-B14F-4D97-AF65-F5344CB8AC3E}">
        <p14:creationId xmlns:p14="http://schemas.microsoft.com/office/powerpoint/2010/main" val="387890131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サブタイトル 2"/>
          <p:cNvSpPr>
            <a:spLocks noGrp="1"/>
          </p:cNvSpPr>
          <p:nvPr>
            <p:ph type="subTitle" idx="1"/>
          </p:nvPr>
        </p:nvSpPr>
        <p:spPr>
          <a:xfrm>
            <a:off x="255639" y="176981"/>
            <a:ext cx="11808542" cy="6489290"/>
          </a:xfrm>
        </p:spPr>
        <p:txBody>
          <a:bodyPr>
            <a:normAutofit/>
          </a:bodyPr>
          <a:lstStyle/>
          <a:p>
            <a:pPr algn="l"/>
            <a:r>
              <a:rPr lang="ja-JP" altLang="en-US" sz="5400" dirty="0" smtClean="0"/>
              <a:t>　　　</a:t>
            </a:r>
            <a:r>
              <a:rPr lang="ja-JP" altLang="en-US" sz="5400" dirty="0"/>
              <a:t>　</a:t>
            </a:r>
            <a:r>
              <a:rPr lang="ja-JP" altLang="en-US" sz="5400" dirty="0" smtClean="0"/>
              <a:t>     便利な道具を作る！</a:t>
            </a:r>
            <a:endParaRPr lang="en-US" altLang="ja-JP" sz="5400" dirty="0" smtClean="0"/>
          </a:p>
          <a:p>
            <a:pPr algn="l"/>
            <a:endParaRPr lang="en-US" altLang="ja-JP" sz="5400" dirty="0" smtClean="0"/>
          </a:p>
          <a:p>
            <a:pPr algn="l"/>
            <a:r>
              <a:rPr lang="ja-JP" altLang="en-US" sz="2000" dirty="0" smtClean="0"/>
              <a:t>　</a:t>
            </a:r>
            <a:endParaRPr lang="en-US" altLang="ja-JP" sz="2000" dirty="0" smtClean="0"/>
          </a:p>
          <a:p>
            <a:pPr algn="l"/>
            <a:r>
              <a:rPr lang="ja-JP" altLang="en-US" sz="5400" dirty="0" smtClean="0"/>
              <a:t>  そもそも  「</a:t>
            </a:r>
            <a:r>
              <a:rPr lang="ja-JP" altLang="en-US" sz="5400" b="1" dirty="0" smtClean="0">
                <a:solidFill>
                  <a:srgbClr val="0070C0"/>
                </a:solidFill>
              </a:rPr>
              <a:t>便利</a:t>
            </a:r>
            <a:r>
              <a:rPr lang="ja-JP" altLang="en-US" sz="5400" dirty="0" smtClean="0"/>
              <a:t>」  とは、何だろう？</a:t>
            </a:r>
            <a:endParaRPr lang="en-US" altLang="ja-JP" sz="5400" dirty="0" smtClean="0"/>
          </a:p>
          <a:p>
            <a:pPr algn="l"/>
            <a:r>
              <a:rPr lang="ja-JP" altLang="en-US" sz="1100" dirty="0"/>
              <a:t>　</a:t>
            </a:r>
            <a:endParaRPr lang="en-US" altLang="ja-JP" sz="1100" dirty="0" smtClean="0"/>
          </a:p>
          <a:p>
            <a:pPr algn="l"/>
            <a:r>
              <a:rPr lang="ja-JP" altLang="en-US" sz="5400" dirty="0" smtClean="0"/>
              <a:t>  考えをワークシート</a:t>
            </a:r>
            <a:r>
              <a:rPr lang="ja-JP" altLang="en-US" sz="5400" dirty="0"/>
              <a:t>に</a:t>
            </a:r>
            <a:r>
              <a:rPr lang="ja-JP" altLang="en-US" sz="5400" dirty="0" smtClean="0"/>
              <a:t>書きましょう。</a:t>
            </a:r>
            <a:endParaRPr lang="en-US" altLang="ja-JP" sz="5400" dirty="0"/>
          </a:p>
          <a:p>
            <a:pPr algn="l"/>
            <a:endParaRPr lang="en-US" altLang="ja-JP" sz="5400" dirty="0" smtClean="0"/>
          </a:p>
          <a:p>
            <a:pPr algn="l"/>
            <a:r>
              <a:rPr lang="ja-JP" altLang="en-US" sz="2000" dirty="0" smtClean="0"/>
              <a:t>　</a:t>
            </a:r>
            <a:endParaRPr lang="en-US" altLang="ja-JP" sz="2000" dirty="0" smtClean="0"/>
          </a:p>
          <a:p>
            <a:pPr algn="l"/>
            <a:r>
              <a:rPr lang="ja-JP" altLang="en-US" sz="5400" dirty="0" smtClean="0"/>
              <a:t>  「</a:t>
            </a:r>
            <a:r>
              <a:rPr lang="ja-JP" altLang="en-US" sz="5400" b="1" dirty="0" smtClean="0">
                <a:solidFill>
                  <a:srgbClr val="0070C0"/>
                </a:solidFill>
              </a:rPr>
              <a:t>便利</a:t>
            </a:r>
            <a:r>
              <a:rPr lang="ja-JP" altLang="en-US" sz="5400" dirty="0" smtClean="0"/>
              <a:t>」とは？ 考えを出し合いましょう。</a:t>
            </a:r>
            <a:endParaRPr lang="en-US" altLang="ja-JP" sz="5400" dirty="0"/>
          </a:p>
          <a:p>
            <a:pPr algn="l"/>
            <a:endParaRPr lang="en-US" altLang="ja-JP" sz="5400" dirty="0" smtClean="0"/>
          </a:p>
        </p:txBody>
      </p:sp>
      <p:sp>
        <p:nvSpPr>
          <p:cNvPr id="6" name="下矢印 5"/>
          <p:cNvSpPr/>
          <p:nvPr/>
        </p:nvSpPr>
        <p:spPr>
          <a:xfrm>
            <a:off x="5042889" y="1196256"/>
            <a:ext cx="1117021" cy="1049322"/>
          </a:xfrm>
          <a:prstGeom prst="downArrow">
            <a:avLst>
              <a:gd name="adj1" fmla="val 50000"/>
              <a:gd name="adj2" fmla="val 50971"/>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下矢印 3"/>
          <p:cNvSpPr/>
          <p:nvPr/>
        </p:nvSpPr>
        <p:spPr>
          <a:xfrm>
            <a:off x="5042889" y="4314174"/>
            <a:ext cx="1117021" cy="1049322"/>
          </a:xfrm>
          <a:prstGeom prst="downArrow">
            <a:avLst>
              <a:gd name="adj1" fmla="val 50000"/>
              <a:gd name="adj2" fmla="val 50971"/>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テキスト ボックス 4"/>
          <p:cNvSpPr txBox="1"/>
          <p:nvPr/>
        </p:nvSpPr>
        <p:spPr>
          <a:xfrm>
            <a:off x="11072157" y="14374"/>
            <a:ext cx="1105988" cy="461665"/>
          </a:xfrm>
          <a:prstGeom prst="rect">
            <a:avLst/>
          </a:prstGeom>
          <a:noFill/>
        </p:spPr>
        <p:txBody>
          <a:bodyPr wrap="square" rtlCol="0">
            <a:spAutoFit/>
          </a:bodyPr>
          <a:lstStyle/>
          <a:p>
            <a:r>
              <a:rPr kumimoji="1" lang="en-US" altLang="ja-JP" sz="2400" dirty="0" smtClean="0"/>
              <a:t>【</a:t>
            </a:r>
            <a:r>
              <a:rPr lang="ja-JP" altLang="en-US" sz="2400" dirty="0"/>
              <a:t>５</a:t>
            </a:r>
            <a:r>
              <a:rPr kumimoji="1" lang="en-US" altLang="ja-JP" sz="2400" dirty="0" smtClean="0"/>
              <a:t>】</a:t>
            </a:r>
            <a:endParaRPr kumimoji="1" lang="ja-JP" altLang="en-US" sz="2400" dirty="0"/>
          </a:p>
        </p:txBody>
      </p:sp>
    </p:spTree>
    <p:extLst>
      <p:ext uri="{BB962C8B-B14F-4D97-AF65-F5344CB8AC3E}">
        <p14:creationId xmlns:p14="http://schemas.microsoft.com/office/powerpoint/2010/main" val="33464198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7"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1000"/>
                                        <p:tgtEl>
                                          <p:spTgt spid="6"/>
                                        </p:tgtEl>
                                      </p:cBhvr>
                                    </p:animEffect>
                                    <p:anim calcmode="lin" valueType="num">
                                      <p:cBhvr>
                                        <p:cTn id="8" dur="1000" fill="hold"/>
                                        <p:tgtEl>
                                          <p:spTgt spid="6"/>
                                        </p:tgtEl>
                                        <p:attrNameLst>
                                          <p:attrName>ppt_x</p:attrName>
                                        </p:attrNameLst>
                                      </p:cBhvr>
                                      <p:tavLst>
                                        <p:tav tm="0">
                                          <p:val>
                                            <p:strVal val="#ppt_x"/>
                                          </p:val>
                                        </p:tav>
                                        <p:tav tm="100000">
                                          <p:val>
                                            <p:strVal val="#ppt_x"/>
                                          </p:val>
                                        </p:tav>
                                      </p:tavLst>
                                    </p:anim>
                                    <p:anim calcmode="lin" valueType="num">
                                      <p:cBhvr>
                                        <p:cTn id="9" dur="1000" fill="hold"/>
                                        <p:tgtEl>
                                          <p:spTgt spid="6"/>
                                        </p:tgtEl>
                                        <p:attrNameLst>
                                          <p:attrName>ppt_y</p:attrName>
                                        </p:attrNameLst>
                                      </p:cBhvr>
                                      <p:tavLst>
                                        <p:tav tm="0">
                                          <p:val>
                                            <p:strVal val="#ppt_y-.1"/>
                                          </p:val>
                                        </p:tav>
                                        <p:tav tm="100000">
                                          <p:val>
                                            <p:strVal val="#ppt_y"/>
                                          </p:val>
                                        </p:tav>
                                      </p:tavLst>
                                    </p:anim>
                                  </p:childTnLst>
                                </p:cTn>
                              </p:par>
                              <p:par>
                                <p:cTn id="10" presetID="47" presetClass="entr" presetSubtype="0" fill="hold" nodeType="with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fade">
                                      <p:cBhvr>
                                        <p:cTn id="12" dur="1000"/>
                                        <p:tgtEl>
                                          <p:spTgt spid="3">
                                            <p:txEl>
                                              <p:pRg st="3" end="3"/>
                                            </p:txEl>
                                          </p:spTgt>
                                        </p:tgtEl>
                                      </p:cBhvr>
                                    </p:animEffect>
                                    <p:anim calcmode="lin" valueType="num">
                                      <p:cBhvr>
                                        <p:cTn id="13"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3" end="3"/>
                                            </p:txEl>
                                          </p:spTgt>
                                        </p:tgtEl>
                                        <p:attrNameLst>
                                          <p:attrName>ppt_y</p:attrName>
                                        </p:attrNameLst>
                                      </p:cBhvr>
                                      <p:tavLst>
                                        <p:tav tm="0">
                                          <p:val>
                                            <p:strVal val="#ppt_y-.1"/>
                                          </p:val>
                                        </p:tav>
                                        <p:tav tm="100000">
                                          <p:val>
                                            <p:strVal val="#ppt_y"/>
                                          </p:val>
                                        </p:tav>
                                      </p:tavLst>
                                    </p:anim>
                                  </p:childTnLst>
                                </p:cTn>
                              </p:par>
                              <p:par>
                                <p:cTn id="15" presetID="47" presetClass="entr" presetSubtype="0" fill="hold" nodeType="with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1000"/>
                                        <p:tgtEl>
                                          <p:spTgt spid="3">
                                            <p:txEl>
                                              <p:pRg st="4" end="4"/>
                                            </p:txEl>
                                          </p:spTgt>
                                        </p:tgtEl>
                                      </p:cBhvr>
                                    </p:animEffect>
                                    <p:anim calcmode="lin" valueType="num">
                                      <p:cBhvr>
                                        <p:cTn id="18"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19"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47" presetClass="entr" presetSubtype="0" fill="hold" nodeType="clickEffect">
                                  <p:stCondLst>
                                    <p:cond delay="0"/>
                                  </p:stCondLst>
                                  <p:childTnLst>
                                    <p:set>
                                      <p:cBhvr>
                                        <p:cTn id="23" dur="1" fill="hold">
                                          <p:stCondLst>
                                            <p:cond delay="0"/>
                                          </p:stCondLst>
                                        </p:cTn>
                                        <p:tgtEl>
                                          <p:spTgt spid="3">
                                            <p:txEl>
                                              <p:pRg st="5" end="5"/>
                                            </p:txEl>
                                          </p:spTgt>
                                        </p:tgtEl>
                                        <p:attrNameLst>
                                          <p:attrName>style.visibility</p:attrName>
                                        </p:attrNameLst>
                                      </p:cBhvr>
                                      <p:to>
                                        <p:strVal val="visible"/>
                                      </p:to>
                                    </p:set>
                                    <p:animEffect transition="in" filter="fade">
                                      <p:cBhvr>
                                        <p:cTn id="24" dur="1000"/>
                                        <p:tgtEl>
                                          <p:spTgt spid="3">
                                            <p:txEl>
                                              <p:pRg st="5" end="5"/>
                                            </p:txEl>
                                          </p:spTgt>
                                        </p:tgtEl>
                                      </p:cBhvr>
                                    </p:animEffect>
                                    <p:anim calcmode="lin" valueType="num">
                                      <p:cBhvr>
                                        <p:cTn id="25"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26"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47" presetClass="entr" presetSubtype="0" fill="hold" nodeType="clickEffect">
                                  <p:stCondLst>
                                    <p:cond delay="0"/>
                                  </p:stCondLst>
                                  <p:childTnLst>
                                    <p:set>
                                      <p:cBhvr>
                                        <p:cTn id="30" dur="1" fill="hold">
                                          <p:stCondLst>
                                            <p:cond delay="0"/>
                                          </p:stCondLst>
                                        </p:cTn>
                                        <p:tgtEl>
                                          <p:spTgt spid="3">
                                            <p:txEl>
                                              <p:pRg st="7" end="7"/>
                                            </p:txEl>
                                          </p:spTgt>
                                        </p:tgtEl>
                                        <p:attrNameLst>
                                          <p:attrName>style.visibility</p:attrName>
                                        </p:attrNameLst>
                                      </p:cBhvr>
                                      <p:to>
                                        <p:strVal val="visible"/>
                                      </p:to>
                                    </p:set>
                                    <p:animEffect transition="in" filter="fade">
                                      <p:cBhvr>
                                        <p:cTn id="31" dur="1000"/>
                                        <p:tgtEl>
                                          <p:spTgt spid="3">
                                            <p:txEl>
                                              <p:pRg st="7" end="7"/>
                                            </p:txEl>
                                          </p:spTgt>
                                        </p:tgtEl>
                                      </p:cBhvr>
                                    </p:animEffect>
                                    <p:anim calcmode="lin" valueType="num">
                                      <p:cBhvr>
                                        <p:cTn id="32" dur="1000" fill="hold"/>
                                        <p:tgtEl>
                                          <p:spTgt spid="3">
                                            <p:txEl>
                                              <p:pRg st="7" end="7"/>
                                            </p:txEl>
                                          </p:spTgt>
                                        </p:tgtEl>
                                        <p:attrNameLst>
                                          <p:attrName>ppt_x</p:attrName>
                                        </p:attrNameLst>
                                      </p:cBhvr>
                                      <p:tavLst>
                                        <p:tav tm="0">
                                          <p:val>
                                            <p:strVal val="#ppt_x"/>
                                          </p:val>
                                        </p:tav>
                                        <p:tav tm="100000">
                                          <p:val>
                                            <p:strVal val="#ppt_x"/>
                                          </p:val>
                                        </p:tav>
                                      </p:tavLst>
                                    </p:anim>
                                    <p:anim calcmode="lin" valueType="num">
                                      <p:cBhvr>
                                        <p:cTn id="33" dur="1000" fill="hold"/>
                                        <p:tgtEl>
                                          <p:spTgt spid="3">
                                            <p:txEl>
                                              <p:pRg st="7" end="7"/>
                                            </p:txEl>
                                          </p:spTgt>
                                        </p:tgtEl>
                                        <p:attrNameLst>
                                          <p:attrName>ppt_y</p:attrName>
                                        </p:attrNameLst>
                                      </p:cBhvr>
                                      <p:tavLst>
                                        <p:tav tm="0">
                                          <p:val>
                                            <p:strVal val="#ppt_y-.1"/>
                                          </p:val>
                                        </p:tav>
                                        <p:tav tm="100000">
                                          <p:val>
                                            <p:strVal val="#ppt_y"/>
                                          </p:val>
                                        </p:tav>
                                      </p:tavLst>
                                    </p:anim>
                                  </p:childTnLst>
                                </p:cTn>
                              </p:par>
                              <p:par>
                                <p:cTn id="34" presetID="47" presetClass="entr" presetSubtype="0" fill="hold" grpId="0" nodeType="withEffect">
                                  <p:stCondLst>
                                    <p:cond delay="0"/>
                                  </p:stCondLst>
                                  <p:childTnLst>
                                    <p:set>
                                      <p:cBhvr>
                                        <p:cTn id="35" dur="1" fill="hold">
                                          <p:stCondLst>
                                            <p:cond delay="0"/>
                                          </p:stCondLst>
                                        </p:cTn>
                                        <p:tgtEl>
                                          <p:spTgt spid="4"/>
                                        </p:tgtEl>
                                        <p:attrNameLst>
                                          <p:attrName>style.visibility</p:attrName>
                                        </p:attrNameLst>
                                      </p:cBhvr>
                                      <p:to>
                                        <p:strVal val="visible"/>
                                      </p:to>
                                    </p:set>
                                    <p:animEffect transition="in" filter="fade">
                                      <p:cBhvr>
                                        <p:cTn id="36" dur="1000"/>
                                        <p:tgtEl>
                                          <p:spTgt spid="4"/>
                                        </p:tgtEl>
                                      </p:cBhvr>
                                    </p:animEffect>
                                    <p:anim calcmode="lin" valueType="num">
                                      <p:cBhvr>
                                        <p:cTn id="37" dur="1000" fill="hold"/>
                                        <p:tgtEl>
                                          <p:spTgt spid="4"/>
                                        </p:tgtEl>
                                        <p:attrNameLst>
                                          <p:attrName>ppt_x</p:attrName>
                                        </p:attrNameLst>
                                      </p:cBhvr>
                                      <p:tavLst>
                                        <p:tav tm="0">
                                          <p:val>
                                            <p:strVal val="#ppt_x"/>
                                          </p:val>
                                        </p:tav>
                                        <p:tav tm="100000">
                                          <p:val>
                                            <p:strVal val="#ppt_x"/>
                                          </p:val>
                                        </p:tav>
                                      </p:tavLst>
                                    </p:anim>
                                    <p:anim calcmode="lin" valueType="num">
                                      <p:cBhvr>
                                        <p:cTn id="38" dur="1000" fill="hold"/>
                                        <p:tgtEl>
                                          <p:spTgt spid="4"/>
                                        </p:tgtEl>
                                        <p:attrNameLst>
                                          <p:attrName>ppt_y</p:attrName>
                                        </p:attrNameLst>
                                      </p:cBhvr>
                                      <p:tavLst>
                                        <p:tav tm="0">
                                          <p:val>
                                            <p:strVal val="#ppt_y-.1"/>
                                          </p:val>
                                        </p:tav>
                                        <p:tav tm="100000">
                                          <p:val>
                                            <p:strVal val="#ppt_y"/>
                                          </p:val>
                                        </p:tav>
                                      </p:tavLst>
                                    </p:anim>
                                  </p:childTnLst>
                                </p:cTn>
                              </p:par>
                              <p:par>
                                <p:cTn id="39" presetID="47" presetClass="entr" presetSubtype="0" fill="hold" nodeType="withEffect">
                                  <p:stCondLst>
                                    <p:cond delay="0"/>
                                  </p:stCondLst>
                                  <p:childTnLst>
                                    <p:set>
                                      <p:cBhvr>
                                        <p:cTn id="40" dur="1" fill="hold">
                                          <p:stCondLst>
                                            <p:cond delay="0"/>
                                          </p:stCondLst>
                                        </p:cTn>
                                        <p:tgtEl>
                                          <p:spTgt spid="3">
                                            <p:txEl>
                                              <p:pRg st="8" end="8"/>
                                            </p:txEl>
                                          </p:spTgt>
                                        </p:tgtEl>
                                        <p:attrNameLst>
                                          <p:attrName>style.visibility</p:attrName>
                                        </p:attrNameLst>
                                      </p:cBhvr>
                                      <p:to>
                                        <p:strVal val="visible"/>
                                      </p:to>
                                    </p:set>
                                    <p:animEffect transition="in" filter="fade">
                                      <p:cBhvr>
                                        <p:cTn id="41" dur="1000"/>
                                        <p:tgtEl>
                                          <p:spTgt spid="3">
                                            <p:txEl>
                                              <p:pRg st="8" end="8"/>
                                            </p:txEl>
                                          </p:spTgt>
                                        </p:tgtEl>
                                      </p:cBhvr>
                                    </p:animEffect>
                                    <p:anim calcmode="lin" valueType="num">
                                      <p:cBhvr>
                                        <p:cTn id="42" dur="1000" fill="hold"/>
                                        <p:tgtEl>
                                          <p:spTgt spid="3">
                                            <p:txEl>
                                              <p:pRg st="8" end="8"/>
                                            </p:txEl>
                                          </p:spTgt>
                                        </p:tgtEl>
                                        <p:attrNameLst>
                                          <p:attrName>ppt_x</p:attrName>
                                        </p:attrNameLst>
                                      </p:cBhvr>
                                      <p:tavLst>
                                        <p:tav tm="0">
                                          <p:val>
                                            <p:strVal val="#ppt_x"/>
                                          </p:val>
                                        </p:tav>
                                        <p:tav tm="100000">
                                          <p:val>
                                            <p:strVal val="#ppt_x"/>
                                          </p:val>
                                        </p:tav>
                                      </p:tavLst>
                                    </p:anim>
                                    <p:anim calcmode="lin" valueType="num">
                                      <p:cBhvr>
                                        <p:cTn id="43" dur="1000" fill="hold"/>
                                        <p:tgtEl>
                                          <p:spTgt spid="3">
                                            <p:txEl>
                                              <p:pRg st="8" end="8"/>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サブタイトル 2"/>
          <p:cNvSpPr>
            <a:spLocks noGrp="1"/>
          </p:cNvSpPr>
          <p:nvPr>
            <p:ph type="subTitle" idx="1"/>
          </p:nvPr>
        </p:nvSpPr>
        <p:spPr>
          <a:xfrm>
            <a:off x="137653" y="1034646"/>
            <a:ext cx="11946192" cy="2318154"/>
          </a:xfrm>
        </p:spPr>
        <p:txBody>
          <a:bodyPr>
            <a:normAutofit/>
          </a:bodyPr>
          <a:lstStyle/>
          <a:p>
            <a:pPr algn="l"/>
            <a:r>
              <a:rPr lang="ja-JP" altLang="en-US" sz="5400" dirty="0" smtClean="0"/>
              <a:t>どんなテーマの道具が考えられますか？</a:t>
            </a:r>
            <a:endParaRPr lang="en-US" altLang="ja-JP" sz="5400" dirty="0" smtClean="0"/>
          </a:p>
          <a:p>
            <a:pPr algn="l"/>
            <a:r>
              <a:rPr lang="ja-JP" altLang="en-US" sz="2000" dirty="0" smtClean="0"/>
              <a:t>　</a:t>
            </a:r>
            <a:endParaRPr lang="en-US" altLang="ja-JP" sz="2000" dirty="0" smtClean="0"/>
          </a:p>
          <a:p>
            <a:pPr algn="l"/>
            <a:r>
              <a:rPr lang="ja-JP" altLang="en-US" sz="5400" dirty="0" smtClean="0"/>
              <a:t>考えを出し合いましょう。</a:t>
            </a:r>
            <a:endParaRPr lang="en-US" altLang="ja-JP" sz="5400" dirty="0" smtClean="0"/>
          </a:p>
        </p:txBody>
      </p:sp>
      <p:sp>
        <p:nvSpPr>
          <p:cNvPr id="4" name="テキスト ボックス 3"/>
          <p:cNvSpPr txBox="1"/>
          <p:nvPr/>
        </p:nvSpPr>
        <p:spPr>
          <a:xfrm>
            <a:off x="11072157" y="14374"/>
            <a:ext cx="1105988" cy="461665"/>
          </a:xfrm>
          <a:prstGeom prst="rect">
            <a:avLst/>
          </a:prstGeom>
          <a:noFill/>
        </p:spPr>
        <p:txBody>
          <a:bodyPr wrap="square" rtlCol="0">
            <a:spAutoFit/>
          </a:bodyPr>
          <a:lstStyle/>
          <a:p>
            <a:r>
              <a:rPr kumimoji="1" lang="en-US" altLang="ja-JP" sz="2400" dirty="0" smtClean="0"/>
              <a:t>【</a:t>
            </a:r>
            <a:r>
              <a:rPr lang="ja-JP" altLang="en-US" sz="2400" dirty="0"/>
              <a:t>６</a:t>
            </a:r>
            <a:r>
              <a:rPr kumimoji="1" lang="en-US" altLang="ja-JP" sz="2400" dirty="0" smtClean="0"/>
              <a:t>】</a:t>
            </a:r>
            <a:endParaRPr kumimoji="1" lang="ja-JP" altLang="en-US" sz="2400" dirty="0"/>
          </a:p>
        </p:txBody>
      </p:sp>
    </p:spTree>
    <p:extLst>
      <p:ext uri="{BB962C8B-B14F-4D97-AF65-F5344CB8AC3E}">
        <p14:creationId xmlns:p14="http://schemas.microsoft.com/office/powerpoint/2010/main" val="71421831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サブタイトル 2"/>
          <p:cNvSpPr>
            <a:spLocks noGrp="1"/>
          </p:cNvSpPr>
          <p:nvPr>
            <p:ph type="subTitle" idx="1"/>
          </p:nvPr>
        </p:nvSpPr>
        <p:spPr>
          <a:xfrm>
            <a:off x="360219" y="305361"/>
            <a:ext cx="11467987" cy="6342182"/>
          </a:xfrm>
        </p:spPr>
        <p:txBody>
          <a:bodyPr>
            <a:normAutofit/>
          </a:bodyPr>
          <a:lstStyle/>
          <a:p>
            <a:pPr algn="l"/>
            <a:r>
              <a:rPr lang="ja-JP" altLang="en-US" sz="1000" dirty="0" smtClean="0"/>
              <a:t>　</a:t>
            </a:r>
            <a:endParaRPr lang="en-US" altLang="ja-JP" sz="1000" dirty="0" smtClean="0"/>
          </a:p>
          <a:p>
            <a:pPr algn="l"/>
            <a:r>
              <a:rPr lang="ja-JP" altLang="en-US" sz="4800" dirty="0" smtClean="0"/>
              <a:t>　（例）</a:t>
            </a:r>
            <a:endParaRPr lang="en-US" altLang="ja-JP" sz="4800" dirty="0" smtClean="0"/>
          </a:p>
          <a:p>
            <a:pPr algn="l"/>
            <a:r>
              <a:rPr lang="ja-JP" altLang="en-US" sz="4800" dirty="0" smtClean="0"/>
              <a:t>　　・電気を節約するための道具</a:t>
            </a:r>
            <a:endParaRPr lang="en-US" altLang="ja-JP" sz="4800" dirty="0" smtClean="0"/>
          </a:p>
          <a:p>
            <a:pPr algn="l"/>
            <a:r>
              <a:rPr lang="ja-JP" altLang="en-US" sz="4800" dirty="0"/>
              <a:t>　</a:t>
            </a:r>
            <a:r>
              <a:rPr lang="ja-JP" altLang="en-US" sz="4800" dirty="0" smtClean="0"/>
              <a:t>　・</a:t>
            </a:r>
            <a:r>
              <a:rPr lang="ja-JP" altLang="en-US" sz="4800" dirty="0" smtClean="0"/>
              <a:t>高齢者に</a:t>
            </a:r>
            <a:r>
              <a:rPr lang="en-US" altLang="ja-JP" sz="4800" dirty="0" smtClean="0"/>
              <a:t>…</a:t>
            </a:r>
            <a:r>
              <a:rPr lang="ja-JP" altLang="en-US" sz="4800" dirty="0" smtClean="0"/>
              <a:t>　　</a:t>
            </a:r>
            <a:endParaRPr lang="en-US" altLang="ja-JP" sz="4800" dirty="0" smtClean="0"/>
          </a:p>
          <a:p>
            <a:pPr algn="l"/>
            <a:r>
              <a:rPr lang="ja-JP" altLang="en-US" sz="4800" dirty="0"/>
              <a:t>　</a:t>
            </a:r>
            <a:r>
              <a:rPr lang="ja-JP" altLang="en-US" sz="4800" dirty="0" smtClean="0"/>
              <a:t>　・体の不自由な人</a:t>
            </a:r>
            <a:r>
              <a:rPr lang="ja-JP" altLang="en-US" sz="4800" dirty="0" smtClean="0"/>
              <a:t>に</a:t>
            </a:r>
            <a:r>
              <a:rPr lang="en-US" altLang="ja-JP" sz="4800" dirty="0"/>
              <a:t>…</a:t>
            </a:r>
            <a:endParaRPr lang="en-US" altLang="ja-JP" sz="4800" dirty="0" smtClean="0"/>
          </a:p>
          <a:p>
            <a:pPr algn="l"/>
            <a:r>
              <a:rPr lang="ja-JP" altLang="en-US" sz="4800" dirty="0" smtClean="0"/>
              <a:t>　　・大きな荷物を持っている人</a:t>
            </a:r>
            <a:r>
              <a:rPr lang="ja-JP" altLang="en-US" sz="4800" dirty="0" smtClean="0"/>
              <a:t>に</a:t>
            </a:r>
            <a:r>
              <a:rPr lang="en-US" altLang="ja-JP" sz="4800" dirty="0"/>
              <a:t>…</a:t>
            </a:r>
            <a:endParaRPr lang="en-US" altLang="ja-JP" sz="4800" dirty="0" smtClean="0"/>
          </a:p>
          <a:p>
            <a:pPr algn="l"/>
            <a:r>
              <a:rPr lang="ja-JP" altLang="en-US" sz="4800" dirty="0" smtClean="0"/>
              <a:t>　　・赤ちゃんのいるお母さん</a:t>
            </a:r>
            <a:r>
              <a:rPr lang="ja-JP" altLang="en-US" sz="4800" dirty="0" smtClean="0"/>
              <a:t>に</a:t>
            </a:r>
            <a:r>
              <a:rPr lang="en-US" altLang="ja-JP" sz="4800" dirty="0"/>
              <a:t>… </a:t>
            </a:r>
            <a:r>
              <a:rPr lang="ja-JP" altLang="en-US" sz="4800" dirty="0" smtClean="0"/>
              <a:t>　　など</a:t>
            </a:r>
            <a:endParaRPr lang="en-US" altLang="ja-JP" sz="4800" dirty="0" smtClean="0"/>
          </a:p>
          <a:p>
            <a:pPr algn="l"/>
            <a:endParaRPr lang="en-US" altLang="ja-JP" sz="4800" dirty="0" smtClean="0"/>
          </a:p>
        </p:txBody>
      </p:sp>
      <p:sp>
        <p:nvSpPr>
          <p:cNvPr id="4" name="テキスト ボックス 3"/>
          <p:cNvSpPr txBox="1"/>
          <p:nvPr/>
        </p:nvSpPr>
        <p:spPr>
          <a:xfrm>
            <a:off x="11072157" y="14374"/>
            <a:ext cx="1105988" cy="461665"/>
          </a:xfrm>
          <a:prstGeom prst="rect">
            <a:avLst/>
          </a:prstGeom>
          <a:noFill/>
        </p:spPr>
        <p:txBody>
          <a:bodyPr wrap="square" rtlCol="0">
            <a:spAutoFit/>
          </a:bodyPr>
          <a:lstStyle/>
          <a:p>
            <a:r>
              <a:rPr kumimoji="1" lang="en-US" altLang="ja-JP" sz="2400" dirty="0" smtClean="0"/>
              <a:t>【</a:t>
            </a:r>
            <a:r>
              <a:rPr lang="ja-JP" altLang="en-US" sz="2400" dirty="0"/>
              <a:t>７</a:t>
            </a:r>
            <a:r>
              <a:rPr kumimoji="1" lang="en-US" altLang="ja-JP" sz="2400" dirty="0" smtClean="0"/>
              <a:t>】</a:t>
            </a:r>
            <a:endParaRPr kumimoji="1" lang="ja-JP" altLang="en-US" sz="2400" dirty="0"/>
          </a:p>
        </p:txBody>
      </p:sp>
    </p:spTree>
    <p:extLst>
      <p:ext uri="{BB962C8B-B14F-4D97-AF65-F5344CB8AC3E}">
        <p14:creationId xmlns:p14="http://schemas.microsoft.com/office/powerpoint/2010/main" val="19570901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fade">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fade">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fade">
                                      <p:cBhvr>
                                        <p:cTn id="27" dur="500"/>
                                        <p:tgtEl>
                                          <p:spTgt spid="3">
                                            <p:txEl>
                                              <p:pRg st="5" end="5"/>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grpId="0" nodeType="clickEffect">
                                  <p:stCondLst>
                                    <p:cond delay="0"/>
                                  </p:stCondLst>
                                  <p:childTnLst>
                                    <p:set>
                                      <p:cBhvr>
                                        <p:cTn id="31" dur="1" fill="hold">
                                          <p:stCondLst>
                                            <p:cond delay="0"/>
                                          </p:stCondLst>
                                        </p:cTn>
                                        <p:tgtEl>
                                          <p:spTgt spid="3">
                                            <p:txEl>
                                              <p:pRg st="6" end="6"/>
                                            </p:txEl>
                                          </p:spTgt>
                                        </p:tgtEl>
                                        <p:attrNameLst>
                                          <p:attrName>style.visibility</p:attrName>
                                        </p:attrNameLst>
                                      </p:cBhvr>
                                      <p:to>
                                        <p:strVal val="visible"/>
                                      </p:to>
                                    </p:set>
                                    <p:animEffect transition="in" filter="fade">
                                      <p:cBhvr>
                                        <p:cTn id="3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サブタイトル 2"/>
          <p:cNvSpPr>
            <a:spLocks noGrp="1"/>
          </p:cNvSpPr>
          <p:nvPr>
            <p:ph type="subTitle" idx="1"/>
          </p:nvPr>
        </p:nvSpPr>
        <p:spPr>
          <a:xfrm>
            <a:off x="127821" y="818338"/>
            <a:ext cx="11946192" cy="5503806"/>
          </a:xfrm>
        </p:spPr>
        <p:txBody>
          <a:bodyPr>
            <a:normAutofit/>
          </a:bodyPr>
          <a:lstStyle/>
          <a:p>
            <a:pPr algn="l"/>
            <a:r>
              <a:rPr lang="ja-JP" altLang="en-US" sz="5400" dirty="0" smtClean="0"/>
              <a:t>どんなテーマの道具が考えられますか？</a:t>
            </a:r>
            <a:endParaRPr lang="en-US" altLang="ja-JP" sz="5400" dirty="0" smtClean="0"/>
          </a:p>
          <a:p>
            <a:pPr algn="l"/>
            <a:r>
              <a:rPr lang="ja-JP" altLang="en-US" sz="5400" dirty="0"/>
              <a:t>考</a:t>
            </a:r>
            <a:r>
              <a:rPr lang="ja-JP" altLang="en-US" sz="5400" dirty="0" smtClean="0"/>
              <a:t>えを出し合いましょう。</a:t>
            </a:r>
            <a:endParaRPr lang="en-US" altLang="ja-JP" sz="5400" dirty="0" smtClean="0"/>
          </a:p>
          <a:p>
            <a:pPr algn="l"/>
            <a:endParaRPr lang="en-US" altLang="ja-JP" sz="5400" dirty="0" smtClean="0"/>
          </a:p>
          <a:p>
            <a:pPr algn="l"/>
            <a:endParaRPr lang="en-US" altLang="ja-JP" sz="5400" dirty="0" smtClean="0"/>
          </a:p>
          <a:p>
            <a:pPr algn="l"/>
            <a:r>
              <a:rPr lang="ja-JP" altLang="en-US" sz="5400" dirty="0" smtClean="0"/>
              <a:t>　　 自分が作ってみたいものは？</a:t>
            </a:r>
            <a:endParaRPr lang="en-US" altLang="ja-JP" sz="5400" dirty="0" smtClean="0"/>
          </a:p>
          <a:p>
            <a:pPr algn="l"/>
            <a:r>
              <a:rPr lang="ja-JP" altLang="en-US" sz="1100" dirty="0"/>
              <a:t>　</a:t>
            </a:r>
            <a:r>
              <a:rPr lang="ja-JP" altLang="en-US" sz="1100" dirty="0" smtClean="0"/>
              <a:t>　　　　　　　　　　</a:t>
            </a:r>
            <a:r>
              <a:rPr lang="ja-JP" altLang="en-US" sz="5400" dirty="0" smtClean="0"/>
              <a:t>考えをワークシート</a:t>
            </a:r>
            <a:r>
              <a:rPr lang="ja-JP" altLang="en-US" sz="5400" dirty="0"/>
              <a:t>に</a:t>
            </a:r>
            <a:r>
              <a:rPr lang="ja-JP" altLang="en-US" sz="5400" dirty="0" smtClean="0"/>
              <a:t>書きましょう。</a:t>
            </a:r>
            <a:endParaRPr lang="en-US" altLang="ja-JP" sz="5400" dirty="0" smtClean="0"/>
          </a:p>
        </p:txBody>
      </p:sp>
      <p:sp>
        <p:nvSpPr>
          <p:cNvPr id="6" name="下矢印 5"/>
          <p:cNvSpPr/>
          <p:nvPr/>
        </p:nvSpPr>
        <p:spPr>
          <a:xfrm>
            <a:off x="5311077" y="2666612"/>
            <a:ext cx="1280641" cy="799523"/>
          </a:xfrm>
          <a:prstGeom prst="downArrow">
            <a:avLst>
              <a:gd name="adj1" fmla="val 50000"/>
              <a:gd name="adj2" fmla="val 50971"/>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テキスト ボックス 3"/>
          <p:cNvSpPr txBox="1"/>
          <p:nvPr/>
        </p:nvSpPr>
        <p:spPr>
          <a:xfrm>
            <a:off x="11072157" y="14374"/>
            <a:ext cx="1105988" cy="461665"/>
          </a:xfrm>
          <a:prstGeom prst="rect">
            <a:avLst/>
          </a:prstGeom>
          <a:noFill/>
        </p:spPr>
        <p:txBody>
          <a:bodyPr wrap="square" rtlCol="0">
            <a:spAutoFit/>
          </a:bodyPr>
          <a:lstStyle/>
          <a:p>
            <a:r>
              <a:rPr kumimoji="1" lang="en-US" altLang="ja-JP" sz="2400" dirty="0" smtClean="0"/>
              <a:t>【</a:t>
            </a:r>
            <a:r>
              <a:rPr lang="ja-JP" altLang="en-US" sz="2400" dirty="0"/>
              <a:t>８</a:t>
            </a:r>
            <a:r>
              <a:rPr kumimoji="1" lang="en-US" altLang="ja-JP" sz="2400" dirty="0" smtClean="0"/>
              <a:t>】</a:t>
            </a:r>
            <a:endParaRPr kumimoji="1" lang="ja-JP" altLang="en-US" sz="2400" dirty="0"/>
          </a:p>
        </p:txBody>
      </p:sp>
    </p:spTree>
    <p:extLst>
      <p:ext uri="{BB962C8B-B14F-4D97-AF65-F5344CB8AC3E}">
        <p14:creationId xmlns:p14="http://schemas.microsoft.com/office/powerpoint/2010/main" val="153748346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7"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1000"/>
                                        <p:tgtEl>
                                          <p:spTgt spid="6"/>
                                        </p:tgtEl>
                                      </p:cBhvr>
                                    </p:animEffect>
                                    <p:anim calcmode="lin" valueType="num">
                                      <p:cBhvr>
                                        <p:cTn id="8" dur="1000" fill="hold"/>
                                        <p:tgtEl>
                                          <p:spTgt spid="6"/>
                                        </p:tgtEl>
                                        <p:attrNameLst>
                                          <p:attrName>ppt_x</p:attrName>
                                        </p:attrNameLst>
                                      </p:cBhvr>
                                      <p:tavLst>
                                        <p:tav tm="0">
                                          <p:val>
                                            <p:strVal val="#ppt_x"/>
                                          </p:val>
                                        </p:tav>
                                        <p:tav tm="100000">
                                          <p:val>
                                            <p:strVal val="#ppt_x"/>
                                          </p:val>
                                        </p:tav>
                                      </p:tavLst>
                                    </p:anim>
                                    <p:anim calcmode="lin" valueType="num">
                                      <p:cBhvr>
                                        <p:cTn id="9" dur="1000" fill="hold"/>
                                        <p:tgtEl>
                                          <p:spTgt spid="6"/>
                                        </p:tgtEl>
                                        <p:attrNameLst>
                                          <p:attrName>ppt_y</p:attrName>
                                        </p:attrNameLst>
                                      </p:cBhvr>
                                      <p:tavLst>
                                        <p:tav tm="0">
                                          <p:val>
                                            <p:strVal val="#ppt_y-.1"/>
                                          </p:val>
                                        </p:tav>
                                        <p:tav tm="100000">
                                          <p:val>
                                            <p:strVal val="#ppt_y"/>
                                          </p:val>
                                        </p:tav>
                                      </p:tavLst>
                                    </p:anim>
                                  </p:childTnLst>
                                </p:cTn>
                              </p:par>
                              <p:par>
                                <p:cTn id="10" presetID="47" presetClass="entr" presetSubtype="0" fill="hold" nodeType="withEffect">
                                  <p:stCondLst>
                                    <p:cond delay="0"/>
                                  </p:stCondLst>
                                  <p:childTnLst>
                                    <p:set>
                                      <p:cBhvr>
                                        <p:cTn id="11" dur="1" fill="hold">
                                          <p:stCondLst>
                                            <p:cond delay="0"/>
                                          </p:stCondLst>
                                        </p:cTn>
                                        <p:tgtEl>
                                          <p:spTgt spid="3">
                                            <p:txEl>
                                              <p:pRg st="4" end="4"/>
                                            </p:txEl>
                                          </p:spTgt>
                                        </p:tgtEl>
                                        <p:attrNameLst>
                                          <p:attrName>style.visibility</p:attrName>
                                        </p:attrNameLst>
                                      </p:cBhvr>
                                      <p:to>
                                        <p:strVal val="visible"/>
                                      </p:to>
                                    </p:set>
                                    <p:animEffect transition="in" filter="fade">
                                      <p:cBhvr>
                                        <p:cTn id="12" dur="1000"/>
                                        <p:tgtEl>
                                          <p:spTgt spid="3">
                                            <p:txEl>
                                              <p:pRg st="4" end="4"/>
                                            </p:txEl>
                                          </p:spTgt>
                                        </p:tgtEl>
                                      </p:cBhvr>
                                    </p:animEffect>
                                    <p:anim calcmode="lin" valueType="num">
                                      <p:cBhvr>
                                        <p:cTn id="13"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4" end="4"/>
                                            </p:txEl>
                                          </p:spTgt>
                                        </p:tgtEl>
                                        <p:attrNameLst>
                                          <p:attrName>ppt_y</p:attrName>
                                        </p:attrNameLst>
                                      </p:cBhvr>
                                      <p:tavLst>
                                        <p:tav tm="0">
                                          <p:val>
                                            <p:strVal val="#ppt_y-.1"/>
                                          </p:val>
                                        </p:tav>
                                        <p:tav tm="100000">
                                          <p:val>
                                            <p:strVal val="#ppt_y"/>
                                          </p:val>
                                        </p:tav>
                                      </p:tavLst>
                                    </p:anim>
                                  </p:childTnLst>
                                </p:cTn>
                              </p:par>
                              <p:par>
                                <p:cTn id="15" presetID="47" presetClass="entr" presetSubtype="0" fill="hold" nodeType="with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animEffect transition="in" filter="fade">
                                      <p:cBhvr>
                                        <p:cTn id="17" dur="1000"/>
                                        <p:tgtEl>
                                          <p:spTgt spid="3">
                                            <p:txEl>
                                              <p:pRg st="5" end="5"/>
                                            </p:txEl>
                                          </p:spTgt>
                                        </p:tgtEl>
                                      </p:cBhvr>
                                    </p:animEffect>
                                    <p:anim calcmode="lin" valueType="num">
                                      <p:cBhvr>
                                        <p:cTn id="18"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19"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サブタイトル 2"/>
          <p:cNvSpPr>
            <a:spLocks noGrp="1"/>
          </p:cNvSpPr>
          <p:nvPr>
            <p:ph type="subTitle" idx="1"/>
          </p:nvPr>
        </p:nvSpPr>
        <p:spPr>
          <a:xfrm>
            <a:off x="1" y="425003"/>
            <a:ext cx="12469090" cy="5950039"/>
          </a:xfrm>
        </p:spPr>
        <p:txBody>
          <a:bodyPr>
            <a:normAutofit/>
          </a:bodyPr>
          <a:lstStyle/>
          <a:p>
            <a:pPr algn="l"/>
            <a:r>
              <a:rPr kumimoji="1" lang="ja-JP" altLang="en-US" sz="5400" dirty="0" smtClean="0">
                <a:latin typeface="+mn-ea"/>
              </a:rPr>
              <a:t>◯</a:t>
            </a:r>
            <a:r>
              <a:rPr lang="ja-JP" altLang="en-US" sz="5400" dirty="0" smtClean="0">
                <a:latin typeface="+mn-ea"/>
              </a:rPr>
              <a:t>本</a:t>
            </a:r>
            <a:r>
              <a:rPr lang="ja-JP" altLang="en-US" sz="5400" dirty="0">
                <a:latin typeface="+mn-ea"/>
              </a:rPr>
              <a:t>時</a:t>
            </a:r>
            <a:r>
              <a:rPr lang="ja-JP" altLang="en-US" sz="5400" dirty="0" smtClean="0">
                <a:latin typeface="+mn-ea"/>
              </a:rPr>
              <a:t>の振り返り</a:t>
            </a:r>
            <a:r>
              <a:rPr kumimoji="1" lang="ja-JP" altLang="en-US" sz="5400" dirty="0" smtClean="0">
                <a:latin typeface="+mn-ea"/>
              </a:rPr>
              <a:t>を</a:t>
            </a:r>
            <a:r>
              <a:rPr kumimoji="1" lang="ja-JP" altLang="en-US" sz="5400" dirty="0" smtClean="0">
                <a:latin typeface="+mn-ea"/>
              </a:rPr>
              <a:t>書く。</a:t>
            </a:r>
            <a:endParaRPr kumimoji="1" lang="en-US" altLang="ja-JP" sz="5400" dirty="0" smtClean="0">
              <a:latin typeface="+mn-ea"/>
            </a:endParaRPr>
          </a:p>
          <a:p>
            <a:pPr algn="l"/>
            <a:r>
              <a:rPr kumimoji="1" lang="ja-JP" altLang="en-US" sz="5400" dirty="0" smtClean="0">
                <a:latin typeface="+mn-ea"/>
              </a:rPr>
              <a:t>　・がんばったこと。</a:t>
            </a:r>
            <a:endParaRPr kumimoji="1" lang="en-US" altLang="ja-JP" sz="5400" dirty="0" smtClean="0">
              <a:latin typeface="+mn-ea"/>
            </a:endParaRPr>
          </a:p>
          <a:p>
            <a:pPr algn="l"/>
            <a:r>
              <a:rPr kumimoji="1" lang="ja-JP" altLang="en-US" sz="5400" dirty="0" smtClean="0">
                <a:latin typeface="+mn-ea"/>
              </a:rPr>
              <a:t>　・学んだこと。</a:t>
            </a:r>
            <a:endParaRPr kumimoji="1" lang="en-US" altLang="ja-JP" sz="5400" dirty="0" smtClean="0">
              <a:latin typeface="+mn-ea"/>
            </a:endParaRPr>
          </a:p>
          <a:p>
            <a:pPr algn="l"/>
            <a:r>
              <a:rPr kumimoji="1" lang="ja-JP" altLang="en-US" sz="5400" dirty="0" smtClean="0">
                <a:latin typeface="+mn-ea"/>
              </a:rPr>
              <a:t>　・これからしたいこと。</a:t>
            </a:r>
            <a:endParaRPr kumimoji="1" lang="en-US" altLang="ja-JP" sz="5400" dirty="0" smtClean="0">
              <a:latin typeface="+mn-ea"/>
            </a:endParaRPr>
          </a:p>
          <a:p>
            <a:pPr algn="l"/>
            <a:r>
              <a:rPr kumimoji="1" lang="ja-JP" altLang="en-US" sz="5400" dirty="0" smtClean="0">
                <a:latin typeface="+mn-ea"/>
              </a:rPr>
              <a:t>　</a:t>
            </a:r>
            <a:endParaRPr kumimoji="1" lang="ja-JP" altLang="en-US" sz="5400" dirty="0">
              <a:latin typeface="+mn-ea"/>
            </a:endParaRPr>
          </a:p>
        </p:txBody>
      </p:sp>
      <p:pic>
        <p:nvPicPr>
          <p:cNvPr id="4" name="図 3"/>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6764692" y="-616668"/>
            <a:ext cx="4488635" cy="4878951"/>
          </a:xfrm>
          <a:prstGeom prst="rect">
            <a:avLst/>
          </a:prstGeom>
        </p:spPr>
      </p:pic>
      <p:sp>
        <p:nvSpPr>
          <p:cNvPr id="6" name="テキスト ボックス 5"/>
          <p:cNvSpPr txBox="1"/>
          <p:nvPr/>
        </p:nvSpPr>
        <p:spPr>
          <a:xfrm>
            <a:off x="1061883" y="4441498"/>
            <a:ext cx="10061642" cy="1754326"/>
          </a:xfrm>
          <a:prstGeom prst="rect">
            <a:avLst/>
          </a:prstGeom>
          <a:ln w="76200">
            <a:solidFill>
              <a:srgbClr val="FF0000"/>
            </a:solidFill>
          </a:ln>
        </p:spPr>
        <p:style>
          <a:lnRef idx="2">
            <a:schemeClr val="accent2"/>
          </a:lnRef>
          <a:fillRef idx="1">
            <a:schemeClr val="lt1"/>
          </a:fillRef>
          <a:effectRef idx="0">
            <a:schemeClr val="accent2"/>
          </a:effectRef>
          <a:fontRef idx="minor">
            <a:schemeClr val="dk1"/>
          </a:fontRef>
        </p:style>
        <p:txBody>
          <a:bodyPr wrap="square" rtlCol="0">
            <a:spAutoFit/>
          </a:bodyPr>
          <a:lstStyle/>
          <a:p>
            <a:r>
              <a:rPr kumimoji="1" lang="ja-JP" altLang="en-US" sz="5400" dirty="0" smtClean="0">
                <a:latin typeface="HGP創英角ｺﾞｼｯｸUB" panose="020B0900000000000000" pitchFamily="50" charset="-128"/>
                <a:ea typeface="HGP創英角ｺﾞｼｯｸUB" panose="020B0900000000000000" pitchFamily="50" charset="-128"/>
              </a:rPr>
              <a:t>　　　次回、</a:t>
            </a:r>
            <a:r>
              <a:rPr lang="ja-JP" altLang="en-US" sz="5400" dirty="0" smtClean="0">
                <a:latin typeface="HGP創英角ｺﾞｼｯｸUB" panose="020B0900000000000000" pitchFamily="50" charset="-128"/>
                <a:ea typeface="HGP創英角ｺﾞｼｯｸUB" panose="020B0900000000000000" pitchFamily="50" charset="-128"/>
              </a:rPr>
              <a:t>グループ決め</a:t>
            </a:r>
            <a:endParaRPr kumimoji="1" lang="en-US" altLang="ja-JP" sz="5400" dirty="0" smtClean="0">
              <a:latin typeface="HGP創英角ｺﾞｼｯｸUB" panose="020B0900000000000000" pitchFamily="50" charset="-128"/>
              <a:ea typeface="HGP創英角ｺﾞｼｯｸUB" panose="020B0900000000000000" pitchFamily="50" charset="-128"/>
            </a:endParaRPr>
          </a:p>
          <a:p>
            <a:r>
              <a:rPr kumimoji="1" lang="ja-JP" altLang="en-US" sz="5400" dirty="0" smtClean="0">
                <a:latin typeface="HGP創英角ｺﾞｼｯｸUB" panose="020B0900000000000000" pitchFamily="50" charset="-128"/>
                <a:ea typeface="HGP創英角ｺﾞｼｯｸUB" panose="020B0900000000000000" pitchFamily="50" charset="-128"/>
              </a:rPr>
              <a:t>　　　　　　　道具作りの計画</a:t>
            </a:r>
            <a:endParaRPr kumimoji="1" lang="ja-JP" altLang="en-US" sz="5400" dirty="0">
              <a:latin typeface="HGP創英角ｺﾞｼｯｸUB" panose="020B0900000000000000" pitchFamily="50" charset="-128"/>
              <a:ea typeface="HGP創英角ｺﾞｼｯｸUB" panose="020B0900000000000000" pitchFamily="50" charset="-128"/>
            </a:endParaRPr>
          </a:p>
        </p:txBody>
      </p:sp>
      <p:sp>
        <p:nvSpPr>
          <p:cNvPr id="5" name="テキスト ボックス 4"/>
          <p:cNvSpPr txBox="1"/>
          <p:nvPr/>
        </p:nvSpPr>
        <p:spPr>
          <a:xfrm>
            <a:off x="11072157" y="14374"/>
            <a:ext cx="1105988" cy="461665"/>
          </a:xfrm>
          <a:prstGeom prst="rect">
            <a:avLst/>
          </a:prstGeom>
          <a:noFill/>
        </p:spPr>
        <p:txBody>
          <a:bodyPr wrap="square" rtlCol="0">
            <a:spAutoFit/>
          </a:bodyPr>
          <a:lstStyle/>
          <a:p>
            <a:r>
              <a:rPr kumimoji="1" lang="en-US" altLang="ja-JP" sz="2400" dirty="0" smtClean="0"/>
              <a:t>【</a:t>
            </a:r>
            <a:r>
              <a:rPr lang="ja-JP" altLang="en-US" sz="2400" dirty="0"/>
              <a:t>９</a:t>
            </a:r>
            <a:r>
              <a:rPr kumimoji="1" lang="en-US" altLang="ja-JP" sz="2400" dirty="0" smtClean="0"/>
              <a:t>】</a:t>
            </a:r>
            <a:endParaRPr kumimoji="1" lang="ja-JP" altLang="en-US" sz="2400" dirty="0"/>
          </a:p>
        </p:txBody>
      </p:sp>
    </p:spTree>
    <p:extLst>
      <p:ext uri="{BB962C8B-B14F-4D97-AF65-F5344CB8AC3E}">
        <p14:creationId xmlns:p14="http://schemas.microsoft.com/office/powerpoint/2010/main" val="40338719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4"/>
                                        </p:tgtEl>
                                        <p:attrNameLst>
                                          <p:attrName>style.visibility</p:attrName>
                                        </p:attrNameLst>
                                      </p:cBhvr>
                                      <p:to>
                                        <p:strVal val="visible"/>
                                      </p:to>
                                    </p:set>
                                  </p:childTnLst>
                                </p:cTn>
                              </p:par>
                              <p:par>
                                <p:cTn id="7" presetID="42" presetClass="path" presetSubtype="0" accel="50000" decel="50000" fill="hold" nodeType="withEffect">
                                  <p:stCondLst>
                                    <p:cond delay="0"/>
                                  </p:stCondLst>
                                  <p:childTnLst>
                                    <p:animMotion origin="layout" path="M -0.69648 1.07824 L -6.25E-7 3.33333E-6 " pathEditMode="relative" rAng="0" ptsTypes="AA">
                                      <p:cBhvr>
                                        <p:cTn id="8" dur="2000" fill="hold"/>
                                        <p:tgtEl>
                                          <p:spTgt spid="4"/>
                                        </p:tgtEl>
                                        <p:attrNameLst>
                                          <p:attrName>ppt_x</p:attrName>
                                          <p:attrName>ppt_y</p:attrName>
                                        </p:attrNameLst>
                                      </p:cBhvr>
                                      <p:rCtr x="34766" y="-53866"/>
                                    </p:animMotion>
                                  </p:childTnLst>
                                </p:cTn>
                              </p:par>
                            </p:childTnLst>
                          </p:cTn>
                        </p:par>
                      </p:childTnLst>
                    </p:cTn>
                  </p:par>
                  <p:par>
                    <p:cTn id="9" fill="hold">
                      <p:stCondLst>
                        <p:cond delay="indefinite"/>
                      </p:stCondLst>
                      <p:childTnLst>
                        <p:par>
                          <p:cTn id="10" fill="hold">
                            <p:stCondLst>
                              <p:cond delay="0"/>
                            </p:stCondLst>
                            <p:childTnLst>
                              <p:par>
                                <p:cTn id="11" presetID="10" presetClass="entr" presetSubtype="0"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Effect transition="in" filter="fade">
                                      <p:cBhvr>
                                        <p:cTn id="13" dur="500"/>
                                        <p:tgtEl>
                                          <p:spTgt spid="3">
                                            <p:txEl>
                                              <p:pRg st="1" end="1"/>
                                            </p:txEl>
                                          </p:spTgt>
                                        </p:tgtEl>
                                      </p:cBhvr>
                                    </p:animEffect>
                                  </p:childTnLst>
                                </p:cTn>
                              </p:par>
                              <p:par>
                                <p:cTn id="14" presetID="10" presetClass="entr" presetSubtype="0" fill="hold" nodeType="withEffect">
                                  <p:stCondLst>
                                    <p:cond delay="0"/>
                                  </p:stCondLst>
                                  <p:childTnLst>
                                    <p:set>
                                      <p:cBhvr>
                                        <p:cTn id="15" dur="1" fill="hold">
                                          <p:stCondLst>
                                            <p:cond delay="0"/>
                                          </p:stCondLst>
                                        </p:cTn>
                                        <p:tgtEl>
                                          <p:spTgt spid="3">
                                            <p:txEl>
                                              <p:pRg st="2" end="2"/>
                                            </p:txEl>
                                          </p:spTgt>
                                        </p:tgtEl>
                                        <p:attrNameLst>
                                          <p:attrName>style.visibility</p:attrName>
                                        </p:attrNameLst>
                                      </p:cBhvr>
                                      <p:to>
                                        <p:strVal val="visible"/>
                                      </p:to>
                                    </p:set>
                                    <p:animEffect transition="in" filter="fade">
                                      <p:cBhvr>
                                        <p:cTn id="16" dur="500"/>
                                        <p:tgtEl>
                                          <p:spTgt spid="3">
                                            <p:txEl>
                                              <p:pRg st="2" end="2"/>
                                            </p:txEl>
                                          </p:spTgt>
                                        </p:tgtEl>
                                      </p:cBhvr>
                                    </p:animEffect>
                                  </p:childTnLst>
                                </p:cTn>
                              </p:par>
                              <p:par>
                                <p:cTn id="17" presetID="10" presetClass="entr" presetSubtype="0" fill="hold" nodeType="with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Effect transition="in" filter="fade">
                                      <p:cBhvr>
                                        <p:cTn id="19" dur="500"/>
                                        <p:tgtEl>
                                          <p:spTgt spid="3">
                                            <p:txEl>
                                              <p:pRg st="3" end="3"/>
                                            </p:txEl>
                                          </p:spTgt>
                                        </p:tgtEl>
                                      </p:cBhvr>
                                    </p:animEffect>
                                  </p:childTnLst>
                                </p:cTn>
                              </p:par>
                              <p:par>
                                <p:cTn id="20" presetID="10" presetClass="entr" presetSubtype="0" fill="hold" nodeType="with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fade">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 presetClass="entr" presetSubtype="4" fill="hold" grpId="0" nodeType="clickEffect">
                                  <p:stCondLst>
                                    <p:cond delay="0"/>
                                  </p:stCondLst>
                                  <p:childTnLst>
                                    <p:set>
                                      <p:cBhvr>
                                        <p:cTn id="26" dur="1" fill="hold">
                                          <p:stCondLst>
                                            <p:cond delay="0"/>
                                          </p:stCondLst>
                                        </p:cTn>
                                        <p:tgtEl>
                                          <p:spTgt spid="6"/>
                                        </p:tgtEl>
                                        <p:attrNameLst>
                                          <p:attrName>style.visibility</p:attrName>
                                        </p:attrNameLst>
                                      </p:cBhvr>
                                      <p:to>
                                        <p:strVal val="visible"/>
                                      </p:to>
                                    </p:set>
                                    <p:anim calcmode="lin" valueType="num">
                                      <p:cBhvr additive="base">
                                        <p:cTn id="27" dur="500" fill="hold"/>
                                        <p:tgtEl>
                                          <p:spTgt spid="6"/>
                                        </p:tgtEl>
                                        <p:attrNameLst>
                                          <p:attrName>ppt_x</p:attrName>
                                        </p:attrNameLst>
                                      </p:cBhvr>
                                      <p:tavLst>
                                        <p:tav tm="0">
                                          <p:val>
                                            <p:strVal val="#ppt_x"/>
                                          </p:val>
                                        </p:tav>
                                        <p:tav tm="100000">
                                          <p:val>
                                            <p:strVal val="#ppt_x"/>
                                          </p:val>
                                        </p:tav>
                                      </p:tavLst>
                                    </p:anim>
                                    <p:anim calcmode="lin" valueType="num">
                                      <p:cBhvr additive="base">
                                        <p:cTn id="2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9190</TotalTime>
  <Words>450</Words>
  <Application>Microsoft Office PowerPoint</Application>
  <PresentationFormat>ワイド画面</PresentationFormat>
  <Paragraphs>159</Paragraphs>
  <Slides>9</Slides>
  <Notes>9</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9</vt:i4>
      </vt:variant>
    </vt:vector>
  </HeadingPairs>
  <TitlesOfParts>
    <vt:vector size="16" baseType="lpstr">
      <vt:lpstr>HGP創英角ｺﾞｼｯｸUB</vt:lpstr>
      <vt:lpstr>ＭＳ Ｐゴシック</vt:lpstr>
      <vt:lpstr>游ゴシック</vt:lpstr>
      <vt:lpstr>Arial</vt:lpstr>
      <vt:lpstr>Calibri</vt:lpstr>
      <vt:lpstr>Calibri Light</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千葉県総合教育センター</dc:creator>
  <cp:lastModifiedBy>sosemedia3</cp:lastModifiedBy>
  <cp:revision>170</cp:revision>
  <cp:lastPrinted>2019-11-21T10:40:48Z</cp:lastPrinted>
  <dcterms:created xsi:type="dcterms:W3CDTF">2018-11-18T00:46:19Z</dcterms:created>
  <dcterms:modified xsi:type="dcterms:W3CDTF">2020-02-27T23:46:23Z</dcterms:modified>
</cp:coreProperties>
</file>