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16" r:id="rId2"/>
    <p:sldId id="401" r:id="rId3"/>
    <p:sldId id="402" r:id="rId4"/>
    <p:sldId id="404" r:id="rId5"/>
    <p:sldId id="403" r:id="rId6"/>
    <p:sldId id="405" r:id="rId7"/>
    <p:sldId id="406" r:id="rId8"/>
    <p:sldId id="375" r:id="rId9"/>
    <p:sldId id="409" r:id="rId10"/>
    <p:sldId id="410" r:id="rId11"/>
    <p:sldId id="411" r:id="rId12"/>
    <p:sldId id="413" r:id="rId13"/>
    <p:sldId id="414" r:id="rId14"/>
    <p:sldId id="416" r:id="rId15"/>
    <p:sldId id="415" r:id="rId16"/>
    <p:sldId id="417" r:id="rId17"/>
    <p:sldId id="418" r:id="rId18"/>
    <p:sldId id="419" r:id="rId19"/>
    <p:sldId id="420" r:id="rId20"/>
    <p:sldId id="421" r:id="rId21"/>
    <p:sldId id="422" r:id="rId22"/>
    <p:sldId id="399" r:id="rId23"/>
    <p:sldId id="400" r:id="rId24"/>
    <p:sldId id="382" r:id="rId25"/>
  </p:sldIdLst>
  <p:sldSz cx="12192000" cy="6858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千葉県総合教育センター" initials="千葉県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30" autoAdjust="0"/>
    <p:restoredTop sz="77468" autoAdjust="0"/>
  </p:normalViewPr>
  <p:slideViewPr>
    <p:cSldViewPr snapToGrid="0">
      <p:cViewPr varScale="1">
        <p:scale>
          <a:sx n="72" d="100"/>
          <a:sy n="72" d="100"/>
        </p:scale>
        <p:origin x="917" y="6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-538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9787" cy="498693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840" y="2"/>
            <a:ext cx="2949787" cy="498693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r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2" y="9440648"/>
            <a:ext cx="2949787" cy="498692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840" y="9440648"/>
            <a:ext cx="2949787" cy="498692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r">
              <a:defRPr sz="1200"/>
            </a:lvl1pPr>
          </a:lstStyle>
          <a:p>
            <a:fld id="{0AFAFDF0-CC15-474C-8595-9BC0EC8BD7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02387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9575" cy="498474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6040" y="2"/>
            <a:ext cx="2949575" cy="498474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r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65825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3" tIns="45716" rIns="91433" bIns="45716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1038" y="4783139"/>
            <a:ext cx="5445125" cy="3913186"/>
          </a:xfrm>
          <a:prstGeom prst="rect">
            <a:avLst/>
          </a:prstGeom>
        </p:spPr>
        <p:txBody>
          <a:bodyPr vert="horz" lIns="91433" tIns="45716" rIns="91433" bIns="45716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9440865"/>
            <a:ext cx="2949575" cy="498474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6040" y="9440865"/>
            <a:ext cx="2949575" cy="498474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r">
              <a:defRPr sz="1200"/>
            </a:lvl1pPr>
          </a:lstStyle>
          <a:p>
            <a:fld id="{7AB49E8E-E214-4968-A6A3-2C22E6F0C9A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808082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（「星の世界」を歌う）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（前時の復習をする）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（「</a:t>
            </a:r>
            <a:r>
              <a:rPr kumimoji="1" lang="en-US" altLang="ja-JP" dirty="0" smtClean="0"/>
              <a:t>Chrome Music Lab Song Maker</a:t>
            </a:r>
            <a:r>
              <a:rPr kumimoji="1" lang="ja-JP" altLang="en-US" dirty="0" smtClean="0"/>
              <a:t>」</a:t>
            </a:r>
            <a:r>
              <a:rPr kumimoji="1" lang="en-US" altLang="ja-JP" dirty="0" smtClean="0"/>
              <a:t> </a:t>
            </a:r>
            <a:r>
              <a:rPr kumimoji="1" lang="ja-JP" altLang="en-US" dirty="0" smtClean="0"/>
              <a:t>の使い方について確認する）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en-US" altLang="ja-JP" dirty="0" smtClean="0"/>
          </a:p>
          <a:p>
            <a:endParaRPr kumimoji="1" lang="en-US" altLang="ja-JP" dirty="0" smtClean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5055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（動画視聴）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10F44-4D90-4785-9088-D17978D8B5FE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72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この曲の題名は、「寝坊したお父さん」 と しました。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工夫した点は、＜次のスライド＞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86761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・</a:t>
            </a:r>
            <a:r>
              <a:rPr kumimoji="1" lang="en-US" altLang="ja-JP" dirty="0" smtClean="0"/>
              <a:t>1</a:t>
            </a:r>
            <a:r>
              <a:rPr kumimoji="1" lang="ja-JP" altLang="en-US" dirty="0" smtClean="0"/>
              <a:t>小節目は、「のんびり寝ていて、朝、目が覚めた様子」 を 表しました。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＜クリック＞　目が覚めた時は、高い音にしました。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・</a:t>
            </a:r>
            <a:r>
              <a:rPr kumimoji="1" lang="en-US" altLang="ja-JP" dirty="0" smtClean="0"/>
              <a:t>2</a:t>
            </a:r>
            <a:r>
              <a:rPr kumimoji="1" lang="ja-JP" altLang="en-US" dirty="0" smtClean="0"/>
              <a:t>小節目は、「寝坊に気づき、焦って準備している様子」 を 表しました。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＜クリック＞　焦っている様子は、「八分音符で、上がったり、下がったり」 させました。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・３小節目は、「駅まで一目散に走っている様子」 を 表しました。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＜クリック＞　十六分音符で、一目散に走っている様子。ラストスパートの部分は、音を上げていく形にしました。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・４小節目は、「何とか電車に間に合って、ほっとする様子」 を 表しました。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＜クリック＞　長い音で、ほっとする様子 を 表しました。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＜クリック＞　急いでいる感じを出すために、楽器を「ピアノ」、速さを「８８」にしました。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題名と工夫した点がわかったところで、もう一度曲を聴いてください。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4673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（動画視聴）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10F44-4D90-4785-9088-D17978D8B5FE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41564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（ワークシートを配付する）</a:t>
            </a:r>
            <a:endParaRPr kumimoji="1" lang="en-US" altLang="ja-JP" dirty="0" smtClean="0"/>
          </a:p>
          <a:p>
            <a:r>
              <a:rPr kumimoji="1" lang="ja-JP" altLang="en-US" dirty="0" smtClean="0"/>
              <a:t>ワークシートに、名前を書いてください。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この後、３枚の写真を見せます。その中から、</a:t>
            </a:r>
            <a:r>
              <a:rPr kumimoji="1" lang="en-US" altLang="ja-JP" dirty="0" smtClean="0"/>
              <a:t>1</a:t>
            </a:r>
            <a:r>
              <a:rPr kumimoji="1" lang="ja-JP" altLang="en-US" dirty="0" smtClean="0"/>
              <a:t>枚の写真を選び、その写真をイメージした曲づくりを行います。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曲づくりを行う時は、このワークシートを活用して、記入しながら進めてください。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最初に、選んだ絵の番号と題名を書きます。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それでは、</a:t>
            </a:r>
            <a:r>
              <a:rPr kumimoji="1" lang="en-US" altLang="ja-JP" dirty="0" smtClean="0"/>
              <a:t>3</a:t>
            </a:r>
            <a:r>
              <a:rPr kumimoji="1" lang="ja-JP" altLang="en-US" dirty="0" smtClean="0"/>
              <a:t>枚の絵を提示します。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50273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①は</a:t>
            </a:r>
            <a:r>
              <a:rPr kumimoji="1" lang="ja-JP" altLang="en-US" baseline="0" dirty="0" smtClean="0"/>
              <a:t> </a:t>
            </a:r>
            <a:r>
              <a:rPr kumimoji="1" lang="ja-JP" altLang="en-US" dirty="0" smtClean="0"/>
              <a:t>「海岸」、　②は 「森林」　、③は 「宇宙」 です。この中から、曲づくりを行う絵を選び、番号をワークシートに書きます。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それでは、①の「海岸」の写真を拡大します。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62685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①　海岸　の写真です。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どんな感じがするかな？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（児童の意見を引き出す）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44680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②　森林　の写真です。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どんな感じがするかな？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（児童の意見を引き出す）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</a:p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72127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③　宇宙　の写真です。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どんな感じがするかな？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（児童の意見を引き出す）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70652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それでは、選んだ写真の番号と題名をワークシートに書いてください。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書き終わったら、和音にふくまれる音を使って、イメージに合う旋律づくりを始めましょう。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116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これは、「星の世界」 を 「</a:t>
            </a:r>
            <a:r>
              <a:rPr kumimoji="1" lang="en-US" altLang="ja-JP" dirty="0" smtClean="0"/>
              <a:t>Song Maker</a:t>
            </a:r>
            <a:r>
              <a:rPr kumimoji="1" lang="ja-JP" altLang="en-US" dirty="0" smtClean="0"/>
              <a:t>」</a:t>
            </a:r>
            <a:r>
              <a:rPr kumimoji="1" lang="en-US" altLang="ja-JP" dirty="0" smtClean="0"/>
              <a:t> </a:t>
            </a:r>
            <a:r>
              <a:rPr kumimoji="1" lang="ja-JP" altLang="en-US" dirty="0" smtClean="0"/>
              <a:t>でつくったものなります。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演奏しますので、聴いてください。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26141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赤で囲った内側の部分に旋律をつくります。作成の条件は、まず、</a:t>
            </a:r>
            <a:r>
              <a:rPr kumimoji="1" lang="en-US" altLang="ja-JP" dirty="0" smtClean="0"/>
              <a:t>1</a:t>
            </a:r>
            <a:r>
              <a:rPr kumimoji="1" lang="ja-JP" altLang="en-US" dirty="0" smtClean="0"/>
              <a:t>つ目が「和音の音から選ぶ」ことです。２つ目は、「音の長さ、高さ、動きを工夫」すること。</a:t>
            </a:r>
            <a:r>
              <a:rPr kumimoji="1" lang="en-US" altLang="ja-JP" dirty="0" smtClean="0"/>
              <a:t>3</a:t>
            </a:r>
            <a:r>
              <a:rPr kumimoji="1" lang="ja-JP" altLang="en-US" dirty="0" smtClean="0"/>
              <a:t>つ目は、「速度と音色」を工夫することです。それでは、旋律づくりを始めましょう。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（児童の旋律づくりの時間を確保する）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（机間指導しながら、工夫している作品を</a:t>
            </a:r>
            <a:r>
              <a:rPr kumimoji="1" lang="en-US" altLang="ja-JP" dirty="0" smtClean="0"/>
              <a:t>2</a:t>
            </a:r>
            <a:r>
              <a:rPr kumimoji="1" lang="ja-JP" altLang="en-US" dirty="0" smtClean="0"/>
              <a:t>作品程度見つけておく。）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（次のスライドを活用して、例として全員に紹介する場を設ける。）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16219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（工夫して作っている児童の作品を、机間指導しながら選んでおく）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それでは、何人かに、作品を発表してもらいたいと考えています。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・発表者は、「選んだ絵」「題名」「工夫した点」を説明し、曲を発表してください。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・聞く人（聞き手）は、説明してもらった「題名」と「工夫した点」がうまく結びついているか、気を付けて聴いてください。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それでは、○○さん、お願いします。（残りの授業時間との兼ね合いで、１～数名の発表を行う）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8296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それでは、作品を保存します。前の時間にも保存しましたが、やり方を確認します。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最初に、画面右下の「</a:t>
            </a:r>
            <a:r>
              <a:rPr kumimoji="1" lang="en-US" altLang="ja-JP" dirty="0" smtClean="0"/>
              <a:t>Save</a:t>
            </a:r>
            <a:r>
              <a:rPr kumimoji="1" lang="ja-JP" altLang="en-US" dirty="0" smtClean="0"/>
              <a:t>ボタン」をクリックしてください。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＜クリック＞　次の画面が出たら、画面の右上の「点が縦に３つ並んでいるボタン」をクリックしてください。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53909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「その他のツール」から「ショートカットを作成」を選んでください。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そうすると、＜クリック＞　「ショートカットを作成しますか？」という画面が出てきますので、＜クリック＞　学年・組・出席番号、そして曲名を入力してください。例えば、「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年１組１番曲名が寝坊したお父さん」であれば、「６１０１寝坊したお父さん」 と 入力します。入力できたら、作成ボタンをクリックすると、保存することができます。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55523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自分の番号のショートカットが、保存されていることを確認してください。保存されていることを確認できたら、コンピュータをシャットダウンします。はやく作業の終わった人は、困っている人を助けてあげ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（児童の作業）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＜クリック＞　それでは、次の時間の確認をします。次の時間は、つくった作品の発表会を行います。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（後片付け</a:t>
            </a:r>
            <a:r>
              <a:rPr kumimoji="1" lang="ja-JP" altLang="en-US" dirty="0" smtClean="0"/>
              <a:t>）</a:t>
            </a:r>
            <a:endParaRPr kumimoji="1" lang="en-US" altLang="ja-JP" smtClean="0"/>
          </a:p>
          <a:p>
            <a:r>
              <a:rPr kumimoji="1" lang="ja-JP" altLang="en-US" smtClean="0"/>
              <a:t>（</a:t>
            </a:r>
            <a:r>
              <a:rPr kumimoji="1" lang="ja-JP" altLang="en-US" dirty="0" smtClean="0"/>
              <a:t>授業終了）</a:t>
            </a:r>
            <a:endParaRPr kumimoji="1" lang="en-US" altLang="ja-JP" dirty="0" smtClean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5468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（動画視聴）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2521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聴いてみて、どうでしたか？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（児童の意見を引き出す）（音の間違いに気づかせる）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どこが、</a:t>
            </a:r>
            <a:r>
              <a:rPr kumimoji="1" lang="ja-JP" altLang="en-US" dirty="0" err="1" smtClean="0"/>
              <a:t>違て</a:t>
            </a:r>
            <a:r>
              <a:rPr kumimoji="1" lang="ja-JP" altLang="en-US" dirty="0" smtClean="0"/>
              <a:t>いますか？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（児童の意見を引き出す）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そうですね。＜クリック＞　ここと、＜クリック＞　ここですね。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どうして、違和感があるのか、気づいた人はいますか？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（児童の意見を引き出す）（和音に無い音を使っていることに気づかせる）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そうですね。　＜クリック＞　</a:t>
            </a:r>
            <a:endParaRPr kumimoji="1" lang="en-US" altLang="ja-JP" dirty="0" smtClean="0"/>
          </a:p>
          <a:p>
            <a:r>
              <a:rPr kumimoji="1" lang="ja-JP" altLang="en-US" dirty="0" smtClean="0"/>
              <a:t>実は、和音に無い音を使っていたからなんですね。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337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修正すると、このようになりますね。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しっかりと、＜クリック＞　和音にふくまれている音を使うと、いいんですね。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それでは、修正した「星の世界」を聴きましょう。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5672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（動画視聴）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07785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修正したものを聴いてみて、どうでしたか？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（児童の意見を引き出す）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</a:t>
            </a:r>
            <a:r>
              <a:rPr kumimoji="1" lang="en-US" altLang="ja-JP" dirty="0" smtClean="0"/>
              <a:t>&lt;</a:t>
            </a:r>
            <a:r>
              <a:rPr kumimoji="1" lang="ja-JP" altLang="en-US" dirty="0" smtClean="0"/>
              <a:t>例</a:t>
            </a:r>
            <a:r>
              <a:rPr kumimoji="1" lang="en-US" altLang="ja-JP" dirty="0" smtClean="0"/>
              <a:t>&gt;</a:t>
            </a:r>
            <a:r>
              <a:rPr kumimoji="1" lang="ja-JP" altLang="en-US" dirty="0" smtClean="0"/>
              <a:t>・和音の音を使うと違和感がない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　　　　・和音の音だと美しく聴こえる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　　　　　・和音の音だと美しく響いている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そうですね。和音の音を使うと違和感なく、美しく聴こえますね。前回、和音進行をつくりましたが、その和音にふくまれる音を使って、旋律づくりを行います。　後で、３枚の写真を見せますので、その中から１つの写真を選んで、その写真のイメージに合う旋律づくりを行います。それでは、学習問題です。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8437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学習問題を確認します。みんなで読みましょう。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（みんなで読む）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en-US" altLang="ja-JP" dirty="0" smtClean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5055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これは、あらかじめつくっておいたものです。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どんな曲なのか、聴いてください。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997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029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0879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4176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0968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19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7165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176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9697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821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6124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899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8266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77869" y="169967"/>
            <a:ext cx="1346131" cy="5232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800" dirty="0" smtClean="0"/>
              <a:t>９</a:t>
            </a:r>
            <a:r>
              <a:rPr kumimoji="1" lang="ja-JP" altLang="en-US" sz="2800" dirty="0" smtClean="0"/>
              <a:t>－２</a:t>
            </a:r>
            <a:endParaRPr kumimoji="1" lang="ja-JP" altLang="en-US" sz="280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kumimoji="1" lang="ja-JP" altLang="en-US" sz="2400" dirty="0" smtClean="0"/>
              <a:t>１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367055" y="1285103"/>
            <a:ext cx="11630503" cy="3088114"/>
          </a:xfrm>
          <a:prstGeom prst="rect">
            <a:avLst/>
          </a:prstGeom>
          <a:ln w="38100">
            <a:noFill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ja-JP" sz="1000" b="1" dirty="0" smtClean="0"/>
          </a:p>
          <a:p>
            <a:endParaRPr lang="en-US" altLang="ja-JP" sz="1000" b="1" dirty="0"/>
          </a:p>
          <a:p>
            <a:r>
              <a:rPr lang="en-US" altLang="ja-JP" sz="1000" b="1" dirty="0" smtClean="0"/>
              <a:t> </a:t>
            </a:r>
          </a:p>
          <a:p>
            <a:r>
              <a:rPr lang="ja-JP" altLang="en-US" sz="6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和音にふくまれる音を使って、</a:t>
            </a:r>
            <a:endParaRPr lang="en-US" altLang="ja-JP" sz="6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6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旋律をつくろう</a:t>
            </a:r>
            <a:endParaRPr lang="ja-JP" altLang="en-US" sz="6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553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2171964" y="4807320"/>
            <a:ext cx="627126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ja-JP" sz="3200" dirty="0">
                <a:solidFill>
                  <a:prstClr val="black"/>
                </a:solidFill>
              </a:rPr>
              <a:t>Chrome</a:t>
            </a:r>
            <a:r>
              <a:rPr lang="ja-JP" altLang="en-US" sz="3200" dirty="0">
                <a:solidFill>
                  <a:prstClr val="black"/>
                </a:solidFill>
              </a:rPr>
              <a:t> </a:t>
            </a:r>
            <a:r>
              <a:rPr lang="en-US" altLang="ja-JP" sz="3200" dirty="0">
                <a:solidFill>
                  <a:prstClr val="black"/>
                </a:solidFill>
              </a:rPr>
              <a:t>Music Lab 【Song Maker</a:t>
            </a:r>
            <a:r>
              <a:rPr lang="en-US" altLang="ja-JP" sz="3200" dirty="0" smtClean="0">
                <a:solidFill>
                  <a:prstClr val="black"/>
                </a:solidFill>
              </a:rPr>
              <a:t>】</a:t>
            </a:r>
            <a:r>
              <a:rPr lang="ja-JP" altLang="en-US" sz="3200" dirty="0" smtClean="0">
                <a:solidFill>
                  <a:prstClr val="black"/>
                </a:solidFill>
              </a:rPr>
              <a:t>で</a:t>
            </a:r>
            <a:endParaRPr lang="en-US" altLang="ja-JP" sz="3200" dirty="0" smtClean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ja-JP" altLang="en-US" sz="3200" dirty="0" smtClean="0">
                <a:solidFill>
                  <a:prstClr val="black"/>
                </a:solidFill>
              </a:rPr>
              <a:t>つくった曲のサンプルの動画を流す</a:t>
            </a:r>
            <a:endParaRPr lang="en-US" altLang="ja-JP" sz="3200" dirty="0">
              <a:solidFill>
                <a:prstClr val="black"/>
              </a:solidFill>
            </a:endParaRPr>
          </a:p>
        </p:txBody>
      </p:sp>
      <p:pic>
        <p:nvPicPr>
          <p:cNvPr id="2" name="寝坊したお父さん（サンプル）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759" end="4025.645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6557-B96B-47EB-9445-4024477FDC16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983433" y="34"/>
            <a:ext cx="120856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10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8621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11</a:t>
            </a:fld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10983433" y="34"/>
            <a:ext cx="120856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11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6399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12</a:t>
            </a:fld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1663"/>
            <a:ext cx="12192000" cy="6316337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0" y="0"/>
            <a:ext cx="78680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「寝坊したお父さん」の工夫点</a:t>
            </a:r>
            <a:endParaRPr kumimoji="1" lang="ja-JP" altLang="en-US" sz="36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956930" y="1187994"/>
            <a:ext cx="1690577" cy="133192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角丸四角形 5"/>
          <p:cNvSpPr/>
          <p:nvPr/>
        </p:nvSpPr>
        <p:spPr>
          <a:xfrm>
            <a:off x="3051543" y="1265965"/>
            <a:ext cx="3094075" cy="266808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角丸四角形 6"/>
          <p:cNvSpPr/>
          <p:nvPr/>
        </p:nvSpPr>
        <p:spPr>
          <a:xfrm>
            <a:off x="6145618" y="541663"/>
            <a:ext cx="3051543" cy="320099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角丸四角形 7"/>
          <p:cNvSpPr/>
          <p:nvPr/>
        </p:nvSpPr>
        <p:spPr>
          <a:xfrm>
            <a:off x="9728791" y="829340"/>
            <a:ext cx="2381693" cy="16905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角丸四角形 8"/>
          <p:cNvSpPr/>
          <p:nvPr/>
        </p:nvSpPr>
        <p:spPr>
          <a:xfrm>
            <a:off x="4905153" y="5613991"/>
            <a:ext cx="3186224" cy="110748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0983433" y="34"/>
            <a:ext cx="120856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12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2984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2171964" y="4807320"/>
            <a:ext cx="627126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ja-JP" sz="3200" dirty="0">
                <a:solidFill>
                  <a:prstClr val="black"/>
                </a:solidFill>
              </a:rPr>
              <a:t>Chrome</a:t>
            </a:r>
            <a:r>
              <a:rPr lang="ja-JP" altLang="en-US" sz="3200" dirty="0">
                <a:solidFill>
                  <a:prstClr val="black"/>
                </a:solidFill>
              </a:rPr>
              <a:t> </a:t>
            </a:r>
            <a:r>
              <a:rPr lang="en-US" altLang="ja-JP" sz="3200" dirty="0">
                <a:solidFill>
                  <a:prstClr val="black"/>
                </a:solidFill>
              </a:rPr>
              <a:t>Music Lab 【Song Maker</a:t>
            </a:r>
            <a:r>
              <a:rPr lang="en-US" altLang="ja-JP" sz="3200" dirty="0" smtClean="0">
                <a:solidFill>
                  <a:prstClr val="black"/>
                </a:solidFill>
              </a:rPr>
              <a:t>】</a:t>
            </a:r>
            <a:r>
              <a:rPr lang="ja-JP" altLang="en-US" sz="3200" dirty="0" smtClean="0">
                <a:solidFill>
                  <a:prstClr val="black"/>
                </a:solidFill>
              </a:rPr>
              <a:t>で</a:t>
            </a:r>
            <a:endParaRPr lang="en-US" altLang="ja-JP" sz="3200" dirty="0" smtClean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ja-JP" altLang="en-US" sz="3200" dirty="0" smtClean="0">
                <a:solidFill>
                  <a:prstClr val="black"/>
                </a:solidFill>
              </a:rPr>
              <a:t>つくった曲のサンプルの動画を流す</a:t>
            </a:r>
            <a:endParaRPr lang="en-US" altLang="ja-JP" sz="3200" dirty="0">
              <a:solidFill>
                <a:prstClr val="black"/>
              </a:solidFill>
            </a:endParaRPr>
          </a:p>
        </p:txBody>
      </p:sp>
      <p:pic>
        <p:nvPicPr>
          <p:cNvPr id="2" name="寝坊したお父さん（サンプル）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759" end="4025.645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6557-B96B-47EB-9445-4024477FDC16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983433" y="34"/>
            <a:ext cx="120856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13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2236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14</a:t>
            </a:fld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289" y="0"/>
            <a:ext cx="9989422" cy="6858000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10983433" y="34"/>
            <a:ext cx="120856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14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1399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871869" y="4402753"/>
            <a:ext cx="24348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 海岸</a:t>
            </a:r>
            <a:endParaRPr kumimoji="1" lang="ja-JP" altLang="en-US" sz="4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1753" y="6136700"/>
            <a:ext cx="7477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 </a:t>
            </a:r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３枚とも著作権フリーの画像を使用</a:t>
            </a:r>
            <a:endParaRPr kumimoji="1" lang="ja-JP" alt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3" y="1907483"/>
            <a:ext cx="4180775" cy="231269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811" y="1907483"/>
            <a:ext cx="3481751" cy="2320132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845" y="1914925"/>
            <a:ext cx="4128224" cy="2312690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255180" y="135789"/>
            <a:ext cx="105368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5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写真のイメージを曲で表そう</a:t>
            </a:r>
            <a:endParaRPr kumimoji="1" lang="ja-JP" altLang="en-US" sz="5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784651" y="4479306"/>
            <a:ext cx="24348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②</a:t>
            </a:r>
            <a:r>
              <a:rPr kumimoji="1"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森林</a:t>
            </a:r>
            <a:endParaRPr kumimoji="1" lang="ja-JP" altLang="en-US" sz="4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8610600" y="4414938"/>
            <a:ext cx="24348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r>
              <a:rPr kumimoji="1"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宇宙</a:t>
            </a:r>
            <a:endParaRPr kumimoji="1" lang="ja-JP" altLang="en-US" sz="4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0983433" y="34"/>
            <a:ext cx="120856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15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8148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16</a:t>
            </a:fld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110" y="1164902"/>
            <a:ext cx="10044918" cy="5556573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903767" y="0"/>
            <a:ext cx="39127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 海岸</a:t>
            </a:r>
            <a:endParaRPr kumimoji="1" lang="ja-JP" altLang="en-US" sz="6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983433" y="34"/>
            <a:ext cx="120856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16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498723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903767" y="0"/>
            <a:ext cx="39127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②</a:t>
            </a:r>
            <a:r>
              <a:rPr kumimoji="1" lang="ja-JP" altLang="en-US" sz="6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森林</a:t>
            </a:r>
            <a:endParaRPr kumimoji="1" lang="ja-JP" altLang="en-US" sz="6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758" y="1015663"/>
            <a:ext cx="8644271" cy="5760277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0983433" y="34"/>
            <a:ext cx="120856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17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344421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903767" y="0"/>
            <a:ext cx="39127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r>
              <a:rPr kumimoji="1" lang="ja-JP" altLang="en-US" sz="6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宇宙</a:t>
            </a:r>
            <a:endParaRPr kumimoji="1" lang="ja-JP" altLang="en-US" sz="6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79" y="1015663"/>
            <a:ext cx="10185053" cy="5705812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10983433" y="34"/>
            <a:ext cx="120856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18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582693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19</a:t>
            </a:fld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289" y="0"/>
            <a:ext cx="9989422" cy="6858000"/>
          </a:xfrm>
          <a:prstGeom prst="rect">
            <a:avLst/>
          </a:prstGeom>
        </p:spPr>
      </p:pic>
      <p:sp>
        <p:nvSpPr>
          <p:cNvPr id="4" name="角丸四角形 3"/>
          <p:cNvSpPr/>
          <p:nvPr/>
        </p:nvSpPr>
        <p:spPr>
          <a:xfrm>
            <a:off x="1318438" y="1052624"/>
            <a:ext cx="9898912" cy="76554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983433" y="34"/>
            <a:ext cx="120856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19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9816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2</a:t>
            </a:fld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２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835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20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角丸四角形 4"/>
          <p:cNvSpPr/>
          <p:nvPr/>
        </p:nvSpPr>
        <p:spPr>
          <a:xfrm>
            <a:off x="143543" y="988828"/>
            <a:ext cx="11945676" cy="2923953"/>
          </a:xfrm>
          <a:prstGeom prst="roundRect">
            <a:avLst>
              <a:gd name="adj" fmla="val 11501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6708" y="2105247"/>
            <a:ext cx="48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旋律をつくる</a:t>
            </a:r>
            <a:r>
              <a:rPr lang="ja-JP" altLang="en-US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エリア</a:t>
            </a:r>
            <a:endParaRPr kumimoji="1"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678328" y="1029747"/>
            <a:ext cx="730457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&lt;</a:t>
            </a:r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作成の条件</a:t>
            </a:r>
            <a:r>
              <a:rPr kumimoji="1" lang="en-US" altLang="ja-JP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&gt;</a:t>
            </a:r>
          </a:p>
          <a:p>
            <a:r>
              <a:rPr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kumimoji="1"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 ・ 和音の音から選ぶ</a:t>
            </a:r>
            <a:endParaRPr kumimoji="1"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kumimoji="1"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 ・ 音の長さ、高さ、動きを工夫する</a:t>
            </a:r>
            <a:endParaRPr lang="en-US" altLang="ja-JP" sz="32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kumimoji="1"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kumimoji="1"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 ・ 速度と音色を工夫する</a:t>
            </a:r>
            <a:endParaRPr kumimoji="1" lang="ja-JP" altLang="en-US" sz="3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左中かっこ 7"/>
          <p:cNvSpPr/>
          <p:nvPr/>
        </p:nvSpPr>
        <p:spPr>
          <a:xfrm>
            <a:off x="4944143" y="1935127"/>
            <a:ext cx="318973" cy="1531087"/>
          </a:xfrm>
          <a:prstGeom prst="leftBrace">
            <a:avLst>
              <a:gd name="adj1" fmla="val 8333"/>
              <a:gd name="adj2" fmla="val 3354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0983433" y="34"/>
            <a:ext cx="120856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/>
              <a:t>2</a:t>
            </a:r>
            <a:r>
              <a:rPr lang="en-US" altLang="ja-JP" sz="2400" dirty="0" smtClean="0"/>
              <a:t>0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3390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382771" y="31894"/>
            <a:ext cx="10100931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&lt;</a:t>
            </a:r>
            <a:r>
              <a:rPr kumimoji="1"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発表者</a:t>
            </a:r>
            <a:r>
              <a:rPr kumimoji="1" lang="en-US" altLang="ja-JP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&gt;</a:t>
            </a:r>
          </a:p>
          <a:p>
            <a:r>
              <a:rPr lang="ja-JP" altLang="en-US" sz="4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 選んだ絵</a:t>
            </a:r>
            <a:r>
              <a:rPr lang="ja-JP" altLang="en-US" sz="4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② </a:t>
            </a:r>
            <a:r>
              <a:rPr kumimoji="1"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題名</a:t>
            </a:r>
            <a:endParaRPr kumimoji="1" lang="en-US" altLang="ja-JP" sz="4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4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 工夫した点を説明する</a:t>
            </a:r>
            <a:endParaRPr lang="en-US" altLang="ja-JP" sz="4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4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④ </a:t>
            </a:r>
            <a:r>
              <a:rPr kumimoji="1"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曲の発表</a:t>
            </a:r>
            <a:endParaRPr kumimoji="1" lang="en-US" altLang="ja-JP" sz="4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en-US" altLang="ja-JP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</a:p>
          <a:p>
            <a:r>
              <a:rPr kumimoji="1" lang="en-US" altLang="ja-JP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&lt;</a:t>
            </a:r>
            <a:r>
              <a:rPr kumimoji="1"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聞き手</a:t>
            </a:r>
            <a:r>
              <a:rPr kumimoji="1" lang="en-US" altLang="ja-JP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&gt;</a:t>
            </a:r>
          </a:p>
          <a:p>
            <a:r>
              <a:rPr lang="ja-JP" altLang="en-US" sz="4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・題名と工夫した点について、</a:t>
            </a:r>
            <a:endParaRPr lang="en-US" altLang="ja-JP" sz="4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en-US" altLang="ja-JP" sz="4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en-US" altLang="ja-JP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  </a:t>
            </a:r>
            <a:r>
              <a:rPr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特に気を付けて曲を聴く</a:t>
            </a:r>
            <a:endParaRPr kumimoji="1" lang="ja-JP" altLang="en-US" sz="4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636872" y="5496638"/>
            <a:ext cx="7176979" cy="83099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4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つくった作品を保存する</a:t>
            </a:r>
            <a:endParaRPr kumimoji="1" lang="ja-JP" altLang="en-US" sz="48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983433" y="34"/>
            <a:ext cx="120856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【2</a:t>
            </a:r>
            <a:r>
              <a:rPr lang="en-US" altLang="ja-JP" sz="2400" dirty="0" smtClean="0"/>
              <a:t>1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3156392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22</a:t>
            </a:fld>
            <a:endParaRPr kumimoji="1" lang="ja-JP" altLang="en-US"/>
          </a:p>
        </p:txBody>
      </p:sp>
      <p:sp>
        <p:nvSpPr>
          <p:cNvPr id="3" name="タイトル 1"/>
          <p:cNvSpPr txBox="1">
            <a:spLocks/>
          </p:cNvSpPr>
          <p:nvPr/>
        </p:nvSpPr>
        <p:spPr>
          <a:xfrm>
            <a:off x="152270" y="22791"/>
            <a:ext cx="10258553" cy="88645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000" b="1" dirty="0" smtClean="0"/>
              <a:t>　</a:t>
            </a:r>
            <a:endParaRPr lang="en-US" altLang="ja-JP" sz="1000" b="1" dirty="0" smtClean="0"/>
          </a:p>
          <a:p>
            <a:r>
              <a:rPr lang="ja-JP" altLang="en-US" sz="4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保存方法</a:t>
            </a:r>
            <a:endParaRPr lang="en-US" altLang="ja-JP" sz="4800" dirty="0" smtClean="0">
              <a:solidFill>
                <a:srgbClr val="0070C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1052313" y="10667"/>
            <a:ext cx="113968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22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26" y="917019"/>
            <a:ext cx="10495724" cy="59038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正方形/長方形 5"/>
          <p:cNvSpPr/>
          <p:nvPr/>
        </p:nvSpPr>
        <p:spPr>
          <a:xfrm>
            <a:off x="10714383" y="6052931"/>
            <a:ext cx="626167" cy="76793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405270" y="5874716"/>
            <a:ext cx="603537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 </a:t>
            </a:r>
            <a:r>
              <a:rPr lang="en-US" altLang="ja-JP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Save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ボタンをクリック</a:t>
            </a:r>
            <a:endParaRPr kumimoji="1"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4740965" y="917018"/>
            <a:ext cx="6612835" cy="4352796"/>
            <a:chOff x="0" y="0"/>
            <a:chExt cx="2249805" cy="1264285"/>
          </a:xfrm>
        </p:grpSpPr>
        <p:pic>
          <p:nvPicPr>
            <p:cNvPr id="9" name="図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491" t="1972" b="33552"/>
            <a:stretch/>
          </p:blipFill>
          <p:spPr bwMode="auto">
            <a:xfrm>
              <a:off x="0" y="0"/>
              <a:ext cx="2249805" cy="1264285"/>
            </a:xfrm>
            <a:prstGeom prst="rect">
              <a:avLst/>
            </a:prstGeom>
            <a:ln>
              <a:solidFill>
                <a:schemeClr val="tx1"/>
              </a:solidFill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" name="図 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909" t="4283" r="137" b="91215"/>
            <a:stretch/>
          </p:blipFill>
          <p:spPr bwMode="auto">
            <a:xfrm>
              <a:off x="1501140" y="502920"/>
              <a:ext cx="473075" cy="386080"/>
            </a:xfrm>
            <a:prstGeom prst="rect">
              <a:avLst/>
            </a:prstGeom>
            <a:ln w="317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1" name="下矢印 10"/>
            <p:cNvSpPr/>
            <p:nvPr/>
          </p:nvSpPr>
          <p:spPr>
            <a:xfrm rot="2747966">
              <a:off x="1935480" y="53340"/>
              <a:ext cx="58423" cy="452626"/>
            </a:xfrm>
            <a:prstGeom prst="downArrow">
              <a:avLst>
                <a:gd name="adj1" fmla="val 50000"/>
                <a:gd name="adj2" fmla="val 83212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/>
            </a:p>
          </p:txBody>
        </p:sp>
        <p:sp>
          <p:nvSpPr>
            <p:cNvPr id="12" name="テキスト ボックス 2"/>
            <p:cNvSpPr txBox="1">
              <a:spLocks noChangeArrowheads="1"/>
            </p:cNvSpPr>
            <p:nvPr/>
          </p:nvSpPr>
          <p:spPr bwMode="auto">
            <a:xfrm>
              <a:off x="2141220" y="45720"/>
              <a:ext cx="99695" cy="97046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050" kern="100">
                  <a:effectLst/>
                  <a:latin typeface="游明朝" panose="02020400000000000000" pitchFamily="18" charset="-128"/>
                  <a:ea typeface="游明朝" panose="02020400000000000000" pitchFamily="18" charset="-128"/>
                  <a:cs typeface="Times New Roman" panose="02020603050405020304" pitchFamily="18" charset="0"/>
                </a:rPr>
                <a:t> </a:t>
              </a:r>
              <a:endParaRPr lang="ja-JP" sz="1050" kern="10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4" name="直線矢印コネクタ 13"/>
          <p:cNvCxnSpPr/>
          <p:nvPr/>
        </p:nvCxnSpPr>
        <p:spPr>
          <a:xfrm flipH="1">
            <a:off x="8453895" y="6256960"/>
            <a:ext cx="2247238" cy="27564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6581361" y="3902864"/>
            <a:ext cx="55446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② 右上のこのボタンを </a:t>
            </a:r>
            <a:endParaRPr lang="en-US" altLang="ja-JP" sz="4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en-US" altLang="ja-JP" sz="4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en-US" altLang="ja-JP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 </a:t>
            </a:r>
            <a:r>
              <a:rPr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クリック</a:t>
            </a:r>
            <a:endParaRPr kumimoji="1" lang="ja-JP" altLang="en-US" sz="4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647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23</a:t>
            </a:fld>
            <a:endParaRPr kumimoji="1" lang="ja-JP" altLang="en-US"/>
          </a:p>
        </p:txBody>
      </p:sp>
      <p:pic>
        <p:nvPicPr>
          <p:cNvPr id="3" name="図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64" t="39616" r="6187" b="43409"/>
          <a:stretch/>
        </p:blipFill>
        <p:spPr bwMode="auto">
          <a:xfrm>
            <a:off x="147941" y="739624"/>
            <a:ext cx="8548798" cy="2371324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7405" y="0"/>
            <a:ext cx="1163131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③</a:t>
            </a:r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「その他のツール」から「ショートカットを作成」</a:t>
            </a:r>
            <a:endParaRPr kumimoji="1" lang="en-US" altLang="ja-JP" sz="3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　　　　　　　　　　　　　　　　  </a:t>
            </a:r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を選ぶ</a:t>
            </a:r>
            <a:endParaRPr kumimoji="1" lang="ja-JP" altLang="en-US" sz="3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5" name="グループ化 4"/>
          <p:cNvGrpSpPr/>
          <p:nvPr/>
        </p:nvGrpSpPr>
        <p:grpSpPr>
          <a:xfrm>
            <a:off x="147941" y="3769553"/>
            <a:ext cx="6769694" cy="2951922"/>
            <a:chOff x="0" y="0"/>
            <a:chExt cx="2002790" cy="817880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85" t="9196" r="32945" b="66175"/>
            <a:stretch/>
          </p:blipFill>
          <p:spPr bwMode="auto">
            <a:xfrm>
              <a:off x="0" y="0"/>
              <a:ext cx="2002790" cy="817880"/>
            </a:xfrm>
            <a:prstGeom prst="rect">
              <a:avLst/>
            </a:prstGeom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7" name="テキスト ボックス 2"/>
            <p:cNvSpPr txBox="1">
              <a:spLocks noChangeArrowheads="1"/>
            </p:cNvSpPr>
            <p:nvPr/>
          </p:nvSpPr>
          <p:spPr bwMode="auto">
            <a:xfrm>
              <a:off x="259080" y="175260"/>
              <a:ext cx="1482872" cy="226695"/>
            </a:xfrm>
            <a:prstGeom prst="rect">
              <a:avLst/>
            </a:prstGeom>
            <a:noFill/>
            <a:ln w="12700">
              <a:solidFill>
                <a:srgbClr val="C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US" sz="1050" kern="100">
                  <a:effectLst/>
                  <a:latin typeface="游明朝" panose="02020400000000000000" pitchFamily="18" charset="-128"/>
                  <a:ea typeface="游明朝" panose="02020400000000000000" pitchFamily="18" charset="-128"/>
                  <a:cs typeface="Times New Roman" panose="02020603050405020304" pitchFamily="18" charset="0"/>
                </a:rPr>
                <a:t> </a:t>
              </a:r>
              <a:endParaRPr lang="ja-JP" sz="1050" kern="10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テキスト ボックス 7"/>
          <p:cNvSpPr txBox="1"/>
          <p:nvPr/>
        </p:nvSpPr>
        <p:spPr>
          <a:xfrm>
            <a:off x="6948888" y="3742358"/>
            <a:ext cx="5153091" cy="292387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④</a:t>
            </a:r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学年</a:t>
            </a:r>
            <a:r>
              <a:rPr kumimoji="1" lang="en-US" altLang="ja-JP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,</a:t>
            </a:r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組</a:t>
            </a:r>
            <a:r>
              <a:rPr kumimoji="1" lang="en-US" altLang="ja-JP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,</a:t>
            </a:r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出席番号，　</a:t>
            </a:r>
            <a:endParaRPr kumimoji="1" lang="en-US" altLang="ja-JP" sz="3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  </a:t>
            </a:r>
            <a:r>
              <a:rPr kumimoji="1" lang="ja-JP" altLang="en-US" sz="3600" b="1" dirty="0" smtClean="0">
                <a:solidFill>
                  <a:srgbClr val="0070C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曲名</a:t>
            </a:r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</a:t>
            </a:r>
            <a:r>
              <a:rPr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入力し</a:t>
            </a:r>
            <a:r>
              <a:rPr lang="en-US" altLang="ja-JP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,</a:t>
            </a:r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作成</a:t>
            </a:r>
            <a:endParaRPr kumimoji="1" lang="en-US" altLang="ja-JP" sz="3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en-US" altLang="ja-JP" sz="3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en-US" altLang="ja-JP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 </a:t>
            </a:r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ボタンをクリック</a:t>
            </a:r>
            <a:endParaRPr kumimoji="1" lang="en-US" altLang="ja-JP" sz="3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en-US" altLang="ja-JP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&lt;</a:t>
            </a:r>
            <a:r>
              <a:rPr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例</a:t>
            </a:r>
            <a:r>
              <a:rPr lang="en-US" altLang="ja-JP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&gt; </a:t>
            </a:r>
            <a:r>
              <a:rPr kumimoji="1" lang="en-US" altLang="ja-JP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6</a:t>
            </a:r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年</a:t>
            </a:r>
            <a:r>
              <a:rPr kumimoji="1" lang="en-US" altLang="ja-JP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1</a:t>
            </a:r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組</a:t>
            </a:r>
            <a:r>
              <a:rPr kumimoji="1" lang="en-US" altLang="ja-JP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1</a:t>
            </a:r>
            <a:r>
              <a:rPr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番曲名</a:t>
            </a:r>
            <a:r>
              <a:rPr lang="ja-JP" altLang="en-US" sz="3600" b="1" dirty="0" smtClean="0">
                <a:solidFill>
                  <a:srgbClr val="0070C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→   </a:t>
            </a:r>
            <a:endParaRPr lang="en-US" altLang="ja-JP" sz="3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en-US" altLang="ja-JP" sz="36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en-US" altLang="ja-JP" sz="3600" b="1" dirty="0" smtClean="0">
                <a:solidFill>
                  <a:srgbClr val="0070C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6101</a:t>
            </a:r>
            <a:r>
              <a:rPr lang="ja-JP" altLang="en-US" sz="3600" b="1" dirty="0" smtClean="0">
                <a:solidFill>
                  <a:srgbClr val="0070C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寝坊したお父さん</a:t>
            </a:r>
            <a:endParaRPr kumimoji="1" lang="ja-JP" altLang="en-US" sz="3600" b="1" dirty="0">
              <a:solidFill>
                <a:srgbClr val="0070C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870174" y="1442596"/>
            <a:ext cx="3806687" cy="52717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147941" y="1872173"/>
            <a:ext cx="3806687" cy="52717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>
            <a:off x="1023666" y="4402108"/>
            <a:ext cx="5012303" cy="81819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1052313" y="10667"/>
            <a:ext cx="113968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23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16" name="楕円 15"/>
          <p:cNvSpPr/>
          <p:nvPr/>
        </p:nvSpPr>
        <p:spPr>
          <a:xfrm>
            <a:off x="3796174" y="5758233"/>
            <a:ext cx="1680287" cy="75068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8" name="直線矢印コネクタ 17"/>
          <p:cNvCxnSpPr/>
          <p:nvPr/>
        </p:nvCxnSpPr>
        <p:spPr>
          <a:xfrm>
            <a:off x="4490647" y="477235"/>
            <a:ext cx="1332416" cy="1124362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/>
          <p:cNvCxnSpPr/>
          <p:nvPr/>
        </p:nvCxnSpPr>
        <p:spPr>
          <a:xfrm flipH="1">
            <a:off x="2045168" y="697693"/>
            <a:ext cx="4224130" cy="1438067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/>
          <p:cNvCxnSpPr/>
          <p:nvPr/>
        </p:nvCxnSpPr>
        <p:spPr>
          <a:xfrm flipH="1">
            <a:off x="6035970" y="4731026"/>
            <a:ext cx="912918" cy="41978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/>
          <p:cNvCxnSpPr/>
          <p:nvPr/>
        </p:nvCxnSpPr>
        <p:spPr>
          <a:xfrm flipH="1">
            <a:off x="5338226" y="4773004"/>
            <a:ext cx="1573468" cy="1161906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374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24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1040290" y="-5507"/>
            <a:ext cx="1158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smtClean="0"/>
              <a:t>【</a:t>
            </a:r>
            <a:r>
              <a:rPr lang="en-US" altLang="ja-JP" sz="2400" dirty="0"/>
              <a:t>2</a:t>
            </a:r>
            <a:r>
              <a:rPr lang="en-US" altLang="ja-JP" sz="2400" smtClean="0"/>
              <a:t>4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6" name="タイトル 1"/>
          <p:cNvSpPr txBox="1">
            <a:spLocks/>
          </p:cNvSpPr>
          <p:nvPr/>
        </p:nvSpPr>
        <p:spPr>
          <a:xfrm>
            <a:off x="238539" y="3758862"/>
            <a:ext cx="11475498" cy="2450551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次時（３時間目）</a:t>
            </a:r>
            <a:endParaRPr lang="en-US" altLang="ja-JP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・ つくった作品の発表会</a:t>
            </a:r>
            <a:endParaRPr lang="en-US" altLang="ja-JP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38539" y="268356"/>
            <a:ext cx="1177787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⑤ 自分の番号のショートカットが、保存</a:t>
            </a:r>
            <a:endParaRPr lang="en-US" altLang="ja-JP" sz="4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en-US" altLang="ja-JP" sz="4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en-US" altLang="ja-JP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 </a:t>
            </a:r>
            <a:r>
              <a:rPr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されていることを確認する</a:t>
            </a:r>
            <a:endParaRPr lang="en-US" altLang="ja-JP" sz="4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4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⑥ コンピュータをシャットダウンする</a:t>
            </a:r>
            <a:endParaRPr kumimoji="1" lang="ja-JP" altLang="en-US" sz="4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7493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3</a:t>
            </a:fld>
            <a:endParaRPr kumimoji="1" lang="ja-JP" altLang="en-US"/>
          </a:p>
        </p:txBody>
      </p:sp>
      <p:pic>
        <p:nvPicPr>
          <p:cNvPr id="4" name="星の世界（間違いバージョン）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425" end="4024.966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 smtClean="0"/>
              <a:t>３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3861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4</a:t>
            </a:fld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角丸四角形 3"/>
          <p:cNvSpPr/>
          <p:nvPr/>
        </p:nvSpPr>
        <p:spPr>
          <a:xfrm>
            <a:off x="4550735" y="2711302"/>
            <a:ext cx="1552353" cy="62732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角丸四角形 5"/>
          <p:cNvSpPr/>
          <p:nvPr/>
        </p:nvSpPr>
        <p:spPr>
          <a:xfrm>
            <a:off x="4543647" y="3937590"/>
            <a:ext cx="1552353" cy="158070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角丸四角形 6"/>
          <p:cNvSpPr/>
          <p:nvPr/>
        </p:nvSpPr>
        <p:spPr>
          <a:xfrm>
            <a:off x="9122735" y="2083981"/>
            <a:ext cx="3069265" cy="62732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角丸四角形 7"/>
          <p:cNvSpPr/>
          <p:nvPr/>
        </p:nvSpPr>
        <p:spPr>
          <a:xfrm>
            <a:off x="9122735" y="3795824"/>
            <a:ext cx="3069265" cy="156298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 smtClean="0"/>
              <a:t>４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0621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5</a:t>
            </a:fld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角丸四角形 3"/>
          <p:cNvSpPr/>
          <p:nvPr/>
        </p:nvSpPr>
        <p:spPr>
          <a:xfrm>
            <a:off x="4550735" y="2509275"/>
            <a:ext cx="1552353" cy="62732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角丸四角形 4"/>
          <p:cNvSpPr/>
          <p:nvPr/>
        </p:nvSpPr>
        <p:spPr>
          <a:xfrm>
            <a:off x="4543647" y="3912781"/>
            <a:ext cx="1552353" cy="62732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角丸四角形 5"/>
          <p:cNvSpPr/>
          <p:nvPr/>
        </p:nvSpPr>
        <p:spPr>
          <a:xfrm>
            <a:off x="9122735" y="1871321"/>
            <a:ext cx="3069265" cy="62732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角丸四角形 6"/>
          <p:cNvSpPr/>
          <p:nvPr/>
        </p:nvSpPr>
        <p:spPr>
          <a:xfrm>
            <a:off x="9122735" y="4774018"/>
            <a:ext cx="3069265" cy="62732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 smtClean="0"/>
              <a:t>５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5945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6</a:t>
            </a:fld>
            <a:endParaRPr kumimoji="1" lang="ja-JP" altLang="en-US"/>
          </a:p>
        </p:txBody>
      </p:sp>
      <p:pic>
        <p:nvPicPr>
          <p:cNvPr id="3" name="星の世界（修正バージョーン）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905" end="2840.645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 smtClean="0"/>
              <a:t>６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6308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7</a:t>
            </a:fld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角丸四角形 3"/>
          <p:cNvSpPr/>
          <p:nvPr/>
        </p:nvSpPr>
        <p:spPr>
          <a:xfrm>
            <a:off x="4550735" y="2509275"/>
            <a:ext cx="1552353" cy="62732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角丸四角形 4"/>
          <p:cNvSpPr/>
          <p:nvPr/>
        </p:nvSpPr>
        <p:spPr>
          <a:xfrm>
            <a:off x="4543647" y="3912781"/>
            <a:ext cx="1552353" cy="62732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角丸四角形 5"/>
          <p:cNvSpPr/>
          <p:nvPr/>
        </p:nvSpPr>
        <p:spPr>
          <a:xfrm>
            <a:off x="9122735" y="1871321"/>
            <a:ext cx="3069265" cy="62732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角丸四角形 6"/>
          <p:cNvSpPr/>
          <p:nvPr/>
        </p:nvSpPr>
        <p:spPr>
          <a:xfrm>
            <a:off x="9122735" y="4774018"/>
            <a:ext cx="3069265" cy="62732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 smtClean="0"/>
              <a:t>７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7458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８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287082" y="1314921"/>
            <a:ext cx="11632019" cy="2940056"/>
          </a:xfrm>
          <a:prstGeom prst="rect">
            <a:avLst/>
          </a:prstGeom>
          <a:ln w="38100">
            <a:solidFill>
              <a:srgbClr val="0070C0"/>
            </a:solidFill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ja-JP" sz="1000" b="1" dirty="0" smtClean="0"/>
          </a:p>
          <a:p>
            <a:endParaRPr lang="en-US" altLang="ja-JP" sz="1000" b="1" dirty="0"/>
          </a:p>
          <a:p>
            <a:r>
              <a:rPr lang="en-US" altLang="ja-JP" sz="1000" b="1" dirty="0" smtClean="0"/>
              <a:t> </a:t>
            </a:r>
          </a:p>
          <a:p>
            <a:r>
              <a:rPr lang="ja-JP" altLang="en-US" sz="6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和音にふくまれる音を使って、</a:t>
            </a:r>
            <a:endParaRPr lang="en-US" altLang="ja-JP" sz="6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lang="en-US" altLang="ja-JP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6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イメージに合う旋律をつくろう</a:t>
            </a:r>
            <a:endParaRPr lang="ja-JP" altLang="en-US" sz="6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199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9</a:t>
            </a:fld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９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0185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3025</TotalTime>
  <Words>1043</Words>
  <Application>Microsoft Office PowerPoint</Application>
  <PresentationFormat>ワイド画面</PresentationFormat>
  <Paragraphs>283</Paragraphs>
  <Slides>24</Slides>
  <Notes>24</Notes>
  <HiddenSlides>0</HiddenSlides>
  <MMClips>4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24</vt:i4>
      </vt:variant>
    </vt:vector>
  </HeadingPairs>
  <TitlesOfParts>
    <vt:vector size="31" baseType="lpstr">
      <vt:lpstr>ＭＳ ゴシック</vt:lpstr>
      <vt:lpstr>游ゴシック</vt:lpstr>
      <vt:lpstr>游ゴシック Light</vt:lpstr>
      <vt:lpstr>游明朝</vt:lpstr>
      <vt:lpstr>Arial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千葉県総合教育センター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千葉県総合教育センター</dc:creator>
  <cp:lastModifiedBy>千葉県総合教育センター</cp:lastModifiedBy>
  <cp:revision>352</cp:revision>
  <cp:lastPrinted>2020-03-01T23:07:58Z</cp:lastPrinted>
  <dcterms:created xsi:type="dcterms:W3CDTF">2018-09-11T04:01:37Z</dcterms:created>
  <dcterms:modified xsi:type="dcterms:W3CDTF">2020-03-04T03:40:35Z</dcterms:modified>
</cp:coreProperties>
</file>