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16" r:id="rId2"/>
    <p:sldId id="375" r:id="rId3"/>
    <p:sldId id="349" r:id="rId4"/>
    <p:sldId id="388" r:id="rId5"/>
    <p:sldId id="389" r:id="rId6"/>
    <p:sldId id="390" r:id="rId7"/>
    <p:sldId id="392" r:id="rId8"/>
    <p:sldId id="391" r:id="rId9"/>
    <p:sldId id="394" r:id="rId10"/>
    <p:sldId id="395" r:id="rId11"/>
    <p:sldId id="396" r:id="rId12"/>
    <p:sldId id="393" r:id="rId13"/>
    <p:sldId id="398" r:id="rId14"/>
    <p:sldId id="397" r:id="rId15"/>
    <p:sldId id="399" r:id="rId16"/>
    <p:sldId id="400" r:id="rId17"/>
    <p:sldId id="382" r:id="rId18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千葉県総合教育センター" initials="千葉県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77468" autoAdjust="0"/>
  </p:normalViewPr>
  <p:slideViewPr>
    <p:cSldViewPr snapToGrid="0">
      <p:cViewPr varScale="1">
        <p:scale>
          <a:sx n="72" d="100"/>
          <a:sy n="72" d="100"/>
        </p:scale>
        <p:origin x="917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0" y="2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648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0" y="9440648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0AFAFDF0-CC15-474C-8595-9BC0EC8BD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238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0" y="2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9"/>
            <a:ext cx="5445125" cy="3913186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865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0" y="9440865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7AB49E8E-E214-4968-A6A3-2C22E6F0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08082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（「星の世界」を歌う）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（前時の復習をする「和音の構成について復習する」）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（学習問題を次のスライドで提示し、確認する）　＜次のスライド＞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055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次に、各ボタンの確認をします。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再生ボタンです。つくった曲を聴くことができます。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楽器変更ボタンです。現在、ピアノになっていますが、変更することができます。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打楽器変更ボタンです。リズムの打楽器を変更することができます。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速さ変更バーです。曲の速さを変えることができます。　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578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音声録音ボタン　＜クリック＞　設定ボタン　　＜クリック＞一つ前に戻るボタン　　＜クリック＞　保存ボタン　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248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ここに、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小節分の和音進行が示されています。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黄色い部分の和音進行を、「</a:t>
            </a:r>
            <a:r>
              <a:rPr kumimoji="1" lang="en-US" altLang="ja-JP" dirty="0" smtClean="0"/>
              <a:t>Song Maker</a:t>
            </a:r>
            <a:r>
              <a:rPr kumimoji="1" lang="ja-JP" altLang="en-US" dirty="0" smtClean="0"/>
              <a:t>」 でつくります。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112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和音進行は、ソングメーカーの赤で囲った部分につくります。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小節分の和音進行をつくりましょう。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（和音進行をつくる時間を確保する）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＜次のスライドで、作成例を示す＞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377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このように、つくることができたでしょうか。確認してください。</a:t>
            </a:r>
            <a:endParaRPr kumimoji="1" lang="en-US" altLang="ja-JP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この和音進行を使って、次の時間学習を進めますので、できていない箇所があれば、修正してください。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641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それでは、保存の仕方を説明します。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最初に、画面右下の「</a:t>
            </a:r>
            <a:r>
              <a:rPr kumimoji="1" lang="en-US" altLang="ja-JP" dirty="0" smtClean="0"/>
              <a:t>Save</a:t>
            </a:r>
            <a:r>
              <a:rPr kumimoji="1" lang="ja-JP" altLang="en-US" dirty="0" smtClean="0"/>
              <a:t>ボタン」をクリックしてください。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次の画面が出たら、画面の右上の「点が縦に３つ並んでいるボタン」をクリックしてください。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390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「その他のツール」から「ショートカットを作成」を選んでください。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そうすると、＜クリック＞　「ショートカットを作成しますか？」という画面が出てきますので、＜クリック＞　学年・組・出席番号を入力してください。例えば、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年１組１番であれば、「６１０１」と入力します。入力できたら、作成ボタンをクリックすると、保存することができます。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552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自分の番号のショートカットが、保存されていることを確認してください。保存されていることを確認できたら、コンピュータをシャットダウンします。はやく作業の終わった人は、困っている人を助けてあげ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（児童の作業）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それでは、次の時間の確認をします。次の時間は、今回つくった和音進行に含まれる音を使って、「旋律づくり」を行います。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（授業終了）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468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学習問題を確認します。みんなで読みましょう。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（みんなで読む）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055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　授業前に、「和音の音で旋律づくり」というショートカットをコンピュータのデスクトップ上に貼り付けておく。）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学習で使うソフトは、「ソングメーカー」というものです。このソフトは、「和音の音で旋律づくり」 という ショートカットをクリックすると、開くことができます。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（児童の操作）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このような画面になった人は、周りの様子を見て、困っている人を助けてあげてください。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（児童がファイルを開けたら、）　＜次のスライドへ＞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802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画面上の方眼を、一度クリックしたり、タッチしたりすると、音が出ます。再度クリックしたりタッチしたりすると、消えますので確認してください。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（児童の操作）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</a:t>
            </a:r>
            <a:r>
              <a:rPr kumimoji="1" lang="ja-JP" altLang="en-US" dirty="0" smtClean="0"/>
              <a:t>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77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縦軸は音階を表しています。上に行くほど高い音で、下に行くほど低い音になります。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913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横軸は音の長さを表しています。＜クリック＞　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マス分が、「十六分音符」です。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そうすると、四分音符は、何マス分になりますか？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（児童に聞く）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そうですね。四分音符は、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マス分ですね。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987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４マス分が四分音符ということは、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マス分は、拍で表すと、何拍分になりますか。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（児童に聞く）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そうですね。１拍分ですね。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これが、＜クリック＞　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つ分で、つまり、４拍分で、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小節になります。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91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このシートは、何小節分ありますか。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（児童に聞く）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そうですね。＜クリック＞　４小節分ありますね。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89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次に、リズム入力エリアを確認します。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画面の下の方の赤で囲ったところが、リズム入力エリアです。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上段の三角が、高音楽器のリズム。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下段の丸が、低音楽器のリズムとなります。　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03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2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87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17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96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1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16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7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69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2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99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6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7869" y="169967"/>
            <a:ext cx="1346131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９</a:t>
            </a:r>
            <a:r>
              <a:rPr kumimoji="1" lang="ja-JP" altLang="en-US" sz="2800" dirty="0" smtClean="0"/>
              <a:t>－１</a:t>
            </a:r>
            <a:endParaRPr kumimoji="1" lang="ja-JP" altLang="en-US" sz="28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367055" y="1285103"/>
            <a:ext cx="11630503" cy="3088114"/>
          </a:xfrm>
          <a:prstGeom prst="rect">
            <a:avLst/>
          </a:prstGeom>
          <a:ln w="38100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1000" b="1" dirty="0" smtClean="0"/>
          </a:p>
          <a:p>
            <a:endParaRPr lang="en-US" altLang="ja-JP" sz="1000" b="1" dirty="0"/>
          </a:p>
          <a:p>
            <a:r>
              <a:rPr lang="en-US" altLang="ja-JP" sz="1000" b="1" dirty="0" smtClean="0"/>
              <a:t> </a:t>
            </a: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和音にふくまれる音を使って、</a:t>
            </a:r>
            <a:endParaRPr lang="en-US" altLang="ja-JP" sz="6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旋律をつくろう</a:t>
            </a:r>
            <a:endParaRPr lang="ja-JP" altLang="en-US" sz="6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53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44" y="1076049"/>
            <a:ext cx="10213006" cy="57448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728976" y="6312484"/>
            <a:ext cx="2504944" cy="4168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286860" y="4782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⑧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各ボタン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052313" y="10667"/>
            <a:ext cx="1139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1458319" y="2128830"/>
            <a:ext cx="483" cy="408983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>
            <a:off x="2051458" y="3055343"/>
            <a:ext cx="31342" cy="31633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1137703" y="1420944"/>
            <a:ext cx="287234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再生ボタン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650487" y="2347457"/>
            <a:ext cx="3927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楽器変更ボタン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2565784" y="3981856"/>
            <a:ext cx="8089" cy="228371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305447" y="3273970"/>
            <a:ext cx="4308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打楽器</a:t>
            </a:r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変更ボタン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5750560" y="5329823"/>
            <a:ext cx="0" cy="93574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5416136" y="4551052"/>
            <a:ext cx="3527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速</a:t>
            </a:r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さ変更バー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854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 animBg="1"/>
      <p:bldP spid="33" grpId="0"/>
      <p:bldP spid="23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44" y="1076049"/>
            <a:ext cx="10213006" cy="57448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286860" y="4782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⑧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各ボタン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052313" y="10667"/>
            <a:ext cx="1139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4860235" y="4820478"/>
            <a:ext cx="4630906" cy="158313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4860235" y="3358003"/>
            <a:ext cx="5121965" cy="295448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1127544" y="4383751"/>
            <a:ext cx="3980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音声録音ボタン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231852" y="2843071"/>
            <a:ext cx="2875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設定</a:t>
            </a:r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ボタン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6361043" y="2570969"/>
            <a:ext cx="4104861" cy="368599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686808" y="1863083"/>
            <a:ext cx="4874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一つ前に戻るボタン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10088217" y="1977885"/>
            <a:ext cx="904182" cy="427907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8486900" y="1269999"/>
            <a:ext cx="285365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保存ボタン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319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23" grpId="0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4" y="952578"/>
            <a:ext cx="12039730" cy="1574674"/>
          </a:xfrm>
          <a:prstGeom prst="rect">
            <a:avLst/>
          </a:prstGeom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152270" y="2279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４小節の和音進行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52313" y="10667"/>
            <a:ext cx="1139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56386" y="2581722"/>
            <a:ext cx="243792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１度の和音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40422" y="2590722"/>
            <a:ext cx="243792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度の和音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24458" y="2590722"/>
            <a:ext cx="1267711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１度の</a:t>
            </a:r>
            <a:endParaRPr kumimoji="1" lang="en-US" altLang="ja-JP" sz="2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和音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94077" y="2596104"/>
            <a:ext cx="1273153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５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度の</a:t>
            </a:r>
            <a:endParaRPr kumimoji="1" lang="en-US" altLang="ja-JP" sz="2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７の</a:t>
            </a:r>
            <a:endParaRPr kumimoji="1" lang="en-US" altLang="ja-JP" sz="2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和音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471046" y="2607481"/>
            <a:ext cx="233995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１度の和音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5" y="4162555"/>
            <a:ext cx="12039730" cy="1574674"/>
          </a:xfrm>
          <a:prstGeom prst="rect">
            <a:avLst/>
          </a:prstGeom>
        </p:spPr>
      </p:pic>
      <p:sp>
        <p:nvSpPr>
          <p:cNvPr id="13" name="角丸四角形 12"/>
          <p:cNvSpPr/>
          <p:nvPr/>
        </p:nvSpPr>
        <p:spPr>
          <a:xfrm>
            <a:off x="1043609" y="4938258"/>
            <a:ext cx="487017" cy="69788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865730" y="4868682"/>
            <a:ext cx="487017" cy="777397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6716959" y="4959630"/>
            <a:ext cx="487017" cy="694896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7954321" y="4771532"/>
            <a:ext cx="616523" cy="874548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9611140" y="4982028"/>
            <a:ext cx="487017" cy="69788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02575" y="5734069"/>
            <a:ext cx="12039730" cy="11387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</a:p>
          <a:p>
            <a:r>
              <a:rPr lang="ja-JP" altLang="en-US" sz="4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   の</a:t>
            </a:r>
            <a:r>
              <a:rPr lang="ja-JP" altLang="en-US" sz="4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部分</a:t>
            </a:r>
            <a:r>
              <a:rPr lang="ja-JP" altLang="en-US" sz="4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の和音進行をつくりましょう</a:t>
            </a:r>
            <a:r>
              <a:rPr lang="en-US" altLang="ja-JP" sz="4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!</a:t>
            </a:r>
          </a:p>
          <a:p>
            <a:r>
              <a:rPr kumimoji="1" lang="en-US" altLang="ja-JP" sz="10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endParaRPr kumimoji="1" lang="ja-JP" altLang="en-US" sz="10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083364" y="5969787"/>
            <a:ext cx="487017" cy="69788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70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99391" y="3995530"/>
            <a:ext cx="11996531" cy="13815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66120" y="4204757"/>
            <a:ext cx="7225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和音進行をつくる場所</a:t>
            </a:r>
            <a:endParaRPr kumimoji="1" lang="ja-JP" altLang="en-US" sz="5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29" y="40261"/>
            <a:ext cx="12029791" cy="1574674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023731" y="807720"/>
            <a:ext cx="487017" cy="69788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3836505" y="712477"/>
            <a:ext cx="487017" cy="82294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6669157" y="837538"/>
            <a:ext cx="487017" cy="727702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7957995" y="645555"/>
            <a:ext cx="487017" cy="82294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9591358" y="837538"/>
            <a:ext cx="487017" cy="727702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052313" y="10667"/>
            <a:ext cx="11396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984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1052313" y="10667"/>
            <a:ext cx="11396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14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" y="0"/>
            <a:ext cx="266368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</a:p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和音進行</a:t>
            </a:r>
            <a:endParaRPr lang="en-US" altLang="ja-JP" sz="4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43" y="913182"/>
            <a:ext cx="11767931" cy="1574674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093304" y="1668700"/>
            <a:ext cx="491987" cy="74804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6574738" y="1718860"/>
            <a:ext cx="541680" cy="69788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7851913" y="1505605"/>
            <a:ext cx="596348" cy="84996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9442174" y="1710458"/>
            <a:ext cx="530087" cy="714690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816627" y="1610139"/>
            <a:ext cx="526774" cy="81500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/>
          <p:nvPr/>
        </p:nvSpPr>
        <p:spPr>
          <a:xfrm>
            <a:off x="1013790" y="2512589"/>
            <a:ext cx="646044" cy="715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下矢印 13"/>
          <p:cNvSpPr/>
          <p:nvPr/>
        </p:nvSpPr>
        <p:spPr>
          <a:xfrm>
            <a:off x="3756992" y="2542406"/>
            <a:ext cx="646044" cy="715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>
            <a:off x="6522556" y="2522528"/>
            <a:ext cx="646044" cy="715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7832035" y="2532467"/>
            <a:ext cx="646044" cy="715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>
            <a:off x="9384195" y="2532467"/>
            <a:ext cx="646044" cy="715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70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152270" y="2279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保存方法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52313" y="10667"/>
            <a:ext cx="11396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15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26" y="917019"/>
            <a:ext cx="10495724" cy="59038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正方形/長方形 5"/>
          <p:cNvSpPr/>
          <p:nvPr/>
        </p:nvSpPr>
        <p:spPr>
          <a:xfrm>
            <a:off x="10714383" y="6052931"/>
            <a:ext cx="626167" cy="7679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05270" y="5874716"/>
            <a:ext cx="603537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</a:t>
            </a:r>
            <a:r>
              <a:rPr lang="en-US" altLang="ja-JP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Save</a:t>
            </a:r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ボタンをクリック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4740965" y="917018"/>
            <a:ext cx="6612835" cy="4352796"/>
            <a:chOff x="0" y="0"/>
            <a:chExt cx="2249805" cy="1264285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91" t="1972" b="33552"/>
            <a:stretch/>
          </p:blipFill>
          <p:spPr bwMode="auto">
            <a:xfrm>
              <a:off x="0" y="0"/>
              <a:ext cx="2249805" cy="1264285"/>
            </a:xfrm>
            <a:prstGeom prst="rect">
              <a:avLst/>
            </a:prstGeom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909" t="4283" r="137" b="91215"/>
            <a:stretch/>
          </p:blipFill>
          <p:spPr bwMode="auto">
            <a:xfrm>
              <a:off x="1501140" y="502920"/>
              <a:ext cx="473075" cy="386080"/>
            </a:xfrm>
            <a:prstGeom prst="rect">
              <a:avLst/>
            </a:prstGeom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1" name="下矢印 10"/>
            <p:cNvSpPr/>
            <p:nvPr/>
          </p:nvSpPr>
          <p:spPr>
            <a:xfrm rot="2747966">
              <a:off x="1935480" y="53340"/>
              <a:ext cx="58423" cy="452626"/>
            </a:xfrm>
            <a:prstGeom prst="downArrow">
              <a:avLst>
                <a:gd name="adj1" fmla="val 50000"/>
                <a:gd name="adj2" fmla="val 83212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テキスト ボックス 2"/>
            <p:cNvSpPr txBox="1">
              <a:spLocks noChangeArrowheads="1"/>
            </p:cNvSpPr>
            <p:nvPr/>
          </p:nvSpPr>
          <p:spPr bwMode="auto">
            <a:xfrm>
              <a:off x="2141220" y="45720"/>
              <a:ext cx="99695" cy="97046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4" name="直線矢印コネクタ 13"/>
          <p:cNvCxnSpPr/>
          <p:nvPr/>
        </p:nvCxnSpPr>
        <p:spPr>
          <a:xfrm flipH="1">
            <a:off x="8453895" y="6256960"/>
            <a:ext cx="2247238" cy="27564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581361" y="3902864"/>
            <a:ext cx="5544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右上のこのボタンを </a:t>
            </a:r>
            <a:endParaRPr lang="en-US" altLang="ja-JP" sz="4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  <a:r>
              <a:rPr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クリック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647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3" name="図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4" t="39616" r="6187" b="43409"/>
          <a:stretch/>
        </p:blipFill>
        <p:spPr bwMode="auto">
          <a:xfrm>
            <a:off x="147941" y="739624"/>
            <a:ext cx="8548798" cy="2371324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7405" y="0"/>
            <a:ext cx="1163131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「その他のツール」から「ショートカットを作成」</a:t>
            </a:r>
            <a:endParaRPr kumimoji="1"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　　　　　　  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を選ぶ</a:t>
            </a:r>
            <a:endParaRPr kumimoji="1" lang="ja-JP" altLang="en-US" sz="3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47941" y="3769553"/>
            <a:ext cx="6769694" cy="2951922"/>
            <a:chOff x="0" y="0"/>
            <a:chExt cx="2002790" cy="817880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85" t="9196" r="32945" b="66175"/>
            <a:stretch/>
          </p:blipFill>
          <p:spPr bwMode="auto">
            <a:xfrm>
              <a:off x="0" y="0"/>
              <a:ext cx="2002790" cy="817880"/>
            </a:xfrm>
            <a:prstGeom prst="rect">
              <a:avLst/>
            </a:prstGeom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テキスト ボックス 2"/>
            <p:cNvSpPr txBox="1">
              <a:spLocks noChangeArrowheads="1"/>
            </p:cNvSpPr>
            <p:nvPr/>
          </p:nvSpPr>
          <p:spPr bwMode="auto">
            <a:xfrm>
              <a:off x="259080" y="175260"/>
              <a:ext cx="1482872" cy="226695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6948888" y="3742358"/>
            <a:ext cx="5280305" cy="292387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学年</a:t>
            </a:r>
            <a:r>
              <a:rPr kumimoji="1"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</a:t>
            </a:r>
            <a:r>
              <a:rPr kumimoji="1"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出席番号を</a:t>
            </a:r>
            <a:endParaRPr kumimoji="1"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  <a:r>
              <a:rPr lang="ja-JP" altLang="en-US" sz="36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入力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</a:t>
            </a:r>
            <a:r>
              <a:rPr kumimoji="1" lang="ja-JP" altLang="en-US" sz="36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作成ボタン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 </a:t>
            </a:r>
            <a:endParaRPr kumimoji="1"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クリック</a:t>
            </a:r>
            <a:endParaRPr kumimoji="1"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3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例</a:t>
            </a:r>
            <a:r>
              <a:rPr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 </a:t>
            </a:r>
            <a:r>
              <a:rPr kumimoji="1"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kumimoji="1"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kumimoji="1"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</a:t>
            </a:r>
            <a:r>
              <a:rPr kumimoji="1"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番 → </a:t>
            </a:r>
            <a:r>
              <a:rPr lang="en-US" altLang="ja-JP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6101</a:t>
            </a:r>
            <a:endParaRPr kumimoji="1" lang="ja-JP" altLang="en-US" sz="3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870174" y="1442596"/>
            <a:ext cx="3806687" cy="52717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47941" y="1872173"/>
            <a:ext cx="3806687" cy="52717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023666" y="4402108"/>
            <a:ext cx="5012303" cy="81819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052313" y="10667"/>
            <a:ext cx="11396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16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16" name="楕円 15"/>
          <p:cNvSpPr/>
          <p:nvPr/>
        </p:nvSpPr>
        <p:spPr>
          <a:xfrm>
            <a:off x="3796174" y="5758233"/>
            <a:ext cx="1680287" cy="75068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4490647" y="477235"/>
            <a:ext cx="1332416" cy="112436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>
            <a:off x="2045168" y="697693"/>
            <a:ext cx="4224130" cy="143806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>
            <a:off x="6035970" y="4731026"/>
            <a:ext cx="912918" cy="41978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H="1">
            <a:off x="5338226" y="4773004"/>
            <a:ext cx="1573468" cy="1161906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74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40290" y="-5507"/>
            <a:ext cx="1158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17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38539" y="3758862"/>
            <a:ext cx="11475498" cy="2450551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次時（２時間目）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・ 今回つくった和音進行にふくまれる音を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使っての旋律づくり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8539" y="268356"/>
            <a:ext cx="117778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⑤ 自分の番号のショートカットが、保存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されていることを確認する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⑥ コンピュータをシャットダウンする</a:t>
            </a:r>
            <a:endParaRPr kumimoji="1" lang="ja-JP" altLang="en-US" sz="4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493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466106" y="1314921"/>
            <a:ext cx="11331644" cy="2940056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1000" b="1" dirty="0" smtClean="0"/>
          </a:p>
          <a:p>
            <a:endParaRPr lang="en-US" altLang="ja-JP" sz="1000" b="1" dirty="0"/>
          </a:p>
          <a:p>
            <a:r>
              <a:rPr lang="en-US" altLang="ja-JP" sz="1000" b="1" dirty="0" smtClean="0"/>
              <a:t> </a:t>
            </a:r>
          </a:p>
          <a:p>
            <a:r>
              <a:rPr lang="en-US" altLang="ja-JP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Song</a:t>
            </a:r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Maker </a:t>
            </a:r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 和音進行 を</a:t>
            </a:r>
            <a:endParaRPr lang="en-US" altLang="ja-JP" sz="6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つくってみよう</a:t>
            </a:r>
            <a:endParaRPr lang="ja-JP" altLang="en-US" sz="6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9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366375" y="15683"/>
            <a:ext cx="10258553" cy="222062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①「和音の音で旋律づくり」という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ショートカットをクリックし、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b="1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8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48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Song Maker</a:t>
            </a:r>
            <a:r>
              <a:rPr lang="ja-JP" altLang="en-US" sz="4800" b="1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を開く。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620" y="2236304"/>
            <a:ext cx="8216346" cy="46216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5764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150" y="1620078"/>
            <a:ext cx="9311861" cy="52379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タイトル 1"/>
          <p:cNvSpPr txBox="1">
            <a:spLocks/>
          </p:cNvSpPr>
          <p:nvPr/>
        </p:nvSpPr>
        <p:spPr>
          <a:xfrm>
            <a:off x="138059" y="50970"/>
            <a:ext cx="11371454" cy="160439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②－１  一度</a:t>
            </a:r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クリック</a:t>
            </a:r>
            <a:r>
              <a:rPr lang="en-US" altLang="ja-JP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タッチ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すると、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b="1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 </a:t>
            </a:r>
            <a:r>
              <a:rPr lang="ja-JP" altLang="en-US" sz="48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 色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</a:t>
            </a:r>
            <a:r>
              <a:rPr lang="ja-JP" altLang="en-US" sz="48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音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 同時に</a:t>
            </a:r>
            <a:r>
              <a:rPr lang="ja-JP" altLang="en-US" sz="48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出る</a:t>
            </a:r>
            <a:endParaRPr lang="en-US" altLang="ja-JP" sz="4800" b="1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5983356" y="3120887"/>
            <a:ext cx="1023193" cy="6758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屈折矢印 8"/>
          <p:cNvSpPr/>
          <p:nvPr/>
        </p:nvSpPr>
        <p:spPr>
          <a:xfrm rot="5400000" flipV="1">
            <a:off x="6624433" y="1446143"/>
            <a:ext cx="2792896" cy="1769167"/>
          </a:xfrm>
          <a:prstGeom prst="bentUpArrow">
            <a:avLst>
              <a:gd name="adj1" fmla="val 12129"/>
              <a:gd name="adj2" fmla="val 18130"/>
              <a:gd name="adj3" fmla="val 370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138059" y="4130484"/>
            <a:ext cx="11679567" cy="1604395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</a:t>
            </a:r>
            <a:r>
              <a:rPr lang="en-US" altLang="ja-JP" sz="480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―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  再度、クリック</a:t>
            </a:r>
            <a:r>
              <a:rPr lang="en-US" altLang="ja-JP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タッチ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すると、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 </a:t>
            </a:r>
            <a:r>
              <a:rPr lang="ja-JP" altLang="en-US" sz="4800" b="1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消える</a:t>
            </a:r>
            <a:endParaRPr lang="en-US" altLang="ja-JP" sz="4800" b="1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03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286860" y="47821"/>
            <a:ext cx="10258553" cy="169152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縦軸 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＝ </a:t>
            </a:r>
            <a:r>
              <a:rPr lang="ja-JP" altLang="en-US" sz="4800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音階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7" name="図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" t="29983" r="91068" b="24197"/>
          <a:stretch/>
        </p:blipFill>
        <p:spPr bwMode="auto">
          <a:xfrm>
            <a:off x="4926148" y="10666"/>
            <a:ext cx="5201825" cy="6847333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6107594" y="6155981"/>
            <a:ext cx="35284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n>
                  <a:solidFill>
                    <a:schemeClr val="tx1"/>
                  </a:solidFill>
                </a:ln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低</a:t>
            </a:r>
            <a:endParaRPr kumimoji="1" lang="ja-JP" altLang="en-US" sz="1600" dirty="0">
              <a:ln>
                <a:solidFill>
                  <a:schemeClr val="tx1"/>
                </a:solidFill>
              </a:ln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97654" y="482271"/>
            <a:ext cx="35284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n>
                  <a:solidFill>
                    <a:schemeClr val="tx1"/>
                  </a:solidFill>
                </a:ln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高</a:t>
            </a:r>
            <a:endParaRPr kumimoji="1" lang="ja-JP" altLang="en-US" sz="1600" dirty="0">
              <a:ln>
                <a:solidFill>
                  <a:schemeClr val="tx1"/>
                </a:solidFill>
              </a:ln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224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286860" y="4782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横軸 ＝ 音の</a:t>
            </a:r>
            <a:r>
              <a:rPr lang="ja-JP" altLang="en-US" sz="4800" dirty="0" smtClean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長さ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9" name="図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2" t="29983" r="74472" b="23221"/>
          <a:stretch/>
        </p:blipFill>
        <p:spPr bwMode="auto">
          <a:xfrm>
            <a:off x="1828801" y="1003852"/>
            <a:ext cx="7563677" cy="5717623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角丸四角形 1"/>
          <p:cNvSpPr/>
          <p:nvPr/>
        </p:nvSpPr>
        <p:spPr>
          <a:xfrm>
            <a:off x="2117034" y="6219825"/>
            <a:ext cx="3717236" cy="50165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2117034" y="4116042"/>
            <a:ext cx="4422914" cy="50165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6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44" y="1076049"/>
            <a:ext cx="10213006" cy="57448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正方形/長方形 4"/>
          <p:cNvSpPr/>
          <p:nvPr/>
        </p:nvSpPr>
        <p:spPr>
          <a:xfrm>
            <a:off x="1114294" y="1977888"/>
            <a:ext cx="654871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769165" y="1977888"/>
            <a:ext cx="654871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410786" y="1977888"/>
            <a:ext cx="654871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052407" y="1977888"/>
            <a:ext cx="654871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上下矢印 10"/>
          <p:cNvSpPr/>
          <p:nvPr/>
        </p:nvSpPr>
        <p:spPr>
          <a:xfrm rot="5400000">
            <a:off x="1960675" y="231285"/>
            <a:ext cx="900222" cy="2592983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06294" y="1266167"/>
            <a:ext cx="1307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一小節</a:t>
            </a:r>
            <a:endParaRPr kumimoji="1" lang="ja-JP" altLang="en-US" sz="2800" b="1" dirty="0"/>
          </a:p>
        </p:txBody>
      </p:sp>
      <p:sp>
        <p:nvSpPr>
          <p:cNvPr id="13" name="上下矢印 12"/>
          <p:cNvSpPr/>
          <p:nvPr/>
        </p:nvSpPr>
        <p:spPr>
          <a:xfrm rot="5400000">
            <a:off x="1253354" y="2084236"/>
            <a:ext cx="386248" cy="645374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77764" y="2689610"/>
            <a:ext cx="5279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一</a:t>
            </a:r>
            <a:endParaRPr kumimoji="1" lang="en-US" altLang="ja-JP" sz="2800" b="1" dirty="0" smtClean="0"/>
          </a:p>
          <a:p>
            <a:r>
              <a:rPr kumimoji="1" lang="ja-JP" altLang="en-US" sz="2800" b="1" dirty="0" smtClean="0"/>
              <a:t>拍</a:t>
            </a:r>
            <a:endParaRPr kumimoji="1" lang="ja-JP" altLang="en-US" sz="2800" b="1" dirty="0"/>
          </a:p>
        </p:txBody>
      </p:sp>
      <p:sp>
        <p:nvSpPr>
          <p:cNvPr id="19" name="上下矢印 18"/>
          <p:cNvSpPr/>
          <p:nvPr/>
        </p:nvSpPr>
        <p:spPr>
          <a:xfrm rot="5400000">
            <a:off x="1921475" y="2084236"/>
            <a:ext cx="386248" cy="645374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上下矢印 19"/>
          <p:cNvSpPr/>
          <p:nvPr/>
        </p:nvSpPr>
        <p:spPr>
          <a:xfrm rot="5400000">
            <a:off x="2556471" y="2079613"/>
            <a:ext cx="386248" cy="645374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上下矢印 20"/>
          <p:cNvSpPr/>
          <p:nvPr/>
        </p:nvSpPr>
        <p:spPr>
          <a:xfrm rot="5400000">
            <a:off x="3215095" y="2079613"/>
            <a:ext cx="386248" cy="645374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タイトル 1"/>
          <p:cNvSpPr txBox="1">
            <a:spLocks/>
          </p:cNvSpPr>
          <p:nvPr/>
        </p:nvSpPr>
        <p:spPr>
          <a:xfrm>
            <a:off x="286860" y="4782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⑤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拍と小節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8970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/>
      <p:bldP spid="13" grpId="0" animBg="1"/>
      <p:bldP spid="14" grpId="0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44" y="1076049"/>
            <a:ext cx="10213006" cy="57448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正方形/長方形 4"/>
          <p:cNvSpPr/>
          <p:nvPr/>
        </p:nvSpPr>
        <p:spPr>
          <a:xfrm>
            <a:off x="1114294" y="1977888"/>
            <a:ext cx="2563210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706129" y="1976272"/>
            <a:ext cx="2504770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6224149" y="1977888"/>
            <a:ext cx="2565006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8789157" y="1977888"/>
            <a:ext cx="2538145" cy="36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上下矢印 10"/>
          <p:cNvSpPr/>
          <p:nvPr/>
        </p:nvSpPr>
        <p:spPr>
          <a:xfrm rot="5400000">
            <a:off x="1952900" y="1844846"/>
            <a:ext cx="900222" cy="2592983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25738" y="2889666"/>
            <a:ext cx="1307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一小節</a:t>
            </a:r>
            <a:endParaRPr kumimoji="1" lang="ja-JP" altLang="en-US" sz="2800" b="1" dirty="0"/>
          </a:p>
        </p:txBody>
      </p:sp>
      <p:sp>
        <p:nvSpPr>
          <p:cNvPr id="13" name="上下矢印 12"/>
          <p:cNvSpPr/>
          <p:nvPr/>
        </p:nvSpPr>
        <p:spPr>
          <a:xfrm rot="5400000">
            <a:off x="4486915" y="1867465"/>
            <a:ext cx="900222" cy="2547745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18923" y="2893563"/>
            <a:ext cx="1307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一小節</a:t>
            </a:r>
            <a:endParaRPr kumimoji="1" lang="ja-JP" altLang="en-US" sz="2800" b="1" dirty="0"/>
          </a:p>
        </p:txBody>
      </p:sp>
      <p:sp>
        <p:nvSpPr>
          <p:cNvPr id="15" name="上下矢印 14"/>
          <p:cNvSpPr/>
          <p:nvPr/>
        </p:nvSpPr>
        <p:spPr>
          <a:xfrm rot="5400000">
            <a:off x="7048999" y="1854785"/>
            <a:ext cx="900222" cy="2592983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上下矢印 15"/>
          <p:cNvSpPr/>
          <p:nvPr/>
        </p:nvSpPr>
        <p:spPr>
          <a:xfrm rot="5400000">
            <a:off x="9616567" y="1886499"/>
            <a:ext cx="900222" cy="2547745"/>
          </a:xfrm>
          <a:prstGeom prst="upDownArrow">
            <a:avLst>
              <a:gd name="adj1" fmla="val 44388"/>
              <a:gd name="adj2" fmla="val 4607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67133" y="2899605"/>
            <a:ext cx="1307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一小節</a:t>
            </a:r>
            <a:endParaRPr kumimoji="1" lang="ja-JP" altLang="en-US" sz="28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428647" y="2912633"/>
            <a:ext cx="1307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一小節</a:t>
            </a:r>
            <a:endParaRPr kumimoji="1" lang="ja-JP" altLang="en-US" sz="2800" b="1" dirty="0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286860" y="4782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⑥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小節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8868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/>
      <p:bldP spid="13" grpId="0" animBg="1"/>
      <p:bldP spid="14" grpId="0"/>
      <p:bldP spid="15" grpId="0" animBg="1"/>
      <p:bldP spid="16" grpId="0" animBg="1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94" y="1058522"/>
            <a:ext cx="10239506" cy="57597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114294" y="5605670"/>
            <a:ext cx="10239506" cy="6415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286860" y="47821"/>
            <a:ext cx="10258553" cy="8864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000" b="1" dirty="0" smtClean="0"/>
              <a:t>　</a:t>
            </a:r>
            <a:endParaRPr lang="en-US" altLang="ja-JP" sz="1000" b="1" dirty="0" smtClean="0"/>
          </a:p>
          <a:p>
            <a:r>
              <a:rPr lang="ja-JP" altLang="en-US" sz="4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⑦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リズム</a:t>
            </a:r>
            <a:endParaRPr lang="en-US" altLang="ja-JP" sz="4800" dirty="0" smtClean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10" name="二等辺三角形 9"/>
          <p:cNvSpPr/>
          <p:nvPr/>
        </p:nvSpPr>
        <p:spPr>
          <a:xfrm>
            <a:off x="2145925" y="2010791"/>
            <a:ext cx="954157" cy="745435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楕円 21"/>
          <p:cNvSpPr/>
          <p:nvPr/>
        </p:nvSpPr>
        <p:spPr>
          <a:xfrm>
            <a:off x="3034421" y="3351517"/>
            <a:ext cx="817911" cy="765313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2612448" y="2801483"/>
            <a:ext cx="10556" cy="286817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3443376" y="4194341"/>
            <a:ext cx="1" cy="178797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3060657" y="2048340"/>
            <a:ext cx="7067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上段の△：高音楽器のリズム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24727" y="3340324"/>
            <a:ext cx="6959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下</a:t>
            </a:r>
            <a:r>
              <a:rPr kumimoji="1"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段の○：低音楽器のリズム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09035" y="5528159"/>
            <a:ext cx="5427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リズム入力エリア</a:t>
            </a:r>
            <a:endParaRPr kumimoji="1" lang="ja-JP" altLang="en-US" sz="4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22" grpId="0" animBg="1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2758</TotalTime>
  <Words>707</Words>
  <Application>Microsoft Office PowerPoint</Application>
  <PresentationFormat>ワイド画面</PresentationFormat>
  <Paragraphs>238</Paragraphs>
  <Slides>17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ＭＳ ゴシック</vt:lpstr>
      <vt:lpstr>游ゴシック</vt:lpstr>
      <vt:lpstr>游ゴシック Light</vt:lpstr>
      <vt:lpstr>游明朝</vt:lpstr>
      <vt:lpstr>Arial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千葉県総合教育センター</cp:lastModifiedBy>
  <cp:revision>326</cp:revision>
  <cp:lastPrinted>2020-03-01T23:07:58Z</cp:lastPrinted>
  <dcterms:created xsi:type="dcterms:W3CDTF">2018-09-11T04:01:37Z</dcterms:created>
  <dcterms:modified xsi:type="dcterms:W3CDTF">2020-03-04T01:09:58Z</dcterms:modified>
</cp:coreProperties>
</file>