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16" r:id="rId2"/>
    <p:sldId id="375" r:id="rId3"/>
    <p:sldId id="349" r:id="rId4"/>
    <p:sldId id="351" r:id="rId5"/>
    <p:sldId id="374" r:id="rId6"/>
    <p:sldId id="376" r:id="rId7"/>
    <p:sldId id="388" r:id="rId8"/>
    <p:sldId id="385" r:id="rId9"/>
    <p:sldId id="378" r:id="rId10"/>
    <p:sldId id="379" r:id="rId11"/>
    <p:sldId id="386" r:id="rId12"/>
    <p:sldId id="387" r:id="rId13"/>
    <p:sldId id="380" r:id="rId14"/>
    <p:sldId id="381" r:id="rId15"/>
    <p:sldId id="382" r:id="rId16"/>
    <p:sldId id="383" r:id="rId17"/>
    <p:sldId id="384" r:id="rId18"/>
  </p:sldIdLst>
  <p:sldSz cx="12192000" cy="6858000"/>
  <p:notesSz cx="6807200" cy="9939338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千葉県総合教育センター" initials="千葉県" lastIdx="0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83043" autoAdjust="0"/>
  </p:normalViewPr>
  <p:slideViewPr>
    <p:cSldViewPr snapToGrid="0">
      <p:cViewPr varScale="1">
        <p:scale>
          <a:sx n="77" d="100"/>
          <a:sy n="77" d="100"/>
        </p:scale>
        <p:origin x="341" y="77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9787" cy="49869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55840" y="2"/>
            <a:ext cx="2949787" cy="498693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2" y="9440648"/>
            <a:ext cx="2949787" cy="498692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55840" y="9440648"/>
            <a:ext cx="2949787" cy="498692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0AFAFDF0-CC15-474C-8595-9BC0EC8BD7D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7023874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6040" y="2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/>
          <a:lstStyle>
            <a:lvl1pPr algn="r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3" tIns="45716" rIns="91433" bIns="45716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1038" y="4783139"/>
            <a:ext cx="5445125" cy="3913186"/>
          </a:xfrm>
          <a:prstGeom prst="rect">
            <a:avLst/>
          </a:prstGeom>
        </p:spPr>
        <p:txBody>
          <a:bodyPr vert="horz" lIns="91433" tIns="45716" rIns="91433" bIns="4571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2" y="9440865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6040" y="9440865"/>
            <a:ext cx="2949575" cy="498474"/>
          </a:xfrm>
          <a:prstGeom prst="rect">
            <a:avLst/>
          </a:prstGeom>
        </p:spPr>
        <p:txBody>
          <a:bodyPr vert="horz" lIns="91433" tIns="45716" rIns="91433" bIns="45716" rtlCol="0" anchor="b"/>
          <a:lstStyle>
            <a:lvl1pPr algn="r">
              <a:defRPr sz="1200"/>
            </a:lvl1pPr>
          </a:lstStyle>
          <a:p>
            <a:fld id="{7AB49E8E-E214-4968-A6A3-2C22E6F0C9A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808082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今日は、コンピュータを使い画面上で、３つの楽器を組み合わせて「リズムアンサンブルづくり」を行います。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使うソフトは</a:t>
            </a:r>
            <a:r>
              <a:rPr kumimoji="1" lang="en-US" altLang="ja-JP" dirty="0" smtClean="0"/>
              <a:t>Scratch</a:t>
            </a:r>
            <a:r>
              <a:rPr kumimoji="1" lang="ja-JP" altLang="en-US" dirty="0" smtClean="0"/>
              <a:t>です。</a:t>
            </a:r>
            <a:r>
              <a:rPr kumimoji="1" lang="en-US" altLang="ja-JP" dirty="0" smtClean="0"/>
              <a:t>Scratch</a:t>
            </a:r>
            <a:r>
              <a:rPr kumimoji="1" lang="ja-JP" altLang="en-US" dirty="0" smtClean="0"/>
              <a:t>上で、リズムブロックを組み合わせて、リズムアンサンブルを作っていきます。そうすると、学習問題は、次のようになると思います。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0553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（ワークシートを配付する）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ワークシートに名前を書きましょう。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アンサンブルに使う３つの楽器を選んで、楽器名をワークシートに書きましょう。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（迷っている児童には、リズムパターンをつくりながら楽器を決めても良いことを伝える）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１つの楽器について１つのリズムを選びます。そして、プログラムは、１０ブロック分の「リズムブロック」または「休みブロック」をつなげてつくっていきます。最後に「終わりブロック」をつけるのを忘れないで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・残りの楽器についても、使用するリズムパターンを選び、同じようにプログラムを組んでいきます。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10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73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これは、３つの楽器を選んで、それぞれプログラミングした例です。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この場合、どのようなリズムアンサンブルになっているのか、最初の部分だけ、動画を流しますので聴いてください。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10F44-4D90-4785-9088-D17978D8B5FE}" type="slidenum">
              <a:rPr kumimoji="1" lang="ja-JP" altLang="en-US" smtClean="0"/>
              <a:t>11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9534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（動画視聴）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このようにして、リズムアンサンブルづくりを行っていきます。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10F44-4D90-4785-9088-D17978D8B5FE}" type="slidenum">
              <a:rPr kumimoji="1" lang="ja-JP" altLang="en-US" smtClean="0"/>
              <a:t>12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70054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「旗」をクリックすると、３つの楽器を同時に鳴らすことができますので、作ったアンサンブルを聞いて確認し、修正しながら進めてください。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（活動の時間を確保する）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（授業終了１５分前になったら、）　＜次のスライド＞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06297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ワークシートをまとめます。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まず、①の部分を記入します。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①は、「作ったプログラムを見て、鳴らす箇所に </a:t>
            </a:r>
            <a:r>
              <a:rPr kumimoji="1" lang="en-US" altLang="ja-JP" dirty="0" smtClean="0"/>
              <a:t>『</a:t>
            </a:r>
            <a:r>
              <a:rPr kumimoji="1" lang="ja-JP" altLang="en-US" dirty="0" smtClean="0"/>
              <a:t>○</a:t>
            </a:r>
            <a:r>
              <a:rPr kumimoji="1" lang="en-US" altLang="ja-JP" dirty="0" smtClean="0"/>
              <a:t>』 </a:t>
            </a:r>
            <a:r>
              <a:rPr kumimoji="1" lang="ja-JP" altLang="en-US" dirty="0" smtClean="0"/>
              <a:t>を記入します。」</a:t>
            </a:r>
            <a:endParaRPr kumimoji="1" lang="en-US" altLang="ja-JP" dirty="0" smtClean="0"/>
          </a:p>
          <a:p>
            <a:r>
              <a:rPr kumimoji="1" lang="ja-JP" altLang="en-US" dirty="0" smtClean="0"/>
              <a:t>終わったら、②作ったリズムアンサンブルの工夫したところをまとめます。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例えば、「リズムでは、くり返しを使用した」 など、工夫した点をワークシートにまとめていきます。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（ワークシートにまとめる時間を確保する）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4732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次回は、つくったリズムアンサンブルをグループ（３人）で聴き合います。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そして、３時間目には、本物の楽器を使って </a:t>
            </a:r>
            <a:r>
              <a:rPr kumimoji="1" lang="ja-JP" altLang="en-US" baseline="0" dirty="0" smtClean="0"/>
              <a:t>「</a:t>
            </a:r>
            <a:r>
              <a:rPr kumimoji="1" lang="ja-JP" altLang="en-US" dirty="0" smtClean="0"/>
              <a:t>リズムアンサンブルの発表会」 を行いますので、それに向けて、３人で工夫したリズムアンサンブルをつくり、グループで練習を行います。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688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それでは、作ったリズムアンサンブルのデータを保存します。ファイルメニューから「コンピュータに保存」をクリックします。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（各学校によって保存場所やファイル名の付け方が異なるので、保存場所やファイル名の付け方を指定する）</a:t>
            </a:r>
            <a:endParaRPr kumimoji="1" lang="en-US" altLang="ja-JP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○○○○（保存場所）に、△△△△（ファイル名）と 保存してください。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（拡張子を消さない指示は、次のスライドで行う）　＜次のスライド＞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688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ファイル名の後ろについている 「</a:t>
            </a:r>
            <a:r>
              <a:rPr kumimoji="1" lang="en-US" altLang="ja-JP" dirty="0" smtClean="0"/>
              <a:t>.sb3</a:t>
            </a:r>
            <a:r>
              <a:rPr kumimoji="1" lang="ja-JP" altLang="en-US" dirty="0" smtClean="0"/>
              <a:t>」 は消さずに、残した状態でファイル名をつけてください。それでは、保存してください。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（保存する）　　</a:t>
            </a:r>
            <a:endParaRPr kumimoji="1" lang="en-US" altLang="ja-JP" smtClean="0"/>
          </a:p>
          <a:p>
            <a:r>
              <a:rPr kumimoji="1" lang="ja-JP" altLang="en-US" smtClean="0"/>
              <a:t>（</a:t>
            </a:r>
            <a:r>
              <a:rPr kumimoji="1" lang="ja-JP" altLang="en-US" dirty="0" smtClean="0"/>
              <a:t>保存が終わったら、授業を終了する）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17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5468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みんなで、学習問題を読みましょう。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（みんなで読む）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50553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それでは、スクラッチを起動してください。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スクラッチが起動したら、「リズムを選んでアンサンブル（５年）リズム表示</a:t>
            </a:r>
            <a:r>
              <a:rPr kumimoji="1" lang="en-US" altLang="ja-JP" dirty="0" smtClean="0"/>
              <a:t>.sb3</a:t>
            </a:r>
            <a:r>
              <a:rPr kumimoji="1" lang="ja-JP" altLang="en-US" dirty="0" smtClean="0"/>
              <a:t>」というファイルを読み込んでください。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読み込むと、スライドに示しているような画面が表示されると思います。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このような画面になった人は、周りの様子を見て、困っている人を助けてあげてください。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（児童のファイルの読み込みが終わったら、）＜次のスライドへ＞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768020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楽器は、１０種類あります。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06297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１０種類の楽器が、それぞれどんな音がするのか、イラストをクリックして、確かめてください。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06297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リズムパターンはリズム１からリズム６までの６種類あります。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（次のスライドにある楽譜と比べながら、いくつかのリズムパターンの音を出して確認する）</a:t>
            </a:r>
            <a:endParaRPr kumimoji="1" lang="en-US" altLang="ja-JP" dirty="0" smtClean="0"/>
          </a:p>
          <a:p>
            <a:r>
              <a:rPr kumimoji="1" lang="ja-JP" altLang="en-US" dirty="0" smtClean="0"/>
              <a:t>（１つのリズムブロックは２小節分のリズムパターンとなっていることを確かめる）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en-US" altLang="ja-JP" dirty="0" smtClean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40629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（実際にスクラッチを使って鳴らしたり、楽譜を見ながら手拍子するなど、楽譜とリズムを関連付け、どんなリズムかを感じ取らせる。）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2349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リズムブロックを、コピーして増やして、＜クリック＞　移動させてプログラムを作っていきます。</a:t>
            </a:r>
            <a:endParaRPr kumimoji="1" lang="en-US" altLang="ja-JP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810F44-4D90-4785-9088-D17978D8B5FE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872688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 dirty="0" smtClean="0"/>
              <a:t>最後に、「終わり」のブロックを入れてください。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また、＜クリック＞　「１から５回目まで」を、２回くり返しているので、＜クリック＞</a:t>
            </a:r>
            <a:endParaRPr kumimoji="1" lang="en-US" altLang="ja-JP" dirty="0" smtClean="0"/>
          </a:p>
          <a:p>
            <a:r>
              <a:rPr kumimoji="1" lang="ja-JP" altLang="en-US" dirty="0" smtClean="0"/>
              <a:t>右側のように「くり返しブロック」を入れてプログラムをつくることができます。</a:t>
            </a:r>
            <a:endParaRPr kumimoji="1" lang="en-US" altLang="ja-JP" dirty="0" smtClean="0"/>
          </a:p>
          <a:p>
            <a:r>
              <a:rPr kumimoji="1" lang="ja-JP" altLang="en-US" dirty="0" smtClean="0"/>
              <a:t>このように、「くり返しブロック」を使える時は、使ってください。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r>
              <a:rPr kumimoji="1" lang="ja-JP" altLang="en-US" dirty="0" smtClean="0"/>
              <a:t>＜次のスライド＞</a:t>
            </a:r>
            <a:endParaRPr kumimoji="1" lang="ja-JP" altLang="en-US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B49E8E-E214-4968-A6A3-2C22E6F0C9A7}" type="slidenum">
              <a:rPr kumimoji="1" lang="ja-JP" altLang="en-US" smtClean="0"/>
              <a:t>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8776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70298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08796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4176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00968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10195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71656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176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96977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6821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61240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389970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84ACA-8B2E-4416-821B-3D93A0A25E1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8266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0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177869" y="169967"/>
            <a:ext cx="1346131" cy="52322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ja-JP" altLang="en-US" sz="2800" dirty="0"/>
              <a:t>８</a:t>
            </a:r>
            <a:r>
              <a:rPr kumimoji="1" lang="ja-JP" altLang="en-US" sz="2800" dirty="0" smtClean="0"/>
              <a:t>－１</a:t>
            </a:r>
            <a:endParaRPr kumimoji="1" lang="ja-JP" altLang="en-US" sz="280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１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367055" y="1285103"/>
            <a:ext cx="11630503" cy="3917518"/>
          </a:xfrm>
          <a:prstGeom prst="rect">
            <a:avLst/>
          </a:prstGeom>
          <a:ln w="38100">
            <a:noFill/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1000" b="1" dirty="0" smtClean="0"/>
          </a:p>
          <a:p>
            <a:endParaRPr lang="en-US" altLang="ja-JP" sz="1000" b="1" dirty="0"/>
          </a:p>
          <a:p>
            <a:r>
              <a:rPr lang="en-US" altLang="ja-JP" sz="1000" b="1" dirty="0" smtClean="0"/>
              <a:t> </a:t>
            </a: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打楽器の音色や音楽のしくみを</a:t>
            </a:r>
            <a:endParaRPr lang="en-US" altLang="ja-JP" sz="6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生かしてリズムアンサンブルを</a:t>
            </a:r>
            <a:endParaRPr lang="en-US" altLang="ja-JP" sz="6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つくろう</a:t>
            </a:r>
            <a:endParaRPr lang="ja-JP" altLang="en-US" sz="6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15534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767" y="10667"/>
            <a:ext cx="10190603" cy="685800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10</a:t>
            </a:fld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89185" y="15599"/>
            <a:ext cx="171844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ワーク</a:t>
            </a:r>
            <a:endParaRPr lang="en-US" altLang="ja-JP" sz="36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シート</a:t>
            </a:r>
            <a:endParaRPr kumimoji="1" lang="ja-JP" altLang="en-US" sz="3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2042524" y="951683"/>
            <a:ext cx="2334554" cy="2566769"/>
          </a:xfrm>
          <a:prstGeom prst="roundRect">
            <a:avLst>
              <a:gd name="adj" fmla="val 11795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1042374" y="10667"/>
            <a:ext cx="114962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10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8" name="四角形吹き出し 7"/>
          <p:cNvSpPr/>
          <p:nvPr/>
        </p:nvSpPr>
        <p:spPr>
          <a:xfrm rot="10800000" flipV="1">
            <a:off x="189185" y="4562938"/>
            <a:ext cx="5975130" cy="1261242"/>
          </a:xfrm>
          <a:prstGeom prst="wedgeRectCallout">
            <a:avLst>
              <a:gd name="adj1" fmla="val 7290"/>
              <a:gd name="adj2" fmla="val -130000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36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アンサンブル</a:t>
            </a:r>
            <a:r>
              <a:rPr lang="ja-JP" altLang="en-US" sz="3600" b="1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に</a:t>
            </a:r>
            <a:r>
              <a:rPr lang="ja-JP" altLang="en-US" sz="36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使う３つ</a:t>
            </a:r>
            <a:r>
              <a:rPr lang="ja-JP" altLang="en-US" sz="3600" b="1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の楽器</a:t>
            </a:r>
            <a:r>
              <a:rPr lang="ja-JP" altLang="en-US" sz="36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を記入</a:t>
            </a:r>
            <a:r>
              <a:rPr lang="ja-JP" altLang="en-US" sz="3600" b="1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</a:t>
            </a:r>
          </a:p>
        </p:txBody>
      </p:sp>
    </p:spTree>
    <p:extLst>
      <p:ext uri="{BB962C8B-B14F-4D97-AF65-F5344CB8AC3E}">
        <p14:creationId xmlns:p14="http://schemas.microsoft.com/office/powerpoint/2010/main" val="30217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11</a:t>
            </a:fld>
            <a:endParaRPr kumimoji="1" lang="ja-JP" altLang="en-US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877" y="0"/>
            <a:ext cx="896345" cy="183056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287" y="85943"/>
            <a:ext cx="1859649" cy="1859649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299" y="21266"/>
            <a:ext cx="1522354" cy="1636530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7733" y="1828141"/>
            <a:ext cx="2591162" cy="4477375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533" y="1828141"/>
            <a:ext cx="2600688" cy="4944165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5653" y="201852"/>
            <a:ext cx="2599406" cy="6570454"/>
          </a:xfrm>
          <a:prstGeom prst="rect">
            <a:avLst/>
          </a:prstGeom>
        </p:spPr>
      </p:pic>
      <p:sp>
        <p:nvSpPr>
          <p:cNvPr id="9" name="テキスト ボックス 8"/>
          <p:cNvSpPr txBox="1"/>
          <p:nvPr/>
        </p:nvSpPr>
        <p:spPr>
          <a:xfrm>
            <a:off x="11023013" y="10667"/>
            <a:ext cx="11689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11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6510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プラン８（児童作品例）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25" end="38811.3125"/>
                </p14:media>
              </p:ext>
            </p:extLst>
          </p:nvPr>
        </p:nvPicPr>
        <p:blipFill rotWithShape="1">
          <a:blip r:embed="rId5"/>
          <a:srcRect l="30387" t="18378" r="-30378" b="-18375"/>
          <a:stretch>
            <a:fillRect/>
          </a:stretch>
        </p:blipFill>
        <p:spPr>
          <a:xfrm>
            <a:off x="1003611" y="0"/>
            <a:ext cx="14796030" cy="8322767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210" y="3569843"/>
            <a:ext cx="7451488" cy="3288157"/>
          </a:xfrm>
          <a:prstGeom prst="rect">
            <a:avLst/>
          </a:prstGeom>
        </p:spPr>
      </p:pic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12</a:t>
            </a:fld>
            <a:endParaRPr kumimoji="1" lang="ja-JP" altLang="en-US"/>
          </a:p>
        </p:txBody>
      </p:sp>
      <p:sp>
        <p:nvSpPr>
          <p:cNvPr id="6" name="角丸四角形 5"/>
          <p:cNvSpPr/>
          <p:nvPr/>
        </p:nvSpPr>
        <p:spPr>
          <a:xfrm>
            <a:off x="7851703" y="4778829"/>
            <a:ext cx="835098" cy="1953532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角丸四角形 6"/>
          <p:cNvSpPr/>
          <p:nvPr/>
        </p:nvSpPr>
        <p:spPr>
          <a:xfrm>
            <a:off x="8719459" y="4778828"/>
            <a:ext cx="835098" cy="1962875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角丸四角形 7"/>
          <p:cNvSpPr/>
          <p:nvPr/>
        </p:nvSpPr>
        <p:spPr>
          <a:xfrm>
            <a:off x="9583901" y="4778828"/>
            <a:ext cx="835098" cy="1962876"/>
          </a:xfrm>
          <a:prstGeom prst="roundRect">
            <a:avLst/>
          </a:prstGeom>
          <a:noFill/>
          <a:ln w="571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図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522354" cy="1636530"/>
          </a:xfrm>
          <a:prstGeom prst="rect">
            <a:avLst/>
          </a:prstGeom>
        </p:spPr>
      </p:pic>
      <p:sp>
        <p:nvSpPr>
          <p:cNvPr id="5" name="テキスト ボックス 4"/>
          <p:cNvSpPr txBox="1"/>
          <p:nvPr/>
        </p:nvSpPr>
        <p:spPr>
          <a:xfrm>
            <a:off x="1" y="1636530"/>
            <a:ext cx="1522354" cy="499654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11052313" y="10667"/>
            <a:ext cx="113968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【12】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63665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00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6" presetClass="entr" presetSubtype="21" fill="hold" grpId="0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1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1" nodeType="withEffect">
                                  <p:stCondLst>
                                    <p:cond delay="1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R1\R1調査研究\R1報告書\報告書画像等\プラン８\プラン８ 01-1初期画面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2"/>
            <a:ext cx="12202828" cy="686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0957034" y="10667"/>
            <a:ext cx="123496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13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pic>
        <p:nvPicPr>
          <p:cNvPr id="7" name="図 6" descr="https://lh4.googleusercontent.com/mTpyMQtSf7_IXw_bnWbpVG-6yVXpfcwNL30CthnKekl2B-W0NWjEn2r8zSR_mETUvcZ8X_hDCtcjSe-SHrnJzqkSSzqWZ7J-dARGM1lj222tNWJJ4T8OG-NaJMo5qzQJ_jbVcHc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3195" y="1426151"/>
            <a:ext cx="1931511" cy="3905010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円/楕円 3"/>
          <p:cNvSpPr/>
          <p:nvPr/>
        </p:nvSpPr>
        <p:spPr>
          <a:xfrm>
            <a:off x="8166537" y="827064"/>
            <a:ext cx="583325" cy="513008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四角形吹き出し 8"/>
          <p:cNvSpPr/>
          <p:nvPr/>
        </p:nvSpPr>
        <p:spPr>
          <a:xfrm>
            <a:off x="2711669" y="1955501"/>
            <a:ext cx="5880538" cy="1812457"/>
          </a:xfrm>
          <a:prstGeom prst="wedgeRectCallout">
            <a:avLst>
              <a:gd name="adj1" fmla="val 43831"/>
              <a:gd name="adj2" fmla="val -87864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10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6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3600" dirty="0">
                <a:solidFill>
                  <a:srgbClr val="00B050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旗</a:t>
            </a:r>
            <a:r>
              <a:rPr lang="ja-JP" altLang="en-US" sz="36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36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 クリックすると、　</a:t>
            </a:r>
            <a:endParaRPr lang="en-US" altLang="ja-JP" sz="36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6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３つ</a:t>
            </a:r>
            <a:r>
              <a:rPr lang="ja-JP" altLang="en-US" sz="3600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の楽器</a:t>
            </a:r>
            <a:r>
              <a:rPr lang="ja-JP" altLang="en-US" sz="36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を同時に鳴らす</a:t>
            </a:r>
            <a:endParaRPr lang="en-US" altLang="ja-JP" sz="36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600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ことができる</a:t>
            </a:r>
            <a:endParaRPr lang="en-US" altLang="ja-JP" sz="3600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endParaRPr lang="ja-JP" altLang="en-US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5275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626" y="0"/>
            <a:ext cx="10190603" cy="6858000"/>
          </a:xfrm>
          <a:prstGeom prst="rect">
            <a:avLst/>
          </a:prstGeom>
        </p:spPr>
      </p:pic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14</a:t>
            </a:fld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89185" y="15599"/>
            <a:ext cx="1718441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ワーク</a:t>
            </a:r>
            <a:endParaRPr lang="en-US" altLang="ja-JP" sz="36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シート</a:t>
            </a:r>
            <a:endParaRPr kumimoji="1" lang="ja-JP" altLang="en-US" sz="3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5464236" y="1924492"/>
            <a:ext cx="6435752" cy="1497731"/>
          </a:xfrm>
          <a:prstGeom prst="roundRect">
            <a:avLst>
              <a:gd name="adj" fmla="val 11795"/>
            </a:avLst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10720551" y="26433"/>
            <a:ext cx="1219193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14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8" name="四角形吹き出し 7"/>
          <p:cNvSpPr/>
          <p:nvPr/>
        </p:nvSpPr>
        <p:spPr>
          <a:xfrm rot="10800000" flipV="1">
            <a:off x="665922" y="1854649"/>
            <a:ext cx="4441182" cy="1637416"/>
          </a:xfrm>
          <a:prstGeom prst="wedgeRectCallout">
            <a:avLst>
              <a:gd name="adj1" fmla="val -61074"/>
              <a:gd name="adj2" fmla="val -32742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ja-JP" altLang="en-US" sz="32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プログラムを見て、</a:t>
            </a:r>
            <a:endParaRPr lang="en-US" altLang="ja-JP" sz="3200" b="1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200" b="1" dirty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32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鳴らす箇所に</a:t>
            </a:r>
            <a:endParaRPr lang="en-US" altLang="ja-JP" sz="3200" b="1" dirty="0" smtClean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pPr lvl="0"/>
            <a:r>
              <a:rPr lang="ja-JP" altLang="en-US" sz="3200" b="1" dirty="0" smtClean="0">
                <a:solidFill>
                  <a:prstClr val="black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 「○」を記入！</a:t>
            </a:r>
            <a:endParaRPr lang="ja-JP" altLang="en-US" sz="3200" b="1" dirty="0">
              <a:solidFill>
                <a:prstClr val="black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7" name="テキスト ボックス 6"/>
          <p:cNvSpPr txBox="1"/>
          <p:nvPr/>
        </p:nvSpPr>
        <p:spPr>
          <a:xfrm>
            <a:off x="6768548" y="3984367"/>
            <a:ext cx="5171196" cy="2708434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2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 </a:t>
            </a:r>
            <a:r>
              <a:rPr kumimoji="1" lang="ja-JP" altLang="en-US" sz="32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工夫し</a:t>
            </a:r>
            <a:r>
              <a:rPr lang="ja-JP" altLang="en-US" sz="32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た点を記入</a:t>
            </a:r>
            <a:r>
              <a:rPr lang="ja-JP" altLang="en-US" sz="32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する</a:t>
            </a:r>
            <a:endParaRPr lang="en-US" altLang="ja-JP" sz="32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例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・くり返しを使用した</a:t>
            </a:r>
            <a:r>
              <a:rPr lang="ja-JP" altLang="en-US" sz="2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。</a:t>
            </a:r>
            <a:endParaRPr lang="en-US" altLang="ja-JP" sz="2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ja-JP" altLang="en-US" sz="1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835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15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040290" y="-5507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15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392459" y="456158"/>
            <a:ext cx="7474532" cy="1010035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6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次</a:t>
            </a:r>
            <a:r>
              <a:rPr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時（２時間目）</a:t>
            </a:r>
            <a:endParaRPr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457206" y="1661705"/>
            <a:ext cx="11351396" cy="4218833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・グループ（３人）で 聴き合う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・さらに工夫したリズムアンサンブルを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グループでつくる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・グループ練習 → 発表会（３時間目）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7493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16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040290" y="-5507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16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155976" y="106564"/>
            <a:ext cx="7474532" cy="1010035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データを保存する</a:t>
            </a:r>
            <a:endParaRPr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タイトル 1"/>
          <p:cNvSpPr txBox="1">
            <a:spLocks/>
          </p:cNvSpPr>
          <p:nvPr/>
        </p:nvSpPr>
        <p:spPr>
          <a:xfrm>
            <a:off x="628942" y="1340067"/>
            <a:ext cx="10816824" cy="3137339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・ファイルメニューから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8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「コンピュータに保存」をクリック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8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・指定された保存場所に保存する</a:t>
            </a:r>
            <a:endParaRPr lang="en-US" altLang="ja-JP" sz="48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4840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17</a:t>
            </a:fld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1040290" y="-5507"/>
            <a:ext cx="11582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en-US" altLang="ja-JP" sz="2400" dirty="0" smtClean="0"/>
              <a:t>17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155976" y="106564"/>
            <a:ext cx="7474532" cy="1010035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6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データを保存する</a:t>
            </a:r>
            <a:endParaRPr lang="ja-JP" altLang="en-US" sz="60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pic>
        <p:nvPicPr>
          <p:cNvPr id="7" name="図 6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45"/>
          <a:stretch/>
        </p:blipFill>
        <p:spPr bwMode="auto">
          <a:xfrm>
            <a:off x="646386" y="1218552"/>
            <a:ext cx="11097469" cy="4378207"/>
          </a:xfrm>
          <a:prstGeom prst="rect">
            <a:avLst/>
          </a:prstGeom>
          <a:ln>
            <a:solidFill>
              <a:schemeClr val="tx1"/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四角形吹き出し 1"/>
          <p:cNvSpPr/>
          <p:nvPr/>
        </p:nvSpPr>
        <p:spPr>
          <a:xfrm>
            <a:off x="6195120" y="1399855"/>
            <a:ext cx="5406117" cy="2399633"/>
          </a:xfrm>
          <a:prstGeom prst="wedgeRectCallout">
            <a:avLst>
              <a:gd name="adj1" fmla="val -75408"/>
              <a:gd name="adj2" fmla="val -24865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sz="4000" b="1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 </a:t>
            </a:r>
            <a:r>
              <a:rPr lang="en-US" altLang="ja-JP" sz="4800" b="1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.sb3</a:t>
            </a:r>
            <a:r>
              <a:rPr lang="ja-JP" altLang="en-US" sz="4000" b="1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を残した</a:t>
            </a:r>
            <a:endParaRPr lang="en-US" altLang="ja-JP" sz="40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endParaRPr lang="en-US" altLang="ja-JP" sz="10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状態でファイル名を</a:t>
            </a:r>
            <a:endParaRPr lang="en-US" altLang="ja-JP" sz="40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1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1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endParaRPr lang="en-US" altLang="ja-JP" sz="1000" dirty="0" smtClean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4000" dirty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4000" dirty="0" smtClean="0">
                <a:solidFill>
                  <a:schemeClr val="tx1"/>
                </a:solidFill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つける！</a:t>
            </a:r>
            <a:endParaRPr kumimoji="1" lang="ja-JP" altLang="en-US" sz="4000" dirty="0">
              <a:solidFill>
                <a:schemeClr val="tx1"/>
              </a:solidFill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04243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2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２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7" name="タイトル 1"/>
          <p:cNvSpPr txBox="1">
            <a:spLocks/>
          </p:cNvSpPr>
          <p:nvPr/>
        </p:nvSpPr>
        <p:spPr>
          <a:xfrm>
            <a:off x="177869" y="1285103"/>
            <a:ext cx="11819690" cy="2940056"/>
          </a:xfrm>
          <a:prstGeom prst="rect">
            <a:avLst/>
          </a:prstGeom>
          <a:ln w="38100">
            <a:solidFill>
              <a:srgbClr val="0070C0"/>
            </a:solidFill>
          </a:ln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ja-JP" sz="1000" b="1" dirty="0" smtClean="0"/>
          </a:p>
          <a:p>
            <a:endParaRPr lang="en-US" altLang="ja-JP" sz="1000" b="1" dirty="0"/>
          </a:p>
          <a:p>
            <a:r>
              <a:rPr lang="en-US" altLang="ja-JP" sz="1000" b="1" dirty="0" smtClean="0"/>
              <a:t> </a:t>
            </a: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リズムブロックを組み合わせて</a:t>
            </a:r>
            <a:endParaRPr lang="en-US" altLang="ja-JP" sz="6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en-US" altLang="ja-JP" sz="10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 </a:t>
            </a:r>
          </a:p>
          <a:p>
            <a:r>
              <a:rPr lang="ja-JP" altLang="en-US" sz="6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リズムアンサンブルをつくろう</a:t>
            </a:r>
            <a:endParaRPr lang="ja-JP" altLang="en-US" sz="64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81990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1"/>
          <p:cNvSpPr txBox="1">
            <a:spLocks/>
          </p:cNvSpPr>
          <p:nvPr/>
        </p:nvSpPr>
        <p:spPr>
          <a:xfrm>
            <a:off x="157656" y="15683"/>
            <a:ext cx="11891260" cy="2772171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 sz="1000" b="1" dirty="0" smtClean="0"/>
              <a:t>　</a:t>
            </a:r>
            <a:endParaRPr lang="en-US" altLang="ja-JP" sz="1000" b="1" dirty="0" smtClean="0"/>
          </a:p>
          <a:p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① </a:t>
            </a:r>
            <a:r>
              <a:rPr lang="en-US" altLang="ja-JP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Scratch</a:t>
            </a:r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を起動</a:t>
            </a:r>
            <a:endParaRPr lang="en-US" altLang="ja-JP" sz="5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endParaRPr lang="en-US" altLang="ja-JP" sz="10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b="1" dirty="0" smtClean="0"/>
              <a:t>　</a:t>
            </a:r>
            <a:endParaRPr lang="en-US" altLang="ja-JP" sz="1000" b="1" dirty="0" smtClean="0"/>
          </a:p>
          <a:p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②</a:t>
            </a:r>
            <a:r>
              <a:rPr lang="ja-JP" altLang="en-US" sz="5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「</a:t>
            </a:r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リズムを選んで アンサンブル</a:t>
            </a:r>
            <a:endParaRPr lang="en-US" altLang="ja-JP" sz="5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5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en-US" altLang="ja-JP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(5</a:t>
            </a:r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年</a:t>
            </a:r>
            <a:r>
              <a:rPr lang="en-US" altLang="ja-JP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)</a:t>
            </a:r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リズム表示</a:t>
            </a:r>
            <a:r>
              <a:rPr lang="en-US" altLang="ja-JP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.sb3</a:t>
            </a:r>
            <a:r>
              <a:rPr lang="ja-JP" altLang="en-US" sz="54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」</a:t>
            </a:r>
            <a:r>
              <a:rPr lang="ja-JP" altLang="en-US" sz="54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 読み込む</a:t>
            </a:r>
            <a:endParaRPr lang="en-US" altLang="ja-JP" sz="54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３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pic>
        <p:nvPicPr>
          <p:cNvPr id="7" name="Picture 2" descr="E:\R1\R1調査研究\R1報告書\報告書画像等\プラン８\プラン８ 01-1初期画面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928" y="2795734"/>
            <a:ext cx="7109693" cy="399920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647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R1\R1調査研究\R1報告書\報告書画像等\プラン８\プラン８ 01-1初期画面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2"/>
            <a:ext cx="12202828" cy="686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4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４</a:t>
            </a:r>
            <a:r>
              <a:rPr kumimoji="1" lang="en-US" altLang="ja-JP" sz="2400" smtClean="0"/>
              <a:t>】</a:t>
            </a:r>
            <a:endParaRPr kumimoji="1" lang="ja-JP" altLang="en-US" sz="2400" dirty="0"/>
          </a:p>
        </p:txBody>
      </p:sp>
      <p:sp>
        <p:nvSpPr>
          <p:cNvPr id="2" name="角丸四角形 1"/>
          <p:cNvSpPr/>
          <p:nvPr/>
        </p:nvSpPr>
        <p:spPr>
          <a:xfrm>
            <a:off x="8308428" y="1119352"/>
            <a:ext cx="3767957" cy="3011214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8655268" y="4187890"/>
            <a:ext cx="3279229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楽器：</a:t>
            </a:r>
            <a:r>
              <a:rPr kumimoji="1" lang="en-US" altLang="ja-JP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10</a:t>
            </a:r>
            <a:r>
              <a:rPr kumimoji="1"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種類</a:t>
            </a:r>
            <a:endParaRPr kumimoji="1" lang="ja-JP" altLang="en-US" sz="4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0019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R1\R1調査研究\R1報告書\報告書画像等\プラン８\プラン８ 01-1初期画面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2"/>
            <a:ext cx="12202828" cy="686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５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2" name="下矢印 1"/>
          <p:cNvSpPr/>
          <p:nvPr/>
        </p:nvSpPr>
        <p:spPr>
          <a:xfrm rot="16200000">
            <a:off x="7555628" y="1483309"/>
            <a:ext cx="930164" cy="575435"/>
          </a:xfrm>
          <a:prstGeom prst="down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02019" y="493755"/>
            <a:ext cx="7330966" cy="255454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1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楽器は、どんな音がする？</a:t>
            </a:r>
            <a:endParaRPr kumimoji="1" lang="en-US" altLang="ja-JP" sz="4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イラスト</a:t>
            </a:r>
            <a:r>
              <a:rPr lang="ja-JP" altLang="en-US" sz="4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をクリックし</a:t>
            </a:r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、</a:t>
            </a:r>
            <a:endParaRPr lang="en-US" altLang="ja-JP" sz="4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1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lang="en-US" altLang="ja-JP" sz="1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それぞれの音</a:t>
            </a:r>
            <a:r>
              <a:rPr lang="ja-JP" altLang="en-US" sz="4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を</a:t>
            </a:r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確かめよう！</a:t>
            </a:r>
            <a:endParaRPr lang="en-US" altLang="ja-JP" sz="4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1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endParaRPr kumimoji="1" lang="en-US" altLang="ja-JP" sz="1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8308428" y="1119352"/>
            <a:ext cx="3767957" cy="3011214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74109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R1\R1調査研究\R1報告書\報告書画像等\プラン８\プラン８ 01-1初期画面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092"/>
            <a:ext cx="12202828" cy="6864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6</a:t>
            </a:fld>
            <a:endParaRPr kumimoji="1" lang="ja-JP" altLang="en-US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６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2" name="角丸四角形 1"/>
          <p:cNvSpPr/>
          <p:nvPr/>
        </p:nvSpPr>
        <p:spPr>
          <a:xfrm>
            <a:off x="4619297" y="3200400"/>
            <a:ext cx="3216165" cy="2420008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4288221" y="1791533"/>
            <a:ext cx="3957145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リズムパターン</a:t>
            </a:r>
            <a:endParaRPr lang="en-US" altLang="ja-JP" sz="40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4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</a:t>
            </a:r>
            <a:r>
              <a:rPr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　６</a:t>
            </a:r>
            <a:r>
              <a:rPr lang="ja-JP" altLang="en-US" sz="4000" b="1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個</a:t>
            </a:r>
            <a:endParaRPr kumimoji="1" lang="ja-JP" altLang="en-US" sz="4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6119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3"/>
          <a:srcRect l="5208" t="32555" r="54167" b="55185"/>
          <a:stretch/>
        </p:blipFill>
        <p:spPr>
          <a:xfrm>
            <a:off x="291569" y="1800301"/>
            <a:ext cx="5428008" cy="651455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 rotWithShape="1">
          <a:blip r:embed="rId3"/>
          <a:srcRect l="5208" t="45852" r="54167" b="42563"/>
          <a:stretch/>
        </p:blipFill>
        <p:spPr>
          <a:xfrm>
            <a:off x="6151029" y="1800102"/>
            <a:ext cx="5744647" cy="65145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/>
          <a:srcRect l="5208" t="57437" r="54167" b="30451"/>
          <a:stretch/>
        </p:blipFill>
        <p:spPr>
          <a:xfrm>
            <a:off x="330726" y="3775666"/>
            <a:ext cx="5428008" cy="613624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 rotWithShape="1">
          <a:blip r:embed="rId4"/>
          <a:srcRect l="12397" t="35185" r="61217" b="57356"/>
          <a:stretch/>
        </p:blipFill>
        <p:spPr>
          <a:xfrm>
            <a:off x="6151030" y="3775666"/>
            <a:ext cx="5744648" cy="613624"/>
          </a:xfrm>
          <a:prstGeom prst="rect">
            <a:avLst/>
          </a:prstGeom>
        </p:spPr>
      </p:pic>
      <p:pic>
        <p:nvPicPr>
          <p:cNvPr id="8" name="図 7"/>
          <p:cNvPicPr>
            <a:picLocks noChangeAspect="1"/>
          </p:cNvPicPr>
          <p:nvPr/>
        </p:nvPicPr>
        <p:blipFill rotWithShape="1">
          <a:blip r:embed="rId4"/>
          <a:srcRect l="12397" t="42522" r="61217" b="51191"/>
          <a:stretch/>
        </p:blipFill>
        <p:spPr>
          <a:xfrm>
            <a:off x="325963" y="5713200"/>
            <a:ext cx="5428008" cy="63333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 rotWithShape="1">
          <a:blip r:embed="rId4"/>
          <a:srcRect l="12397" t="49083" r="61217" b="45163"/>
          <a:stretch/>
        </p:blipFill>
        <p:spPr>
          <a:xfrm>
            <a:off x="6151030" y="5713200"/>
            <a:ext cx="5744649" cy="633338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291569" y="1140191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リズム１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6151028" y="1140191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リズム２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325963" y="3112638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リズム３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325963" y="5076765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リズム５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6151030" y="5076765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リズム６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6151029" y="3124012"/>
            <a:ext cx="1228725" cy="40011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ja-JP" altLang="en-US" sz="20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リズム４</a:t>
            </a:r>
            <a:endParaRPr kumimoji="1" lang="ja-JP" altLang="en-US" sz="2000" dirty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6" name="テキスト ボックス 15"/>
          <p:cNvSpPr txBox="1"/>
          <p:nvPr/>
        </p:nvSpPr>
        <p:spPr>
          <a:xfrm>
            <a:off x="2844083" y="165493"/>
            <a:ext cx="5819775" cy="769441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kumimoji="1" lang="ja-JP" altLang="en-US" sz="4400" dirty="0" smtClean="0">
                <a:latin typeface="HG創英角ﾎﾟｯﾌﾟ体" panose="040B0A09000000000000" pitchFamily="49" charset="-128"/>
                <a:ea typeface="HG創英角ﾎﾟｯﾌﾟ体" panose="040B0A09000000000000" pitchFamily="49" charset="-128"/>
              </a:rPr>
              <a:t>６つのリズムパターン</a:t>
            </a:r>
            <a:endParaRPr kumimoji="1" lang="en-US" altLang="ja-JP" sz="4400" dirty="0" smtClean="0">
              <a:latin typeface="HG創英角ﾎﾟｯﾌﾟ体" panose="040B0A09000000000000" pitchFamily="49" charset="-128"/>
              <a:ea typeface="HG創英角ﾎﾟｯﾌﾟ体" panose="040B0A09000000000000" pitchFamily="49" charset="-128"/>
            </a:endParaRPr>
          </a:p>
        </p:txBody>
      </p:sp>
      <p:sp>
        <p:nvSpPr>
          <p:cNvPr id="17" name="テキスト ボックス 16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７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2212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B56557-B96B-47EB-9445-4024477FDC16}" type="slidenum">
              <a:rPr kumimoji="1" lang="ja-JP" altLang="en-US" smtClean="0"/>
              <a:t>8</a:t>
            </a:fld>
            <a:endParaRPr kumimoji="1" lang="ja-JP" altLang="en-US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850" y="0"/>
            <a:ext cx="8082314" cy="6858000"/>
          </a:xfrm>
          <a:prstGeom prst="rect">
            <a:avLst/>
          </a:prstGeom>
        </p:spPr>
      </p:pic>
      <p:sp>
        <p:nvSpPr>
          <p:cNvPr id="7" name="曲折矢印 6"/>
          <p:cNvSpPr/>
          <p:nvPr/>
        </p:nvSpPr>
        <p:spPr>
          <a:xfrm rot="16200000">
            <a:off x="1072039" y="1659689"/>
            <a:ext cx="2913324" cy="3094077"/>
          </a:xfrm>
          <a:prstGeom prst="bentArrow">
            <a:avLst>
              <a:gd name="adj1" fmla="val 12255"/>
              <a:gd name="adj2" fmla="val 15825"/>
              <a:gd name="adj3" fmla="val 34580"/>
              <a:gd name="adj4" fmla="val 52874"/>
            </a:avLst>
          </a:prstGeom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4075740" y="2595367"/>
            <a:ext cx="4117555" cy="4136047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870252" y="786809"/>
            <a:ext cx="712384" cy="369332"/>
          </a:xfrm>
          <a:prstGeom prst="rect">
            <a:avLst/>
          </a:prstGeom>
          <a:solidFill>
            <a:srgbClr val="F7F7F7"/>
          </a:solidFill>
        </p:spPr>
        <p:txBody>
          <a:bodyPr wrap="square" rtlCol="0">
            <a:spAutoFit/>
          </a:bodyPr>
          <a:lstStyle/>
          <a:p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49487" y="98796"/>
            <a:ext cx="8686800" cy="2308324"/>
          </a:xfrm>
          <a:prstGeom prst="rect">
            <a:avLst/>
          </a:prstGeom>
          <a:solidFill>
            <a:srgbClr val="FFFFFF"/>
          </a:solidFill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① ブロックはコピーして使う</a:t>
            </a:r>
            <a:endParaRPr kumimoji="1"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② 最後に「終わり」ブロックを入れる</a:t>
            </a:r>
            <a:endParaRPr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③ 同じパターン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が続く時は、</a:t>
            </a:r>
            <a:endParaRPr lang="en-US" altLang="ja-JP" sz="3600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3600" dirty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</a:t>
            </a:r>
            <a:r>
              <a:rPr lang="ja-JP" altLang="en-US" sz="3600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 「くり返しブロック」を使う</a:t>
            </a:r>
            <a:endParaRPr kumimoji="1" lang="ja-JP" altLang="en-US" sz="3600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10930299" y="108735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８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1323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番号プレースホルダー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84ACA-8B2E-4416-821B-3D93A0A25E15}" type="slidenum">
              <a:rPr kumimoji="1" lang="ja-JP" altLang="en-US" smtClean="0"/>
              <a:t>9</a:t>
            </a:fld>
            <a:endParaRPr kumimoji="1" lang="ja-JP" altLang="en-US"/>
          </a:p>
        </p:txBody>
      </p:sp>
      <p:pic>
        <p:nvPicPr>
          <p:cNvPr id="5" name="図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472" y="94596"/>
            <a:ext cx="3623220" cy="668955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図 5" descr="https://lh4.googleusercontent.com/mTpyMQtSf7_IXw_bnWbpVG-6yVXpfcwNL30CthnKekl2B-W0NWjEn2r8zSR_mETUvcZ8X_hDCtcjSe-SHrnJzqkSSzqWZ7J-dARGM1lj222tNWJJ4T8OG-NaJMo5qzQJ_jbVcHc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026" y="94596"/>
            <a:ext cx="3623220" cy="53901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sp>
        <p:nvSpPr>
          <p:cNvPr id="7" name="テキスト ボックス 6"/>
          <p:cNvSpPr txBox="1"/>
          <p:nvPr/>
        </p:nvSpPr>
        <p:spPr>
          <a:xfrm>
            <a:off x="11086012" y="10667"/>
            <a:ext cx="110598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９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sp>
        <p:nvSpPr>
          <p:cNvPr id="3" name="角丸四角形 2"/>
          <p:cNvSpPr/>
          <p:nvPr/>
        </p:nvSpPr>
        <p:spPr>
          <a:xfrm>
            <a:off x="977464" y="6053959"/>
            <a:ext cx="1860330" cy="730195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853553" y="6053959"/>
            <a:ext cx="8907517" cy="70788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40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最後に「終わり」のブロックを入れる</a:t>
            </a:r>
            <a:endParaRPr kumimoji="1" lang="ja-JP" altLang="en-US" sz="40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8" name="右矢印 7"/>
          <p:cNvSpPr/>
          <p:nvPr/>
        </p:nvSpPr>
        <p:spPr>
          <a:xfrm>
            <a:off x="5202621" y="2407835"/>
            <a:ext cx="851338" cy="102475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746123" y="2407835"/>
            <a:ext cx="4367047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kumimoji="1"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くり返しブロックを</a:t>
            </a:r>
            <a:endParaRPr kumimoji="1" lang="en-US" altLang="ja-JP" sz="3600" b="1" dirty="0" smtClean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  <a:p>
            <a:r>
              <a:rPr kumimoji="1" lang="ja-JP" altLang="en-US" sz="3600" b="1" dirty="0" smtClean="0">
                <a:latin typeface="ＭＳ ゴシック" panose="020B0609070205080204" pitchFamily="49" charset="-128"/>
                <a:ea typeface="ＭＳ ゴシック" panose="020B0609070205080204" pitchFamily="49" charset="-128"/>
              </a:rPr>
              <a:t>使った例</a:t>
            </a:r>
            <a:endParaRPr kumimoji="1" lang="ja-JP" altLang="en-US" sz="3600" b="1" dirty="0">
              <a:latin typeface="ＭＳ ゴシック" panose="020B0609070205080204" pitchFamily="49" charset="-128"/>
              <a:ea typeface="ＭＳ ゴシック" panose="020B0609070205080204" pitchFamily="49" charset="-128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1211959" y="1431234"/>
            <a:ext cx="1546322" cy="2305879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角丸四角形 10"/>
          <p:cNvSpPr/>
          <p:nvPr/>
        </p:nvSpPr>
        <p:spPr>
          <a:xfrm>
            <a:off x="1216078" y="3737114"/>
            <a:ext cx="1546322" cy="2395330"/>
          </a:xfrm>
          <a:prstGeom prst="round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8800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2666</TotalTime>
  <Words>1029</Words>
  <Application>Microsoft Office PowerPoint</Application>
  <PresentationFormat>ワイド画面</PresentationFormat>
  <Paragraphs>226</Paragraphs>
  <Slides>17</Slides>
  <Notes>17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17</vt:i4>
      </vt:variant>
    </vt:vector>
  </HeadingPairs>
  <TitlesOfParts>
    <vt:vector size="23" baseType="lpstr">
      <vt:lpstr>HG創英角ﾎﾟｯﾌﾟ体</vt:lpstr>
      <vt:lpstr>ＭＳ ゴシック</vt:lpstr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千葉県総合教育センター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千葉県総合教育センター</dc:creator>
  <cp:lastModifiedBy>千葉県総合教育センター</cp:lastModifiedBy>
  <cp:revision>290</cp:revision>
  <cp:lastPrinted>2020-03-01T23:07:58Z</cp:lastPrinted>
  <dcterms:created xsi:type="dcterms:W3CDTF">2018-09-11T04:01:37Z</dcterms:created>
  <dcterms:modified xsi:type="dcterms:W3CDTF">2020-03-11T04:04:34Z</dcterms:modified>
</cp:coreProperties>
</file>