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86" r:id="rId2"/>
    <p:sldId id="375" r:id="rId3"/>
    <p:sldId id="316" r:id="rId4"/>
    <p:sldId id="387" r:id="rId5"/>
    <p:sldId id="388" r:id="rId6"/>
    <p:sldId id="349" r:id="rId7"/>
    <p:sldId id="389" r:id="rId8"/>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千葉県総合教育センター" initials="千葉県"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83043" autoAdjust="0"/>
  </p:normalViewPr>
  <p:slideViewPr>
    <p:cSldViewPr snapToGrid="0">
      <p:cViewPr varScale="1">
        <p:scale>
          <a:sx n="77" d="100"/>
          <a:sy n="77" d="100"/>
        </p:scale>
        <p:origin x="912" y="77"/>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787" cy="498693"/>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40" y="2"/>
            <a:ext cx="2949787" cy="498693"/>
          </a:xfrm>
          <a:prstGeom prst="rect">
            <a:avLst/>
          </a:prstGeom>
        </p:spPr>
        <p:txBody>
          <a:bodyPr vert="horz" lIns="91433" tIns="45716" rIns="91433" bIns="45716"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2" y="9440648"/>
            <a:ext cx="2949787" cy="498692"/>
          </a:xfrm>
          <a:prstGeom prst="rect">
            <a:avLst/>
          </a:prstGeom>
        </p:spPr>
        <p:txBody>
          <a:bodyPr vert="horz" lIns="91433" tIns="45716" rIns="91433"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40" y="9440648"/>
            <a:ext cx="2949787" cy="498692"/>
          </a:xfrm>
          <a:prstGeom prst="rect">
            <a:avLst/>
          </a:prstGeom>
        </p:spPr>
        <p:txBody>
          <a:bodyPr vert="horz" lIns="91433" tIns="45716" rIns="91433" bIns="45716" rtlCol="0" anchor="b"/>
          <a:lstStyle>
            <a:lvl1pPr algn="r">
              <a:defRPr sz="1200"/>
            </a:lvl1pPr>
          </a:lstStyle>
          <a:p>
            <a:fld id="{0AFAFDF0-CC15-474C-8595-9BC0EC8BD7DD}" type="slidenum">
              <a:rPr kumimoji="1" lang="ja-JP" altLang="en-US" smtClean="0"/>
              <a:t>‹#›</a:t>
            </a:fld>
            <a:endParaRPr kumimoji="1" lang="ja-JP" altLang="en-US"/>
          </a:p>
        </p:txBody>
      </p:sp>
    </p:spTree>
    <p:extLst>
      <p:ext uri="{BB962C8B-B14F-4D97-AF65-F5344CB8AC3E}">
        <p14:creationId xmlns:p14="http://schemas.microsoft.com/office/powerpoint/2010/main" val="419702387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575" cy="498474"/>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0" y="2"/>
            <a:ext cx="2949575" cy="498474"/>
          </a:xfrm>
          <a:prstGeom prst="rect">
            <a:avLst/>
          </a:prstGeom>
        </p:spPr>
        <p:txBody>
          <a:bodyPr vert="horz" lIns="91433" tIns="45716" rIns="91433" bIns="45716"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420688" y="1241425"/>
            <a:ext cx="5965825" cy="3355975"/>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83139"/>
            <a:ext cx="5445125" cy="3913186"/>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440865"/>
            <a:ext cx="2949575" cy="498474"/>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0" y="9440865"/>
            <a:ext cx="2949575" cy="498474"/>
          </a:xfrm>
          <a:prstGeom prst="rect">
            <a:avLst/>
          </a:prstGeom>
        </p:spPr>
        <p:txBody>
          <a:bodyPr vert="horz" lIns="91433" tIns="45716" rIns="91433" bIns="45716" rtlCol="0" anchor="b"/>
          <a:lstStyle>
            <a:lvl1pPr algn="r">
              <a:defRPr sz="1200"/>
            </a:lvl1pPr>
          </a:lstStyle>
          <a:p>
            <a:fld id="{7AB49E8E-E214-4968-A6A3-2C22E6F0C9A7}" type="slidenum">
              <a:rPr kumimoji="1" lang="ja-JP" altLang="en-US" smtClean="0"/>
              <a:t>‹#›</a:t>
            </a:fld>
            <a:endParaRPr kumimoji="1" lang="ja-JP" altLang="en-US"/>
          </a:p>
        </p:txBody>
      </p:sp>
    </p:spTree>
    <p:extLst>
      <p:ext uri="{BB962C8B-B14F-4D97-AF65-F5344CB8AC3E}">
        <p14:creationId xmlns:p14="http://schemas.microsoft.com/office/powerpoint/2010/main" val="287808082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今日の学習の大まかな流れを確認します。</a:t>
            </a:r>
            <a:endParaRPr kumimoji="1" lang="en-US" altLang="ja-JP" dirty="0" smtClean="0"/>
          </a:p>
          <a:p>
            <a:r>
              <a:rPr kumimoji="1" lang="ja-JP" altLang="en-US" dirty="0" smtClean="0"/>
              <a:t>まず、グループ（３人）で、個人でつくったリズムアンサンブルを聴き合います。</a:t>
            </a:r>
            <a:endParaRPr kumimoji="1" lang="en-US" altLang="ja-JP" dirty="0" smtClean="0"/>
          </a:p>
          <a:p>
            <a:r>
              <a:rPr kumimoji="1" lang="ja-JP" altLang="en-US" dirty="0" smtClean="0"/>
              <a:t>そして、３時間目には、本物の楽器を使って </a:t>
            </a:r>
            <a:r>
              <a:rPr kumimoji="1" lang="ja-JP" altLang="en-US" baseline="0" dirty="0" smtClean="0"/>
              <a:t>「</a:t>
            </a:r>
            <a:r>
              <a:rPr kumimoji="1" lang="ja-JP" altLang="en-US" dirty="0" smtClean="0"/>
              <a:t>リズムアンサンブルの発表会」 を行いますので、それに向けて、発表するリズムアンサンブルをコンピュータ上でつくり、その後、実際の楽器を使って、練習します。</a:t>
            </a:r>
            <a:endParaRPr kumimoji="1" lang="en-US" altLang="ja-JP" dirty="0" smtClean="0"/>
          </a:p>
          <a:p>
            <a:endParaRPr kumimoji="1" lang="en-US" altLang="ja-JP" dirty="0" smtClean="0"/>
          </a:p>
          <a:p>
            <a:r>
              <a:rPr kumimoji="1" lang="ja-JP" altLang="en-US" dirty="0" smtClean="0"/>
              <a:t>今日の学習のメインは、</a:t>
            </a:r>
            <a:r>
              <a:rPr kumimoji="1" lang="en-US" altLang="ja-JP" dirty="0" smtClean="0"/>
              <a:t>3</a:t>
            </a:r>
            <a:r>
              <a:rPr kumimoji="1" lang="ja-JP" altLang="en-US" dirty="0" smtClean="0"/>
              <a:t>人で一つのリズムアンサンブルをつくることです。それでは、今日の学習問題を確認します。</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a:t>
            </a:fld>
            <a:endParaRPr kumimoji="1" lang="ja-JP" altLang="en-US"/>
          </a:p>
        </p:txBody>
      </p:sp>
    </p:spTree>
    <p:extLst>
      <p:ext uri="{BB962C8B-B14F-4D97-AF65-F5344CB8AC3E}">
        <p14:creationId xmlns:p14="http://schemas.microsoft.com/office/powerpoint/2010/main" val="3667590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学習問題は、このようになると思います。それで</a:t>
            </a:r>
            <a:r>
              <a:rPr kumimoji="1" lang="ja-JP" altLang="en-US" smtClean="0"/>
              <a:t>は、みんなで読んで</a:t>
            </a:r>
            <a:r>
              <a:rPr kumimoji="1" lang="ja-JP" altLang="en-US" dirty="0" smtClean="0"/>
              <a:t>確認しましょう。</a:t>
            </a:r>
            <a:endParaRPr kumimoji="1" lang="en-US" altLang="ja-JP" dirty="0" smtClean="0"/>
          </a:p>
          <a:p>
            <a:endParaRPr kumimoji="1" lang="en-US" altLang="ja-JP" dirty="0" smtClean="0"/>
          </a:p>
          <a:p>
            <a:r>
              <a:rPr kumimoji="1" lang="ja-JP" altLang="en-US" dirty="0" smtClean="0"/>
              <a:t>（みんなで読んで確認する）</a:t>
            </a:r>
            <a:endParaRPr kumimoji="1" lang="en-US" altLang="ja-JP" dirty="0" smtClean="0"/>
          </a:p>
          <a:p>
            <a:endParaRPr kumimoji="1" lang="en-US" altLang="ja-JP" dirty="0" smtClean="0"/>
          </a:p>
          <a:p>
            <a:r>
              <a:rPr kumimoji="1" lang="en-US" altLang="ja-JP" dirty="0" smtClean="0"/>
              <a:t>3</a:t>
            </a:r>
            <a:r>
              <a:rPr kumimoji="1" lang="ja-JP" altLang="en-US" dirty="0" smtClean="0"/>
              <a:t>人の作品を聴き合った後、いいなあと思うものを選んで、それを修正していっても構いません。３人が作ったものを組み合わせていっても構いません。</a:t>
            </a:r>
            <a:endParaRPr kumimoji="1" lang="en-US" altLang="ja-JP" dirty="0" smtClean="0"/>
          </a:p>
          <a:p>
            <a:endParaRPr kumimoji="1" lang="en-US" altLang="ja-JP" dirty="0" smtClean="0"/>
          </a:p>
          <a:p>
            <a:r>
              <a:rPr kumimoji="1" lang="ja-JP" altLang="en-US" dirty="0" smtClean="0"/>
              <a:t>＜次のスライド＞</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a:t>
            </a:fld>
            <a:endParaRPr kumimoji="1" lang="ja-JP" altLang="en-US"/>
          </a:p>
        </p:txBody>
      </p:sp>
    </p:spTree>
    <p:extLst>
      <p:ext uri="{BB962C8B-B14F-4D97-AF65-F5344CB8AC3E}">
        <p14:creationId xmlns:p14="http://schemas.microsoft.com/office/powerpoint/2010/main" val="1085055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それでは、ブラウザを開き、スクラッチを起動させ、前回保存したデータを読み込んでください。</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a:t>
            </a:fld>
            <a:endParaRPr kumimoji="1" lang="ja-JP" altLang="en-US"/>
          </a:p>
        </p:txBody>
      </p:sp>
    </p:spTree>
    <p:extLst>
      <p:ext uri="{BB962C8B-B14F-4D97-AF65-F5344CB8AC3E}">
        <p14:creationId xmlns:p14="http://schemas.microsoft.com/office/powerpoint/2010/main" val="1085055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それでは、グループ（３人）で、個人でつくったリズムアンサンブルを聴き合いましょう。</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4</a:t>
            </a:fld>
            <a:endParaRPr kumimoji="1" lang="ja-JP" altLang="en-US"/>
          </a:p>
        </p:txBody>
      </p:sp>
    </p:spTree>
    <p:extLst>
      <p:ext uri="{BB962C8B-B14F-4D97-AF65-F5344CB8AC3E}">
        <p14:creationId xmlns:p14="http://schemas.microsoft.com/office/powerpoint/2010/main" val="2886527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グループでリズムアンサンブルをつくります。</a:t>
            </a:r>
            <a:endParaRPr kumimoji="1" lang="en-US" altLang="ja-JP" dirty="0" smtClean="0"/>
          </a:p>
          <a:p>
            <a:r>
              <a:rPr kumimoji="1" lang="ja-JP" altLang="en-US" dirty="0" smtClean="0"/>
              <a:t>パソコンは、グループで１台使います。</a:t>
            </a:r>
            <a:endParaRPr kumimoji="1" lang="en-US" altLang="ja-JP" dirty="0" smtClean="0"/>
          </a:p>
          <a:p>
            <a:r>
              <a:rPr kumimoji="1" lang="ja-JP" altLang="en-US" dirty="0" smtClean="0"/>
              <a:t>初期状態のファイルを開いて、そのファイルに、３人で新たに「リズムアンサンブル」をつくっていきましょう。一人一人の楽器のリズムを持ち寄ったり、誰かのものを土台にしてそれを修正したりしても構いません。３人で話し合いながら、協力して進めましょう</a:t>
            </a:r>
            <a:r>
              <a:rPr kumimoji="1" lang="ja-JP" altLang="en-US" dirty="0" smtClean="0"/>
              <a:t>。</a:t>
            </a:r>
            <a:endParaRPr kumimoji="1" lang="en-US" altLang="ja-JP" dirty="0" smtClean="0"/>
          </a:p>
          <a:p>
            <a:endParaRPr kumimoji="1" lang="en-US" altLang="ja-JP" dirty="0" smtClean="0"/>
          </a:p>
          <a:p>
            <a:r>
              <a:rPr kumimoji="1" lang="ja-JP" altLang="en-US" dirty="0" smtClean="0"/>
              <a:t>（児童の活動時間を確保する）</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5</a:t>
            </a:fld>
            <a:endParaRPr kumimoji="1" lang="ja-JP" altLang="en-US"/>
          </a:p>
        </p:txBody>
      </p:sp>
    </p:spTree>
    <p:extLst>
      <p:ext uri="{BB962C8B-B14F-4D97-AF65-F5344CB8AC3E}">
        <p14:creationId xmlns:p14="http://schemas.microsoft.com/office/powerpoint/2010/main" val="698975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できたリズムパターンを保存しましょう。ファイルの名前は、「○班」としてください。</a:t>
            </a:r>
            <a:endParaRPr kumimoji="1" lang="en-US" altLang="ja-JP" dirty="0" smtClean="0"/>
          </a:p>
          <a:p>
            <a:r>
              <a:rPr kumimoji="1" lang="ja-JP" altLang="en-US" dirty="0" smtClean="0"/>
              <a:t>（</a:t>
            </a:r>
            <a:r>
              <a:rPr kumimoji="1" lang="ja-JP" altLang="en-US" dirty="0" smtClean="0"/>
              <a:t>ファイルを保存する時間を確保する）</a:t>
            </a:r>
            <a:endParaRPr kumimoji="1" lang="en-US" altLang="ja-JP" dirty="0" smtClean="0"/>
          </a:p>
          <a:p>
            <a:endParaRPr kumimoji="1" lang="en-US" altLang="ja-JP" dirty="0" smtClean="0"/>
          </a:p>
          <a:p>
            <a:r>
              <a:rPr kumimoji="1" lang="ja-JP" altLang="en-US" dirty="0" smtClean="0"/>
              <a:t>グループ用のワークシートを配ります。（グループ用ワークシート配付）</a:t>
            </a:r>
            <a:endParaRPr kumimoji="1" lang="en-US" altLang="ja-JP" dirty="0" smtClean="0"/>
          </a:p>
          <a:p>
            <a:r>
              <a:rPr kumimoji="1" lang="ja-JP" altLang="en-US" dirty="0" smtClean="0"/>
              <a:t>ワークシートにグループ名を記入してください。</a:t>
            </a:r>
            <a:endParaRPr kumimoji="1" lang="en-US" altLang="ja-JP" dirty="0" smtClean="0"/>
          </a:p>
          <a:p>
            <a:r>
              <a:rPr kumimoji="1" lang="ja-JP" altLang="en-US" dirty="0" smtClean="0"/>
              <a:t>それでは、保存したデータを読み込み、プログラムを見ながら、グループ用ワークシートに書き込んでいきましょう</a:t>
            </a:r>
            <a:r>
              <a:rPr kumimoji="1" lang="ja-JP" altLang="en-US" dirty="0" smtClean="0"/>
              <a:t>。</a:t>
            </a:r>
            <a:endParaRPr kumimoji="1" lang="en-US" altLang="ja-JP" dirty="0" smtClean="0"/>
          </a:p>
          <a:p>
            <a:r>
              <a:rPr kumimoji="1" lang="ja-JP" altLang="en-US" dirty="0" smtClean="0"/>
              <a:t>（ワークシートに書き込む時間を確保する）</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6</a:t>
            </a:fld>
            <a:endParaRPr kumimoji="1" lang="ja-JP" altLang="en-US"/>
          </a:p>
        </p:txBody>
      </p:sp>
    </p:spTree>
    <p:extLst>
      <p:ext uri="{BB962C8B-B14F-4D97-AF65-F5344CB8AC3E}">
        <p14:creationId xmlns:p14="http://schemas.microsoft.com/office/powerpoint/2010/main" val="29768020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プログラミングしたリズムアンサンブルを実際の楽器を使って表現しましょう。</a:t>
            </a:r>
            <a:endParaRPr kumimoji="1" lang="en-US" altLang="ja-JP" dirty="0" smtClean="0"/>
          </a:p>
          <a:p>
            <a:r>
              <a:rPr kumimoji="1" lang="ja-JP" altLang="en-US" dirty="0" smtClean="0"/>
              <a:t>練習の方法としては、「プログラムしたリズムを楽器ごとに見たり聞いたりする。」「楽器を使う前に、手でリズムを打ってリズムを覚える」「実際の楽器でパート練習する」「実際の楽器を使って３人であわせてみる」などがあります。次回、発表会をやる予定ですので、それに向けて練習に取り組んでください。それでは、練習に取り組みましょう。</a:t>
            </a:r>
            <a:endParaRPr kumimoji="1" lang="en-US" altLang="ja-JP" dirty="0" smtClean="0"/>
          </a:p>
          <a:p>
            <a:r>
              <a:rPr kumimoji="1" lang="ja-JP" altLang="en-US" dirty="0" smtClean="0"/>
              <a:t>（練習の時間を確保する）</a:t>
            </a:r>
            <a:endParaRPr kumimoji="1" lang="en-US" altLang="ja-JP" dirty="0" smtClean="0"/>
          </a:p>
          <a:p>
            <a:endParaRPr kumimoji="1" lang="en-US" altLang="ja-JP" dirty="0" smtClean="0"/>
          </a:p>
          <a:p>
            <a:r>
              <a:rPr kumimoji="1" lang="ja-JP" altLang="en-US" dirty="0" smtClean="0"/>
              <a:t>（授業終了５分前になったら、片付けの指示を出す</a:t>
            </a:r>
            <a:r>
              <a:rPr kumimoji="1" lang="ja-JP" altLang="en-US" dirty="0" smtClean="0"/>
              <a:t>）</a:t>
            </a:r>
            <a:endParaRPr kumimoji="1" lang="en-US" altLang="ja-JP" dirty="0" smtClean="0"/>
          </a:p>
          <a:p>
            <a:r>
              <a:rPr kumimoji="1" lang="ja-JP" altLang="en-US" dirty="0" smtClean="0"/>
              <a:t>（</a:t>
            </a:r>
            <a:r>
              <a:rPr kumimoji="1" lang="ja-JP" altLang="en-US" dirty="0" smtClean="0"/>
              <a:t>片付け）</a:t>
            </a:r>
            <a:endParaRPr kumimoji="1" lang="en-US" altLang="ja-JP" dirty="0" smtClean="0"/>
          </a:p>
          <a:p>
            <a:endParaRPr kumimoji="1" lang="en-US" altLang="ja-JP" dirty="0" smtClean="0"/>
          </a:p>
          <a:p>
            <a:r>
              <a:rPr kumimoji="1" lang="ja-JP" altLang="en-US" dirty="0" smtClean="0"/>
              <a:t>（次時は発表会を行うことを確認</a:t>
            </a:r>
            <a:r>
              <a:rPr kumimoji="1" lang="ja-JP" altLang="en-US" dirty="0" smtClean="0"/>
              <a:t>して、授業</a:t>
            </a:r>
            <a:r>
              <a:rPr kumimoji="1" lang="ja-JP" altLang="en-US" dirty="0" smtClean="0"/>
              <a:t>を終了する）</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7</a:t>
            </a:fld>
            <a:endParaRPr kumimoji="1" lang="ja-JP" altLang="en-US"/>
          </a:p>
        </p:txBody>
      </p:sp>
    </p:spTree>
    <p:extLst>
      <p:ext uri="{BB962C8B-B14F-4D97-AF65-F5344CB8AC3E}">
        <p14:creationId xmlns:p14="http://schemas.microsoft.com/office/powerpoint/2010/main" val="976924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34702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950879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354176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900968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51019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277165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81176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4119697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4682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096124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838997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708266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a:t>
            </a:fld>
            <a:endParaRPr kumimoji="1" lang="ja-JP" altLang="en-US"/>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smtClean="0"/>
              <a:t>１</a:t>
            </a:r>
            <a:r>
              <a:rPr kumimoji="1" lang="en-US" altLang="ja-JP" sz="2400" dirty="0" smtClean="0"/>
              <a:t>】</a:t>
            </a:r>
            <a:endParaRPr kumimoji="1" lang="ja-JP" altLang="en-US" sz="2400" dirty="0"/>
          </a:p>
        </p:txBody>
      </p:sp>
      <p:sp>
        <p:nvSpPr>
          <p:cNvPr id="5" name="タイトル 1"/>
          <p:cNvSpPr txBox="1">
            <a:spLocks/>
          </p:cNvSpPr>
          <p:nvPr/>
        </p:nvSpPr>
        <p:spPr>
          <a:xfrm>
            <a:off x="457206" y="867780"/>
            <a:ext cx="10583084" cy="793926"/>
          </a:xfrm>
          <a:prstGeom prst="rect">
            <a:avLst/>
          </a:prstGeom>
          <a:ln w="38100">
            <a:noFill/>
          </a:ln>
        </p:spPr>
        <p:txBody>
          <a:bodyPr vert="horz" lIns="91440" tIns="45720" rIns="91440" bIns="45720" rtlCol="0" anchor="t">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5400" dirty="0" smtClean="0">
                <a:latin typeface="ＭＳ ゴシック" panose="020B0609070205080204" pitchFamily="49" charset="-128"/>
                <a:ea typeface="ＭＳ ゴシック" panose="020B0609070205080204" pitchFamily="49" charset="-128"/>
              </a:rPr>
              <a:t>学習の大まか</a:t>
            </a:r>
            <a:r>
              <a:rPr lang="ja-JP" altLang="en-US" sz="5400" dirty="0">
                <a:latin typeface="ＭＳ ゴシック" panose="020B0609070205080204" pitchFamily="49" charset="-128"/>
                <a:ea typeface="ＭＳ ゴシック" panose="020B0609070205080204" pitchFamily="49" charset="-128"/>
              </a:rPr>
              <a:t>な</a:t>
            </a:r>
            <a:r>
              <a:rPr lang="ja-JP" altLang="en-US" sz="5400" dirty="0" smtClean="0">
                <a:latin typeface="ＭＳ ゴシック" panose="020B0609070205080204" pitchFamily="49" charset="-128"/>
                <a:ea typeface="ＭＳ ゴシック" panose="020B0609070205080204" pitchFamily="49" charset="-128"/>
              </a:rPr>
              <a:t>流れの確認</a:t>
            </a:r>
            <a:endParaRPr lang="ja-JP" altLang="en-US" sz="5400" dirty="0">
              <a:latin typeface="ＭＳ ゴシック" panose="020B0609070205080204" pitchFamily="49" charset="-128"/>
              <a:ea typeface="ＭＳ ゴシック" panose="020B0609070205080204" pitchFamily="49" charset="-128"/>
            </a:endParaRPr>
          </a:p>
        </p:txBody>
      </p:sp>
      <p:sp>
        <p:nvSpPr>
          <p:cNvPr id="6" name="タイトル 1"/>
          <p:cNvSpPr txBox="1">
            <a:spLocks/>
          </p:cNvSpPr>
          <p:nvPr/>
        </p:nvSpPr>
        <p:spPr>
          <a:xfrm>
            <a:off x="526780" y="1836300"/>
            <a:ext cx="11489630" cy="4610770"/>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① グループ（３人）で 聴き合う　　約３分</a:t>
            </a:r>
            <a:endParaRPr lang="en-US" altLang="ja-JP"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② </a:t>
            </a:r>
            <a:r>
              <a:rPr lang="ja-JP" altLang="en-US" dirty="0">
                <a:latin typeface="ＭＳ ゴシック" panose="020B0609070205080204" pitchFamily="49" charset="-128"/>
                <a:ea typeface="ＭＳ ゴシック" panose="020B0609070205080204" pitchFamily="49" charset="-128"/>
              </a:rPr>
              <a:t>グループ</a:t>
            </a:r>
            <a:r>
              <a:rPr lang="ja-JP" altLang="en-US" dirty="0" smtClean="0">
                <a:latin typeface="ＭＳ ゴシック" panose="020B0609070205080204" pitchFamily="49" charset="-128"/>
                <a:ea typeface="ＭＳ ゴシック" panose="020B0609070205080204" pitchFamily="49" charset="-128"/>
              </a:rPr>
              <a:t>でリズムアンサンブルを</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 つくる　　　　　　　　　　　   約</a:t>
            </a:r>
            <a:r>
              <a:rPr lang="en-US" altLang="ja-JP" dirty="0" smtClean="0">
                <a:latin typeface="ＭＳ ゴシック" panose="020B0609070205080204" pitchFamily="49" charset="-128"/>
                <a:ea typeface="ＭＳ ゴシック" panose="020B0609070205080204" pitchFamily="49" charset="-128"/>
              </a:rPr>
              <a:t>15</a:t>
            </a:r>
            <a:r>
              <a:rPr lang="ja-JP" altLang="en-US" dirty="0" smtClean="0">
                <a:latin typeface="ＭＳ ゴシック" panose="020B0609070205080204" pitchFamily="49" charset="-128"/>
                <a:ea typeface="ＭＳ ゴシック" panose="020B0609070205080204" pitchFamily="49" charset="-128"/>
              </a:rPr>
              <a:t>分</a:t>
            </a:r>
            <a:endParaRPr lang="en-US" altLang="ja-JP"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③ グループ練習　　　　　　　　   約</a:t>
            </a:r>
            <a:r>
              <a:rPr lang="en-US" altLang="ja-JP" dirty="0" smtClean="0">
                <a:latin typeface="ＭＳ ゴシック" panose="020B0609070205080204" pitchFamily="49" charset="-128"/>
                <a:ea typeface="ＭＳ ゴシック" panose="020B0609070205080204" pitchFamily="49" charset="-128"/>
              </a:rPr>
              <a:t>15</a:t>
            </a:r>
            <a:r>
              <a:rPr lang="ja-JP" altLang="en-US" dirty="0" smtClean="0">
                <a:latin typeface="ＭＳ ゴシック" panose="020B0609070205080204" pitchFamily="49" charset="-128"/>
                <a:ea typeface="ＭＳ ゴシック" panose="020B0609070205080204" pitchFamily="49" charset="-128"/>
              </a:rPr>
              <a:t>分</a:t>
            </a:r>
            <a:endParaRPr lang="en-US" altLang="ja-JP" dirty="0" smtClean="0">
              <a:latin typeface="ＭＳ ゴシック" panose="020B0609070205080204" pitchFamily="49" charset="-128"/>
              <a:ea typeface="ＭＳ ゴシック" panose="020B0609070205080204" pitchFamily="49" charset="-128"/>
            </a:endParaRPr>
          </a:p>
          <a:p>
            <a:r>
              <a:rPr lang="ja-JP" altLang="en-US" sz="1000" dirty="0" smtClean="0">
                <a:latin typeface="ＭＳ ゴシック" panose="020B0609070205080204" pitchFamily="49" charset="-128"/>
                <a:ea typeface="ＭＳ ゴシック" panose="020B0609070205080204" pitchFamily="49" charset="-128"/>
              </a:rPr>
              <a:t>　</a:t>
            </a:r>
            <a:r>
              <a:rPr lang="ja-JP" altLang="en-US"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4800" dirty="0">
                <a:latin typeface="ＭＳ ゴシック" panose="020B0609070205080204" pitchFamily="49" charset="-128"/>
                <a:ea typeface="ＭＳ ゴシック" panose="020B0609070205080204" pitchFamily="49" charset="-128"/>
              </a:rPr>
              <a:t>　</a:t>
            </a:r>
            <a:r>
              <a:rPr lang="ja-JP" altLang="en-US" sz="4800" dirty="0" smtClean="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 発表会（３時間目）</a:t>
            </a:r>
            <a:endParaRPr lang="en-US" altLang="ja-JP" dirty="0" smtClean="0">
              <a:latin typeface="ＭＳ ゴシック" panose="020B0609070205080204" pitchFamily="49" charset="-128"/>
              <a:ea typeface="ＭＳ ゴシック" panose="020B0609070205080204" pitchFamily="49" charset="-128"/>
            </a:endParaRPr>
          </a:p>
        </p:txBody>
      </p:sp>
      <p:sp>
        <p:nvSpPr>
          <p:cNvPr id="7" name="テキスト ボックス 6"/>
          <p:cNvSpPr txBox="1"/>
          <p:nvPr/>
        </p:nvSpPr>
        <p:spPr>
          <a:xfrm>
            <a:off x="177869" y="169967"/>
            <a:ext cx="1346131" cy="523220"/>
          </a:xfrm>
          <a:prstGeom prst="rect">
            <a:avLst/>
          </a:prstGeom>
          <a:noFill/>
          <a:ln w="12700">
            <a:solidFill>
              <a:schemeClr val="tx1"/>
            </a:solidFill>
          </a:ln>
        </p:spPr>
        <p:txBody>
          <a:bodyPr wrap="square" rtlCol="0">
            <a:spAutoFit/>
          </a:bodyPr>
          <a:lstStyle/>
          <a:p>
            <a:r>
              <a:rPr lang="ja-JP" altLang="en-US" sz="2800" dirty="0" smtClean="0"/>
              <a:t>８</a:t>
            </a:r>
            <a:r>
              <a:rPr kumimoji="1" lang="ja-JP" altLang="en-US" sz="2800" dirty="0" smtClean="0"/>
              <a:t>－２</a:t>
            </a:r>
            <a:endParaRPr kumimoji="1" lang="ja-JP" altLang="en-US" sz="2800" dirty="0"/>
          </a:p>
        </p:txBody>
      </p:sp>
    </p:spTree>
    <p:extLst>
      <p:ext uri="{BB962C8B-B14F-4D97-AF65-F5344CB8AC3E}">
        <p14:creationId xmlns:p14="http://schemas.microsoft.com/office/powerpoint/2010/main" val="3432231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2</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２</a:t>
            </a:r>
            <a:r>
              <a:rPr kumimoji="1" lang="en-US" altLang="ja-JP" sz="2400" dirty="0" smtClean="0"/>
              <a:t>】</a:t>
            </a:r>
            <a:endParaRPr kumimoji="1" lang="ja-JP" altLang="en-US" sz="2400" dirty="0"/>
          </a:p>
        </p:txBody>
      </p:sp>
      <p:sp>
        <p:nvSpPr>
          <p:cNvPr id="7" name="タイトル 1"/>
          <p:cNvSpPr txBox="1">
            <a:spLocks/>
          </p:cNvSpPr>
          <p:nvPr/>
        </p:nvSpPr>
        <p:spPr>
          <a:xfrm>
            <a:off x="177869" y="1285103"/>
            <a:ext cx="11819690" cy="2940056"/>
          </a:xfrm>
          <a:prstGeom prst="rect">
            <a:avLst/>
          </a:prstGeom>
          <a:ln w="38100">
            <a:solidFill>
              <a:srgbClr val="0070C0"/>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000" b="1" dirty="0" smtClean="0"/>
          </a:p>
          <a:p>
            <a:endParaRPr lang="en-US" altLang="ja-JP" sz="1000" b="1" dirty="0"/>
          </a:p>
          <a:p>
            <a:r>
              <a:rPr lang="en-US" altLang="ja-JP" sz="1000" b="1" dirty="0" smtClean="0"/>
              <a:t> </a:t>
            </a:r>
          </a:p>
          <a:p>
            <a:r>
              <a:rPr lang="ja-JP" altLang="en-US" sz="6400" dirty="0" smtClean="0">
                <a:latin typeface="ＭＳ ゴシック" panose="020B0609070205080204" pitchFamily="49" charset="-128"/>
                <a:ea typeface="ＭＳ ゴシック" panose="020B0609070205080204" pitchFamily="49" charset="-128"/>
              </a:rPr>
              <a:t>友だちのリズムと組み合わせて</a:t>
            </a:r>
            <a:endParaRPr lang="en-US" altLang="ja-JP" sz="64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en-US" altLang="ja-JP" sz="1000" dirty="0" smtClean="0">
                <a:latin typeface="ＭＳ ゴシック" panose="020B0609070205080204" pitchFamily="49" charset="-128"/>
                <a:ea typeface="ＭＳ ゴシック" panose="020B0609070205080204" pitchFamily="49" charset="-128"/>
              </a:rPr>
              <a:t>  </a:t>
            </a:r>
          </a:p>
          <a:p>
            <a:r>
              <a:rPr lang="ja-JP" altLang="en-US" sz="6400" dirty="0" smtClean="0">
                <a:latin typeface="ＭＳ ゴシック" panose="020B0609070205080204" pitchFamily="49" charset="-128"/>
                <a:ea typeface="ＭＳ ゴシック" panose="020B0609070205080204" pitchFamily="49" charset="-128"/>
              </a:rPr>
              <a:t>リズムアンサンブルをつくろう</a:t>
            </a:r>
            <a:endParaRPr lang="ja-JP" altLang="en-US" sz="6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881990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３</a:t>
            </a:r>
            <a:r>
              <a:rPr kumimoji="1" lang="en-US" altLang="ja-JP" sz="2400" dirty="0" smtClean="0"/>
              <a:t>】</a:t>
            </a:r>
            <a:endParaRPr kumimoji="1" lang="ja-JP" altLang="en-US" sz="2400" dirty="0"/>
          </a:p>
        </p:txBody>
      </p:sp>
      <p:sp>
        <p:nvSpPr>
          <p:cNvPr id="8" name="タイトル 1"/>
          <p:cNvSpPr txBox="1">
            <a:spLocks/>
          </p:cNvSpPr>
          <p:nvPr/>
        </p:nvSpPr>
        <p:spPr>
          <a:xfrm>
            <a:off x="319758" y="858723"/>
            <a:ext cx="11693565" cy="5862752"/>
          </a:xfrm>
          <a:prstGeom prst="rect">
            <a:avLst/>
          </a:prstGeom>
          <a:ln w="38100">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000" b="1" dirty="0" smtClean="0"/>
              <a:t> </a:t>
            </a:r>
          </a:p>
          <a:p>
            <a:r>
              <a:rPr lang="ja-JP" altLang="en-US" sz="6400" dirty="0">
                <a:latin typeface="ＭＳ ゴシック" panose="020B0609070205080204" pitchFamily="49" charset="-128"/>
                <a:ea typeface="ＭＳ ゴシック" panose="020B0609070205080204" pitchFamily="49" charset="-128"/>
              </a:rPr>
              <a:t>前回</a:t>
            </a:r>
            <a:r>
              <a:rPr lang="ja-JP" altLang="en-US" sz="6400" dirty="0" smtClean="0">
                <a:latin typeface="ＭＳ ゴシック" panose="020B0609070205080204" pitchFamily="49" charset="-128"/>
                <a:ea typeface="ＭＳ ゴシック" panose="020B0609070205080204" pitchFamily="49" charset="-128"/>
              </a:rPr>
              <a:t>作成したプログラムを開く</a:t>
            </a:r>
            <a:endParaRPr lang="en-US" altLang="ja-JP" sz="6400" dirty="0" smtClean="0">
              <a:latin typeface="ＭＳ ゴシック" panose="020B0609070205080204" pitchFamily="49" charset="-128"/>
              <a:ea typeface="ＭＳ ゴシック" panose="020B0609070205080204" pitchFamily="49" charset="-128"/>
            </a:endParaRPr>
          </a:p>
          <a:p>
            <a:r>
              <a:rPr lang="en-US" altLang="ja-JP"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smtClean="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5400" dirty="0" smtClean="0">
                <a:latin typeface="ＭＳ ゴシック" panose="020B0609070205080204" pitchFamily="49" charset="-128"/>
                <a:ea typeface="ＭＳ ゴシック" panose="020B0609070205080204" pitchFamily="49" charset="-128"/>
              </a:rPr>
              <a:t>① ブラウザを開く</a:t>
            </a:r>
            <a:endParaRPr lang="en-US" altLang="ja-JP" sz="54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en-US" altLang="ja-JP" sz="1000" dirty="0" smtClean="0">
                <a:latin typeface="ＭＳ ゴシック" panose="020B0609070205080204" pitchFamily="49" charset="-128"/>
                <a:ea typeface="ＭＳ ゴシック" panose="020B0609070205080204" pitchFamily="49" charset="-128"/>
              </a:rPr>
              <a:t> </a:t>
            </a:r>
          </a:p>
          <a:p>
            <a:r>
              <a:rPr lang="ja-JP" altLang="en-US" sz="5400" dirty="0" smtClean="0">
                <a:latin typeface="ＭＳ ゴシック" panose="020B0609070205080204" pitchFamily="49" charset="-128"/>
                <a:ea typeface="ＭＳ ゴシック" panose="020B0609070205080204" pitchFamily="49" charset="-128"/>
              </a:rPr>
              <a:t>② </a:t>
            </a:r>
            <a:r>
              <a:rPr lang="en-US" altLang="ja-JP" sz="5400" dirty="0" smtClean="0">
                <a:latin typeface="ＭＳ ゴシック" panose="020B0609070205080204" pitchFamily="49" charset="-128"/>
                <a:ea typeface="ＭＳ ゴシック" panose="020B0609070205080204" pitchFamily="49" charset="-128"/>
              </a:rPr>
              <a:t>Scratch</a:t>
            </a:r>
            <a:r>
              <a:rPr lang="ja-JP" altLang="en-US" sz="5400" dirty="0" smtClean="0">
                <a:latin typeface="ＭＳ ゴシック" panose="020B0609070205080204" pitchFamily="49" charset="-128"/>
                <a:ea typeface="ＭＳ ゴシック" panose="020B0609070205080204" pitchFamily="49" charset="-128"/>
              </a:rPr>
              <a:t>を起動する</a:t>
            </a:r>
            <a:endParaRPr lang="en-US" altLang="ja-JP" sz="54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smtClean="0">
                <a:latin typeface="ＭＳ ゴシック" panose="020B0609070205080204" pitchFamily="49" charset="-128"/>
                <a:ea typeface="ＭＳ ゴシック" panose="020B0609070205080204" pitchFamily="49" charset="-128"/>
              </a:rPr>
              <a:t>　</a:t>
            </a:r>
            <a:endParaRPr lang="en-US" altLang="ja-JP" sz="1000" dirty="0">
              <a:latin typeface="ＭＳ ゴシック" panose="020B0609070205080204" pitchFamily="49" charset="-128"/>
              <a:ea typeface="ＭＳ ゴシック" panose="020B0609070205080204" pitchFamily="49" charset="-128"/>
            </a:endParaRPr>
          </a:p>
          <a:p>
            <a:r>
              <a:rPr lang="ja-JP" altLang="en-US" sz="5400" dirty="0" smtClean="0">
                <a:latin typeface="ＭＳ ゴシック" panose="020B0609070205080204" pitchFamily="49" charset="-128"/>
                <a:ea typeface="ＭＳ ゴシック" panose="020B0609070205080204" pitchFamily="49" charset="-128"/>
              </a:rPr>
              <a:t>③「コンピュータから読み込む」で</a:t>
            </a:r>
            <a:endParaRPr lang="en-US" altLang="ja-JP" sz="5400" dirty="0" smtClean="0">
              <a:latin typeface="ＭＳ ゴシック" panose="020B0609070205080204" pitchFamily="49" charset="-128"/>
              <a:ea typeface="ＭＳ ゴシック" panose="020B0609070205080204" pitchFamily="49" charset="-128"/>
            </a:endParaRPr>
          </a:p>
          <a:p>
            <a:r>
              <a:rPr lang="ja-JP" altLang="en-US" sz="5400" dirty="0">
                <a:latin typeface="ＭＳ ゴシック" panose="020B0609070205080204" pitchFamily="49" charset="-128"/>
                <a:ea typeface="ＭＳ ゴシック" panose="020B0609070205080204" pitchFamily="49" charset="-128"/>
              </a:rPr>
              <a:t>　 </a:t>
            </a:r>
            <a:r>
              <a:rPr lang="ja-JP" altLang="en-US" sz="5400" dirty="0" smtClean="0">
                <a:latin typeface="ＭＳ ゴシック" panose="020B0609070205080204" pitchFamily="49" charset="-128"/>
                <a:ea typeface="ＭＳ ゴシック" panose="020B0609070205080204" pitchFamily="49" charset="-128"/>
              </a:rPr>
              <a:t>前回保存したデータを呼び出す</a:t>
            </a:r>
            <a:endParaRPr lang="en-US" altLang="ja-JP" sz="5400" dirty="0" smtClean="0">
              <a:latin typeface="ＭＳ ゴシック" panose="020B0609070205080204" pitchFamily="49" charset="-128"/>
              <a:ea typeface="ＭＳ ゴシック" panose="020B0609070205080204" pitchFamily="49" charset="-128"/>
            </a:endParaRPr>
          </a:p>
          <a:p>
            <a:r>
              <a:rPr lang="en-US" altLang="ja-JP"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smtClean="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p:txBody>
      </p:sp>
      <p:pic>
        <p:nvPicPr>
          <p:cNvPr id="7" name="Picture 2" descr="E:\R1\R1調査研究\R1報告書\報告書画像等\プラン８\プラン８ 01-1初期画面.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9412" y="2247058"/>
            <a:ext cx="4203911" cy="23647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534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4</a:t>
            </a:fld>
            <a:endParaRPr kumimoji="1" lang="ja-JP" altLang="en-US"/>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a:t>４</a:t>
            </a:r>
            <a:r>
              <a:rPr kumimoji="1" lang="en-US" altLang="ja-JP" sz="2400" dirty="0" smtClean="0"/>
              <a:t>】</a:t>
            </a:r>
            <a:endParaRPr kumimoji="1" lang="ja-JP" altLang="en-US" sz="2400" dirty="0"/>
          </a:p>
        </p:txBody>
      </p:sp>
      <p:sp>
        <p:nvSpPr>
          <p:cNvPr id="5" name="タイトル 1"/>
          <p:cNvSpPr txBox="1">
            <a:spLocks/>
          </p:cNvSpPr>
          <p:nvPr/>
        </p:nvSpPr>
        <p:spPr>
          <a:xfrm>
            <a:off x="457206" y="661969"/>
            <a:ext cx="10583084" cy="793926"/>
          </a:xfrm>
          <a:prstGeom prst="rect">
            <a:avLst/>
          </a:prstGeom>
          <a:ln w="38100">
            <a:noFill/>
          </a:ln>
        </p:spPr>
        <p:txBody>
          <a:bodyPr vert="horz" lIns="91440" tIns="45720" rIns="91440" bIns="45720" rtlCol="0" anchor="t">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5400" dirty="0" smtClean="0">
                <a:latin typeface="ＭＳ ゴシック" panose="020B0609070205080204" pitchFamily="49" charset="-128"/>
                <a:ea typeface="ＭＳ ゴシック" panose="020B0609070205080204" pitchFamily="49" charset="-128"/>
              </a:rPr>
              <a:t>大まかな</a:t>
            </a:r>
            <a:r>
              <a:rPr lang="ja-JP" altLang="en-US" sz="5400" dirty="0" smtClean="0">
                <a:latin typeface="ＭＳ ゴシック" panose="020B0609070205080204" pitchFamily="49" charset="-128"/>
                <a:ea typeface="ＭＳ ゴシック" panose="020B0609070205080204" pitchFamily="49" charset="-128"/>
              </a:rPr>
              <a:t>学習内容</a:t>
            </a:r>
            <a:endParaRPr lang="ja-JP" altLang="en-US" sz="5400" dirty="0">
              <a:latin typeface="ＭＳ ゴシック" panose="020B0609070205080204" pitchFamily="49" charset="-128"/>
              <a:ea typeface="ＭＳ ゴシック" panose="020B0609070205080204" pitchFamily="49" charset="-128"/>
            </a:endParaRPr>
          </a:p>
        </p:txBody>
      </p:sp>
      <p:sp>
        <p:nvSpPr>
          <p:cNvPr id="6" name="タイトル 1"/>
          <p:cNvSpPr txBox="1">
            <a:spLocks/>
          </p:cNvSpPr>
          <p:nvPr/>
        </p:nvSpPr>
        <p:spPr>
          <a:xfrm>
            <a:off x="546659" y="1661706"/>
            <a:ext cx="11489630" cy="4218833"/>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smtClean="0">
                <a:solidFill>
                  <a:srgbClr val="0070C0"/>
                </a:solidFill>
                <a:latin typeface="ＭＳ ゴシック" panose="020B0609070205080204" pitchFamily="49" charset="-128"/>
                <a:ea typeface="ＭＳ ゴシック" panose="020B0609070205080204" pitchFamily="49" charset="-128"/>
              </a:rPr>
              <a:t>① グループ（３人）で </a:t>
            </a:r>
            <a:r>
              <a:rPr lang="ja-JP" altLang="en-US" b="1" dirty="0" smtClean="0">
                <a:solidFill>
                  <a:srgbClr val="0070C0"/>
                </a:solidFill>
                <a:latin typeface="ＭＳ ゴシック" panose="020B0609070205080204" pitchFamily="49" charset="-128"/>
                <a:ea typeface="ＭＳ ゴシック" panose="020B0609070205080204" pitchFamily="49" charset="-128"/>
              </a:rPr>
              <a:t>聴き合う    </a:t>
            </a:r>
            <a:r>
              <a:rPr lang="ja-JP" altLang="en-US" dirty="0" smtClean="0">
                <a:latin typeface="ＭＳ ゴシック" panose="020B0609070205080204" pitchFamily="49" charset="-128"/>
                <a:ea typeface="ＭＳ ゴシック" panose="020B0609070205080204" pitchFamily="49" charset="-128"/>
              </a:rPr>
              <a:t>約３分</a:t>
            </a:r>
            <a:r>
              <a:rPr lang="ja-JP" altLang="en-US" b="1" dirty="0" smtClean="0">
                <a:solidFill>
                  <a:srgbClr val="0070C0"/>
                </a:solidFill>
                <a:latin typeface="ＭＳ ゴシック" panose="020B0609070205080204" pitchFamily="49" charset="-128"/>
                <a:ea typeface="ＭＳ ゴシック" panose="020B0609070205080204" pitchFamily="49" charset="-128"/>
              </a:rPr>
              <a:t>　</a:t>
            </a:r>
            <a:endParaRPr lang="en-US" altLang="ja-JP" b="1" dirty="0" smtClean="0">
              <a:solidFill>
                <a:srgbClr val="0070C0"/>
              </a:solidFill>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② </a:t>
            </a:r>
            <a:r>
              <a:rPr lang="ja-JP" altLang="en-US" dirty="0">
                <a:latin typeface="ＭＳ ゴシック" panose="020B0609070205080204" pitchFamily="49" charset="-128"/>
                <a:ea typeface="ＭＳ ゴシック" panose="020B0609070205080204" pitchFamily="49" charset="-128"/>
              </a:rPr>
              <a:t>グループ</a:t>
            </a:r>
            <a:r>
              <a:rPr lang="ja-JP" altLang="en-US" dirty="0" smtClean="0">
                <a:latin typeface="ＭＳ ゴシック" panose="020B0609070205080204" pitchFamily="49" charset="-128"/>
                <a:ea typeface="ＭＳ ゴシック" panose="020B0609070205080204" pitchFamily="49" charset="-128"/>
              </a:rPr>
              <a:t>でリズムアンサンブルを</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つくる                         約</a:t>
            </a:r>
            <a:r>
              <a:rPr lang="en-US" altLang="ja-JP" dirty="0">
                <a:latin typeface="ＭＳ ゴシック" panose="020B0609070205080204" pitchFamily="49" charset="-128"/>
                <a:ea typeface="ＭＳ ゴシック" panose="020B0609070205080204" pitchFamily="49" charset="-128"/>
              </a:rPr>
              <a:t>15</a:t>
            </a:r>
            <a:r>
              <a:rPr lang="ja-JP" altLang="en-US" dirty="0" smtClean="0">
                <a:latin typeface="ＭＳ ゴシック" panose="020B0609070205080204" pitchFamily="49" charset="-128"/>
                <a:ea typeface="ＭＳ ゴシック" panose="020B0609070205080204" pitchFamily="49" charset="-128"/>
              </a:rPr>
              <a:t>分</a:t>
            </a:r>
            <a:endParaRPr lang="en-US" altLang="ja-JP"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endParaRPr lang="en-US" altLang="ja-JP" sz="1000" dirty="0" smtClean="0">
              <a:latin typeface="ＭＳ ゴシック" panose="020B0609070205080204" pitchFamily="49" charset="-128"/>
              <a:ea typeface="ＭＳ ゴシック" panose="020B0609070205080204" pitchFamily="49" charset="-128"/>
            </a:endParaRPr>
          </a:p>
          <a:p>
            <a:r>
              <a:rPr lang="ja-JP" altLang="en-US" sz="1000" dirty="0">
                <a:latin typeface="ＭＳ ゴシック" panose="020B0609070205080204" pitchFamily="49" charset="-128"/>
                <a:ea typeface="ＭＳ ゴシック" panose="020B0609070205080204" pitchFamily="49" charset="-128"/>
              </a:rPr>
              <a:t>　</a:t>
            </a:r>
            <a:endParaRPr lang="en-US" altLang="ja-JP" sz="1000"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③ グループ</a:t>
            </a:r>
            <a:r>
              <a:rPr lang="ja-JP" altLang="en-US" dirty="0" smtClean="0">
                <a:latin typeface="ＭＳ ゴシック" panose="020B0609070205080204" pitchFamily="49" charset="-128"/>
                <a:ea typeface="ＭＳ ゴシック" panose="020B0609070205080204" pitchFamily="49" charset="-128"/>
              </a:rPr>
              <a:t>練習                   約</a:t>
            </a:r>
            <a:r>
              <a:rPr lang="en-US" altLang="ja-JP" dirty="0">
                <a:latin typeface="ＭＳ ゴシック" panose="020B0609070205080204" pitchFamily="49" charset="-128"/>
                <a:ea typeface="ＭＳ ゴシック" panose="020B0609070205080204" pitchFamily="49" charset="-128"/>
              </a:rPr>
              <a:t>15</a:t>
            </a:r>
            <a:r>
              <a:rPr lang="ja-JP" altLang="en-US" dirty="0">
                <a:latin typeface="ＭＳ ゴシック" panose="020B0609070205080204" pitchFamily="49" charset="-128"/>
                <a:ea typeface="ＭＳ ゴシック" panose="020B0609070205080204" pitchFamily="49" charset="-128"/>
              </a:rPr>
              <a:t>分</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発表会（３時間目</a:t>
            </a:r>
            <a:r>
              <a:rPr lang="ja-JP" altLang="en-US" sz="4800" dirty="0" smtClean="0">
                <a:latin typeface="ＭＳ ゴシック" panose="020B0609070205080204" pitchFamily="49" charset="-128"/>
                <a:ea typeface="ＭＳ ゴシック" panose="020B0609070205080204" pitchFamily="49" charset="-128"/>
              </a:rPr>
              <a:t>）</a:t>
            </a:r>
            <a:endParaRPr lang="en-US" altLang="ja-JP" sz="48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533479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5</a:t>
            </a:fld>
            <a:endParaRPr kumimoji="1" lang="ja-JP" altLang="en-US"/>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smtClean="0"/>
              <a:t>５</a:t>
            </a:r>
            <a:r>
              <a:rPr kumimoji="1" lang="en-US" altLang="ja-JP" sz="2400" dirty="0" smtClean="0"/>
              <a:t>】</a:t>
            </a:r>
            <a:endParaRPr kumimoji="1" lang="ja-JP" altLang="en-US" sz="2400" dirty="0"/>
          </a:p>
        </p:txBody>
      </p:sp>
      <p:sp>
        <p:nvSpPr>
          <p:cNvPr id="6" name="タイトル 1"/>
          <p:cNvSpPr txBox="1">
            <a:spLocks/>
          </p:cNvSpPr>
          <p:nvPr/>
        </p:nvSpPr>
        <p:spPr>
          <a:xfrm>
            <a:off x="407511" y="125934"/>
            <a:ext cx="11489630" cy="1369729"/>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000" dirty="0" smtClean="0">
              <a:latin typeface="ＭＳ ゴシック" panose="020B0609070205080204" pitchFamily="49" charset="-128"/>
              <a:ea typeface="ＭＳ ゴシック" panose="020B0609070205080204" pitchFamily="49" charset="-128"/>
            </a:endParaRPr>
          </a:p>
          <a:p>
            <a:r>
              <a:rPr lang="ja-JP" altLang="en-US" sz="4800" b="1" dirty="0" smtClean="0">
                <a:solidFill>
                  <a:srgbClr val="0070C0"/>
                </a:solidFill>
                <a:latin typeface="ＭＳ ゴシック" panose="020B0609070205080204" pitchFamily="49" charset="-128"/>
                <a:ea typeface="ＭＳ ゴシック" panose="020B0609070205080204" pitchFamily="49" charset="-128"/>
              </a:rPr>
              <a:t>② </a:t>
            </a:r>
            <a:r>
              <a:rPr lang="ja-JP" altLang="en-US" sz="4800" b="1" dirty="0">
                <a:solidFill>
                  <a:srgbClr val="0070C0"/>
                </a:solidFill>
                <a:latin typeface="ＭＳ ゴシック" panose="020B0609070205080204" pitchFamily="49" charset="-128"/>
                <a:ea typeface="ＭＳ ゴシック" panose="020B0609070205080204" pitchFamily="49" charset="-128"/>
              </a:rPr>
              <a:t>グループ</a:t>
            </a:r>
            <a:r>
              <a:rPr lang="ja-JP" altLang="en-US" sz="4800" b="1" dirty="0" smtClean="0">
                <a:solidFill>
                  <a:srgbClr val="0070C0"/>
                </a:solidFill>
                <a:latin typeface="ＭＳ ゴシック" panose="020B0609070205080204" pitchFamily="49" charset="-128"/>
                <a:ea typeface="ＭＳ ゴシック" panose="020B0609070205080204" pitchFamily="49" charset="-128"/>
              </a:rPr>
              <a:t>でリズムアンサンブルを</a:t>
            </a:r>
            <a:endParaRPr lang="en-US" altLang="ja-JP" sz="4800" b="1" dirty="0" smtClean="0">
              <a:solidFill>
                <a:srgbClr val="0070C0"/>
              </a:solidFill>
              <a:latin typeface="ＭＳ ゴシック" panose="020B0609070205080204" pitchFamily="49" charset="-128"/>
              <a:ea typeface="ＭＳ ゴシック" panose="020B0609070205080204" pitchFamily="49" charset="-128"/>
            </a:endParaRPr>
          </a:p>
          <a:p>
            <a:r>
              <a:rPr lang="ja-JP" altLang="en-US" sz="4800" b="1" dirty="0">
                <a:solidFill>
                  <a:srgbClr val="0070C0"/>
                </a:solidFill>
                <a:latin typeface="ＭＳ ゴシック" panose="020B0609070205080204" pitchFamily="49" charset="-128"/>
                <a:ea typeface="ＭＳ ゴシック" panose="020B0609070205080204" pitchFamily="49" charset="-128"/>
              </a:rPr>
              <a:t>　</a:t>
            </a:r>
            <a:r>
              <a:rPr lang="ja-JP" altLang="en-US" sz="4800" b="1" dirty="0" smtClean="0">
                <a:solidFill>
                  <a:srgbClr val="0070C0"/>
                </a:solidFill>
                <a:latin typeface="ＭＳ ゴシック" panose="020B0609070205080204" pitchFamily="49" charset="-128"/>
                <a:ea typeface="ＭＳ ゴシック" panose="020B0609070205080204" pitchFamily="49" charset="-128"/>
              </a:rPr>
              <a:t> つくる</a:t>
            </a:r>
            <a:endParaRPr lang="en-US" altLang="ja-JP" sz="4800" b="1" dirty="0" smtClean="0">
              <a:solidFill>
                <a:srgbClr val="0070C0"/>
              </a:solidFill>
              <a:latin typeface="ＭＳ ゴシック" panose="020B0609070205080204" pitchFamily="49" charset="-128"/>
              <a:ea typeface="ＭＳ ゴシック" panose="020B0609070205080204" pitchFamily="49" charset="-128"/>
            </a:endParaRPr>
          </a:p>
        </p:txBody>
      </p:sp>
      <p:sp>
        <p:nvSpPr>
          <p:cNvPr id="7" name="タイトル 1"/>
          <p:cNvSpPr txBox="1">
            <a:spLocks/>
          </p:cNvSpPr>
          <p:nvPr/>
        </p:nvSpPr>
        <p:spPr>
          <a:xfrm>
            <a:off x="459768" y="1735589"/>
            <a:ext cx="11053060" cy="708591"/>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・パソコンはグループで</a:t>
            </a:r>
            <a:r>
              <a:rPr lang="ja-JP" altLang="en-US" b="1" dirty="0" smtClean="0">
                <a:solidFill>
                  <a:srgbClr val="0070C0"/>
                </a:solidFill>
                <a:latin typeface="ＭＳ ゴシック" panose="020B0609070205080204" pitchFamily="49" charset="-128"/>
                <a:ea typeface="ＭＳ ゴシック" panose="020B0609070205080204" pitchFamily="49" charset="-128"/>
              </a:rPr>
              <a:t>１台</a:t>
            </a:r>
            <a:r>
              <a:rPr lang="ja-JP" altLang="en-US" dirty="0" smtClean="0">
                <a:latin typeface="ＭＳ ゴシック" panose="020B0609070205080204" pitchFamily="49" charset="-128"/>
                <a:ea typeface="ＭＳ ゴシック" panose="020B0609070205080204" pitchFamily="49" charset="-128"/>
              </a:rPr>
              <a:t>使用</a:t>
            </a:r>
            <a:endParaRPr lang="en-US" altLang="ja-JP" dirty="0" smtClean="0">
              <a:latin typeface="ＭＳ ゴシック" panose="020B0609070205080204" pitchFamily="49" charset="-128"/>
              <a:ea typeface="ＭＳ ゴシック" panose="020B0609070205080204" pitchFamily="49" charset="-128"/>
            </a:endParaRPr>
          </a:p>
        </p:txBody>
      </p:sp>
      <p:sp>
        <p:nvSpPr>
          <p:cNvPr id="9" name="タイトル 1"/>
          <p:cNvSpPr txBox="1">
            <a:spLocks/>
          </p:cNvSpPr>
          <p:nvPr/>
        </p:nvSpPr>
        <p:spPr>
          <a:xfrm>
            <a:off x="469706" y="4168153"/>
            <a:ext cx="11427435" cy="252350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・一人一人の楽器のリズムを持ち寄って、</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プログラミングし、３人で</a:t>
            </a:r>
            <a:r>
              <a:rPr lang="ja-JP" altLang="en-US" b="1" dirty="0" smtClean="0">
                <a:solidFill>
                  <a:srgbClr val="0070C0"/>
                </a:solidFill>
                <a:latin typeface="ＭＳ ゴシック" panose="020B0609070205080204" pitchFamily="49" charset="-128"/>
                <a:ea typeface="ＭＳ ゴシック" panose="020B0609070205080204" pitchFamily="49" charset="-128"/>
              </a:rPr>
              <a:t>新たな</a:t>
            </a:r>
            <a:r>
              <a:rPr lang="ja-JP" altLang="en-US" dirty="0" smtClean="0">
                <a:latin typeface="ＭＳ ゴシック" panose="020B0609070205080204" pitchFamily="49" charset="-128"/>
                <a:ea typeface="ＭＳ ゴシック" panose="020B0609070205080204" pitchFamily="49" charset="-128"/>
              </a:rPr>
              <a:t>リズム</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アンサンブルをつくる</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sz="4000" dirty="0" smtClean="0">
                <a:latin typeface="ＭＳ ゴシック" panose="020B0609070205080204" pitchFamily="49" charset="-128"/>
                <a:ea typeface="ＭＳ ゴシック" panose="020B0609070205080204" pitchFamily="49" charset="-128"/>
              </a:rPr>
              <a:t>（個人のワークシートを参考にしてつくる）</a:t>
            </a:r>
            <a:endParaRPr lang="en-US" altLang="ja-JP" sz="4000" dirty="0" smtClean="0">
              <a:latin typeface="ＭＳ ゴシック" panose="020B0609070205080204" pitchFamily="49" charset="-128"/>
              <a:ea typeface="ＭＳ ゴシック" panose="020B0609070205080204" pitchFamily="49" charset="-128"/>
            </a:endParaRPr>
          </a:p>
        </p:txBody>
      </p:sp>
      <p:sp>
        <p:nvSpPr>
          <p:cNvPr id="10" name="タイトル 1"/>
          <p:cNvSpPr txBox="1">
            <a:spLocks/>
          </p:cNvSpPr>
          <p:nvPr/>
        </p:nvSpPr>
        <p:spPr>
          <a:xfrm>
            <a:off x="448548" y="2691353"/>
            <a:ext cx="11427434" cy="136484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a:t>
            </a:r>
            <a:r>
              <a:rPr lang="ja-JP" altLang="en-US" b="1" dirty="0" smtClean="0">
                <a:solidFill>
                  <a:srgbClr val="0070C0"/>
                </a:solidFill>
                <a:latin typeface="ＭＳ ゴシック" panose="020B0609070205080204" pitchFamily="49" charset="-128"/>
                <a:ea typeface="ＭＳ ゴシック" panose="020B0609070205080204" pitchFamily="49" charset="-128"/>
              </a:rPr>
              <a:t>初期状態</a:t>
            </a:r>
            <a:r>
              <a:rPr lang="ja-JP" altLang="en-US" dirty="0" smtClean="0">
                <a:latin typeface="ＭＳ ゴシック" panose="020B0609070205080204" pitchFamily="49" charset="-128"/>
                <a:ea typeface="ＭＳ ゴシック" panose="020B0609070205080204" pitchFamily="49" charset="-128"/>
              </a:rPr>
              <a:t>の「リズムを選んでアンサンブル</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en-US" altLang="ja-JP" dirty="0" smtClean="0">
                <a:latin typeface="ＭＳ ゴシック" panose="020B0609070205080204" pitchFamily="49" charset="-128"/>
                <a:ea typeface="ＭＳ ゴシック" panose="020B0609070205080204" pitchFamily="49" charset="-128"/>
              </a:rPr>
              <a:t>(5</a:t>
            </a:r>
            <a:r>
              <a:rPr lang="ja-JP" altLang="en-US" dirty="0" smtClean="0">
                <a:latin typeface="ＭＳ ゴシック" panose="020B0609070205080204" pitchFamily="49" charset="-128"/>
                <a:ea typeface="ＭＳ ゴシック" panose="020B0609070205080204" pitchFamily="49" charset="-128"/>
              </a:rPr>
              <a:t>年</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リズム表示</a:t>
            </a:r>
            <a:r>
              <a:rPr lang="en-US" altLang="ja-JP" dirty="0" smtClean="0">
                <a:latin typeface="ＭＳ ゴシック" panose="020B0609070205080204" pitchFamily="49" charset="-128"/>
                <a:ea typeface="ＭＳ ゴシック" panose="020B0609070205080204" pitchFamily="49" charset="-128"/>
              </a:rPr>
              <a:t>.sb3</a:t>
            </a:r>
            <a:r>
              <a:rPr lang="ja-JP" altLang="en-US" dirty="0" smtClean="0">
                <a:latin typeface="ＭＳ ゴシック" panose="020B0609070205080204" pitchFamily="49" charset="-128"/>
                <a:ea typeface="ＭＳ ゴシック" panose="020B0609070205080204" pitchFamily="49" charset="-128"/>
              </a:rPr>
              <a:t>」を 開く</a:t>
            </a:r>
            <a:endParaRPr lang="en-US" altLang="ja-JP"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699627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482" y="1141390"/>
            <a:ext cx="8535761" cy="5716610"/>
          </a:xfrm>
          <a:prstGeom prst="rect">
            <a:avLst/>
          </a:prstGeom>
        </p:spPr>
      </p:pic>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6</a:t>
            </a:fld>
            <a:endParaRPr kumimoji="1" lang="ja-JP" altLang="en-US"/>
          </a:p>
        </p:txBody>
      </p:sp>
      <p:sp>
        <p:nvSpPr>
          <p:cNvPr id="8" name="タイトル 1"/>
          <p:cNvSpPr txBox="1">
            <a:spLocks/>
          </p:cNvSpPr>
          <p:nvPr/>
        </p:nvSpPr>
        <p:spPr>
          <a:xfrm>
            <a:off x="49696" y="167179"/>
            <a:ext cx="12112487" cy="2079064"/>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・グループでつくった作品を保存</a:t>
            </a:r>
            <a:r>
              <a:rPr lang="ja-JP" altLang="en-US" dirty="0" smtClean="0">
                <a:latin typeface="ＭＳ ゴシック" panose="020B0609070205080204" pitchFamily="49" charset="-128"/>
                <a:ea typeface="ＭＳ ゴシック" panose="020B0609070205080204" pitchFamily="49" charset="-128"/>
              </a:rPr>
              <a:t>する</a:t>
            </a:r>
            <a:endParaRPr lang="en-US" altLang="ja-JP" dirty="0" smtClean="0">
              <a:latin typeface="ＭＳ ゴシック" panose="020B0609070205080204" pitchFamily="49" charset="-128"/>
              <a:ea typeface="ＭＳ ゴシック" panose="020B0609070205080204" pitchFamily="49" charset="-128"/>
            </a:endParaRPr>
          </a:p>
          <a:p>
            <a:r>
              <a:rPr lang="ja-JP" altLang="en-US" sz="1000" dirty="0" smtClean="0">
                <a:latin typeface="ＭＳ ゴシック" panose="020B0609070205080204" pitchFamily="49" charset="-128"/>
                <a:ea typeface="ＭＳ ゴシック" panose="020B0609070205080204" pitchFamily="49" charset="-128"/>
              </a:rPr>
              <a:t>　</a:t>
            </a:r>
            <a:r>
              <a:rPr lang="ja-JP" altLang="en-US" sz="4000" dirty="0">
                <a:latin typeface="ＭＳ ゴシック" panose="020B0609070205080204" pitchFamily="49" charset="-128"/>
                <a:ea typeface="ＭＳ ゴシック" panose="020B0609070205080204" pitchFamily="49" charset="-128"/>
              </a:rPr>
              <a:t>　　　　　　</a:t>
            </a:r>
            <a:r>
              <a:rPr lang="ja-JP" altLang="en-US" sz="4000" dirty="0" smtClean="0">
                <a:latin typeface="ＭＳ ゴシック" panose="020B0609070205080204" pitchFamily="49" charset="-128"/>
                <a:ea typeface="ＭＳ ゴシック" panose="020B0609070205080204" pitchFamily="49" charset="-128"/>
              </a:rPr>
              <a:t>　　 　    → ファイル名</a:t>
            </a:r>
            <a:r>
              <a:rPr lang="ja-JP" altLang="en-US" sz="4000" dirty="0">
                <a:latin typeface="ＭＳ ゴシック" panose="020B0609070205080204" pitchFamily="49" charset="-128"/>
                <a:ea typeface="ＭＳ ゴシック" panose="020B0609070205080204" pitchFamily="49" charset="-128"/>
              </a:rPr>
              <a:t>：「○班」</a:t>
            </a:r>
            <a:endParaRPr lang="en-US" altLang="ja-JP" sz="4000" dirty="0">
              <a:latin typeface="ＭＳ ゴシック" panose="020B0609070205080204" pitchFamily="49" charset="-128"/>
              <a:ea typeface="ＭＳ ゴシック" panose="020B0609070205080204" pitchFamily="49" charset="-128"/>
            </a:endParaRPr>
          </a:p>
          <a:p>
            <a:endParaRPr lang="en-US" altLang="ja-JP" sz="1000" dirty="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ワークシートに記録する</a:t>
            </a:r>
            <a:endParaRPr lang="en-US" altLang="ja-JP" dirty="0" smtClean="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６</a:t>
            </a:r>
            <a:r>
              <a:rPr kumimoji="1" lang="en-US" altLang="ja-JP" sz="2400" dirty="0" smtClean="0"/>
              <a:t>】</a:t>
            </a:r>
            <a:endParaRPr kumimoji="1" lang="ja-JP" altLang="en-US" sz="2400" dirty="0"/>
          </a:p>
        </p:txBody>
      </p:sp>
    </p:spTree>
    <p:extLst>
      <p:ext uri="{BB962C8B-B14F-4D97-AF65-F5344CB8AC3E}">
        <p14:creationId xmlns:p14="http://schemas.microsoft.com/office/powerpoint/2010/main" val="2357647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7</a:t>
            </a:fld>
            <a:endParaRPr kumimoji="1" lang="ja-JP" altLang="en-US"/>
          </a:p>
        </p:txBody>
      </p:sp>
      <p:sp>
        <p:nvSpPr>
          <p:cNvPr id="8" name="タイトル 1"/>
          <p:cNvSpPr txBox="1">
            <a:spLocks/>
          </p:cNvSpPr>
          <p:nvPr/>
        </p:nvSpPr>
        <p:spPr>
          <a:xfrm>
            <a:off x="0" y="199689"/>
            <a:ext cx="11559209" cy="1694398"/>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latin typeface="ＭＳ ゴシック" panose="020B0609070205080204" pitchFamily="49" charset="-128"/>
                <a:ea typeface="ＭＳ ゴシック" panose="020B0609070205080204" pitchFamily="49" charset="-128"/>
              </a:rPr>
              <a:t>・プログラミングしたリズムアンサンブルを</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dirty="0" smtClean="0">
                <a:latin typeface="ＭＳ ゴシック" panose="020B0609070205080204" pitchFamily="49" charset="-128"/>
                <a:ea typeface="ＭＳ ゴシック" panose="020B0609070205080204" pitchFamily="49" charset="-128"/>
              </a:rPr>
              <a:t>実際の楽器を使って表現しましょう</a:t>
            </a:r>
            <a:endParaRPr lang="en-US" altLang="ja-JP" sz="1000" dirty="0">
              <a:latin typeface="ＭＳ ゴシック" panose="020B0609070205080204" pitchFamily="49" charset="-128"/>
              <a:ea typeface="ＭＳ ゴシック" panose="020B0609070205080204" pitchFamily="49"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9879" y="1567927"/>
            <a:ext cx="10064713" cy="2717937"/>
          </a:xfrm>
          <a:prstGeom prst="rect">
            <a:avLst/>
          </a:prstGeom>
        </p:spPr>
      </p:pic>
      <p:sp>
        <p:nvSpPr>
          <p:cNvPr id="4" name="角丸四角形 3"/>
          <p:cNvSpPr/>
          <p:nvPr/>
        </p:nvSpPr>
        <p:spPr>
          <a:xfrm>
            <a:off x="3170578" y="2437022"/>
            <a:ext cx="1172818" cy="17390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rot="10800000">
            <a:off x="3498570" y="4223222"/>
            <a:ext cx="477078" cy="3900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36104" y="4600799"/>
            <a:ext cx="11270973" cy="2062103"/>
          </a:xfrm>
          <a:prstGeom prst="rect">
            <a:avLst/>
          </a:prstGeom>
          <a:noFill/>
        </p:spPr>
        <p:txBody>
          <a:bodyPr wrap="square" rtlCol="0">
            <a:spAutoFit/>
          </a:bodyPr>
          <a:lstStyle/>
          <a:p>
            <a:r>
              <a:rPr kumimoji="1" lang="ja-JP" altLang="en-US" sz="3200" dirty="0" smtClean="0">
                <a:latin typeface="ＭＳ ゴシック" panose="020B0609070205080204" pitchFamily="49" charset="-128"/>
                <a:ea typeface="ＭＳ ゴシック" panose="020B0609070205080204" pitchFamily="49" charset="-128"/>
              </a:rPr>
              <a:t>演奏する人を決め、練習する。</a:t>
            </a:r>
            <a:endParaRPr kumimoji="1" lang="en-US" altLang="ja-JP" sz="3200" dirty="0" smtClean="0">
              <a:latin typeface="ＭＳ ゴシック" panose="020B0609070205080204" pitchFamily="49" charset="-128"/>
              <a:ea typeface="ＭＳ ゴシック" panose="020B0609070205080204" pitchFamily="49" charset="-128"/>
            </a:endParaRPr>
          </a:p>
          <a:p>
            <a:r>
              <a:rPr lang="ja-JP" altLang="en-US" sz="3200" dirty="0" smtClean="0">
                <a:latin typeface="ＭＳ ゴシック" panose="020B0609070205080204" pitchFamily="49" charset="-128"/>
                <a:ea typeface="ＭＳ ゴシック" panose="020B0609070205080204" pitchFamily="49" charset="-128"/>
              </a:rPr>
              <a:t>　＜練習方法の例＞</a:t>
            </a:r>
            <a:r>
              <a:rPr lang="ja-JP" altLang="en-US" sz="3200" dirty="0">
                <a:latin typeface="ＭＳ ゴシック" panose="020B0609070205080204" pitchFamily="49" charset="-128"/>
                <a:ea typeface="ＭＳ ゴシック" panose="020B0609070205080204" pitchFamily="49" charset="-128"/>
              </a:rPr>
              <a:t>　</a:t>
            </a:r>
            <a:endParaRPr lang="en-US" altLang="ja-JP" sz="3200" dirty="0" smtClean="0">
              <a:latin typeface="ＭＳ ゴシック" panose="020B0609070205080204" pitchFamily="49" charset="-128"/>
              <a:ea typeface="ＭＳ ゴシック" panose="020B0609070205080204" pitchFamily="49" charset="-128"/>
            </a:endParaRPr>
          </a:p>
          <a:p>
            <a:r>
              <a:rPr lang="ja-JP" altLang="en-US" sz="3200" dirty="0" smtClean="0">
                <a:latin typeface="ＭＳ ゴシック" panose="020B0609070205080204" pitchFamily="49" charset="-128"/>
                <a:ea typeface="ＭＳ ゴシック" panose="020B0609070205080204" pitchFamily="49" charset="-128"/>
              </a:rPr>
              <a:t>　　・プログラムしたリズムを見たり</a:t>
            </a:r>
            <a:r>
              <a:rPr kumimoji="1" lang="ja-JP" altLang="en-US" sz="3200" dirty="0" smtClean="0">
                <a:latin typeface="ＭＳ ゴシック" panose="020B0609070205080204" pitchFamily="49" charset="-128"/>
                <a:ea typeface="ＭＳ ゴシック" panose="020B0609070205080204" pitchFamily="49" charset="-128"/>
              </a:rPr>
              <a:t>聞いたりする</a:t>
            </a:r>
            <a:endParaRPr kumimoji="1" lang="en-US" altLang="ja-JP" sz="3200" dirty="0" smtClean="0">
              <a:latin typeface="ＭＳ ゴシック" panose="020B0609070205080204" pitchFamily="49" charset="-128"/>
              <a:ea typeface="ＭＳ ゴシック" panose="020B0609070205080204" pitchFamily="49" charset="-128"/>
            </a:endParaRPr>
          </a:p>
          <a:p>
            <a:r>
              <a:rPr kumimoji="1" lang="ja-JP" altLang="en-US" sz="3200" dirty="0" smtClean="0">
                <a:latin typeface="ＭＳ ゴシック" panose="020B0609070205080204" pitchFamily="49" charset="-128"/>
                <a:ea typeface="ＭＳ ゴシック" panose="020B0609070205080204" pitchFamily="49" charset="-128"/>
              </a:rPr>
              <a:t>　　・手を打って練習する・実際の楽器で練習する　など</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７</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88707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2525</TotalTime>
  <Words>654</Words>
  <Application>Microsoft Office PowerPoint</Application>
  <PresentationFormat>ワイド画面</PresentationFormat>
  <Paragraphs>138</Paragraphs>
  <Slides>7</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ＭＳ ゴシック</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千葉県総合教育センター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千葉県総合教育センター</dc:creator>
  <cp:lastModifiedBy>千葉県総合教育センター</cp:lastModifiedBy>
  <cp:revision>297</cp:revision>
  <cp:lastPrinted>2020-03-03T23:04:07Z</cp:lastPrinted>
  <dcterms:created xsi:type="dcterms:W3CDTF">2018-09-11T04:01:37Z</dcterms:created>
  <dcterms:modified xsi:type="dcterms:W3CDTF">2020-03-04T00:01:35Z</dcterms:modified>
</cp:coreProperties>
</file>