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325" r:id="rId2"/>
    <p:sldId id="336" r:id="rId3"/>
    <p:sldId id="327" r:id="rId4"/>
    <p:sldId id="326" r:id="rId5"/>
    <p:sldId id="328" r:id="rId6"/>
    <p:sldId id="329" r:id="rId7"/>
    <p:sldId id="330" r:id="rId8"/>
    <p:sldId id="332" r:id="rId9"/>
    <p:sldId id="333" r:id="rId10"/>
    <p:sldId id="337" r:id="rId11"/>
    <p:sldId id="340" r:id="rId12"/>
    <p:sldId id="296" r:id="rId13"/>
    <p:sldId id="331" r:id="rId14"/>
    <p:sldId id="342" r:id="rId15"/>
    <p:sldId id="334" r:id="rId16"/>
    <p:sldId id="343" r:id="rId17"/>
    <p:sldId id="346" r:id="rId18"/>
    <p:sldId id="350" r:id="rId19"/>
    <p:sldId id="355" r:id="rId20"/>
    <p:sldId id="352" r:id="rId21"/>
    <p:sldId id="354" r:id="rId22"/>
    <p:sldId id="353" r:id="rId23"/>
    <p:sldId id="335" r:id="rId24"/>
    <p:sldId id="348" r:id="rId25"/>
    <p:sldId id="349" r:id="rId26"/>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千葉県総合教育センター" initials="千葉県"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8000"/>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88288" autoAdjust="0"/>
  </p:normalViewPr>
  <p:slideViewPr>
    <p:cSldViewPr snapToGrid="0">
      <p:cViewPr varScale="1">
        <p:scale>
          <a:sx n="87" d="100"/>
          <a:sy n="87" d="100"/>
        </p:scale>
        <p:origin x="528" y="77"/>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EF4769C6-A85E-47AB-874D-E5DC7400E440}" type="datetimeFigureOut">
              <a:rPr kumimoji="1" lang="ja-JP" altLang="en-US" smtClean="0"/>
              <a:t>2019/3/18</a:t>
            </a:fld>
            <a:endParaRPr kumimoji="1" lang="ja-JP" altLang="en-US"/>
          </a:p>
        </p:txBody>
      </p:sp>
      <p:sp>
        <p:nvSpPr>
          <p:cNvPr id="4" name="フッター プレースホルダー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0AFAFDF0-CC15-474C-8595-9BC0EC8BD7DD}" type="slidenum">
              <a:rPr kumimoji="1" lang="ja-JP" altLang="en-US" smtClean="0"/>
              <a:t>‹#›</a:t>
            </a:fld>
            <a:endParaRPr kumimoji="1" lang="ja-JP" altLang="en-US"/>
          </a:p>
        </p:txBody>
      </p:sp>
    </p:spTree>
    <p:extLst>
      <p:ext uri="{BB962C8B-B14F-4D97-AF65-F5344CB8AC3E}">
        <p14:creationId xmlns:p14="http://schemas.microsoft.com/office/powerpoint/2010/main" val="41970238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6888"/>
          </a:xfrm>
          <a:prstGeom prst="rect">
            <a:avLst/>
          </a:prstGeom>
        </p:spPr>
        <p:txBody>
          <a:bodyPr vert="horz" lIns="91440" tIns="45720" rIns="91440" bIns="45720" rtlCol="0"/>
          <a:lstStyle>
            <a:lvl1pPr algn="r">
              <a:defRPr sz="1200"/>
            </a:lvl1pPr>
          </a:lstStyle>
          <a:p>
            <a:fld id="{03B9F6F5-13A5-40CD-BB59-4D67E5A55247}" type="datetimeFigureOut">
              <a:rPr kumimoji="1" lang="ja-JP" altLang="en-US" smtClean="0"/>
              <a:t>2019/3/18</a:t>
            </a:fld>
            <a:endParaRPr kumimoji="1" lang="ja-JP" altLang="en-US"/>
          </a:p>
        </p:txBody>
      </p:sp>
      <p:sp>
        <p:nvSpPr>
          <p:cNvPr id="4" name="スライド イメージ プレースホルダー 3"/>
          <p:cNvSpPr>
            <a:spLocks noGrp="1" noRot="1" noChangeAspect="1"/>
          </p:cNvSpPr>
          <p:nvPr>
            <p:ph type="sldImg" idx="2"/>
          </p:nvPr>
        </p:nvSpPr>
        <p:spPr>
          <a:xfrm>
            <a:off x="92075" y="746125"/>
            <a:ext cx="662305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21225"/>
            <a:ext cx="5445125" cy="4471988"/>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6887"/>
          </a:xfrm>
          <a:prstGeom prst="rect">
            <a:avLst/>
          </a:prstGeom>
        </p:spPr>
        <p:txBody>
          <a:bodyPr vert="horz" lIns="91440" tIns="45720" rIns="91440" bIns="45720" rtlCol="0" anchor="b"/>
          <a:lstStyle>
            <a:lvl1pPr algn="r">
              <a:defRPr sz="1200"/>
            </a:lvl1pPr>
          </a:lstStyle>
          <a:p>
            <a:fld id="{ED97A791-93E2-4A52-ACF1-45B8E073C4D0}" type="slidenum">
              <a:rPr kumimoji="1" lang="ja-JP" altLang="en-US" smtClean="0"/>
              <a:t>‹#›</a:t>
            </a:fld>
            <a:endParaRPr kumimoji="1" lang="ja-JP" altLang="en-US"/>
          </a:p>
        </p:txBody>
      </p:sp>
    </p:spTree>
    <p:extLst>
      <p:ext uri="{BB962C8B-B14F-4D97-AF65-F5344CB8AC3E}">
        <p14:creationId xmlns:p14="http://schemas.microsoft.com/office/powerpoint/2010/main" val="65569979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これは、何だと思いますか？</a:t>
            </a:r>
            <a:endParaRPr kumimoji="1" lang="en-US" altLang="ja-JP" dirty="0" smtClean="0"/>
          </a:p>
          <a:p>
            <a:endParaRPr kumimoji="1" lang="en-US" altLang="ja-JP" dirty="0" smtClean="0"/>
          </a:p>
          <a:p>
            <a:r>
              <a:rPr kumimoji="1" lang="ja-JP" altLang="en-US" dirty="0" smtClean="0"/>
              <a:t>（街灯）</a:t>
            </a:r>
            <a:endParaRPr kumimoji="1" lang="en-US" altLang="ja-JP" dirty="0" smtClean="0"/>
          </a:p>
          <a:p>
            <a:endParaRPr kumimoji="1" lang="en-US" altLang="ja-JP" dirty="0" smtClean="0"/>
          </a:p>
          <a:p>
            <a:r>
              <a:rPr kumimoji="1" lang="ja-JP" altLang="en-US" dirty="0" smtClean="0"/>
              <a:t>そうですね。街灯ですね。</a:t>
            </a:r>
            <a:endParaRPr kumimoji="1" lang="en-US" altLang="ja-JP" dirty="0" smtClean="0"/>
          </a:p>
          <a:p>
            <a:endParaRPr kumimoji="1" lang="en-US" altLang="ja-JP" dirty="0" smtClean="0"/>
          </a:p>
          <a:p>
            <a:r>
              <a:rPr kumimoji="1" lang="ja-JP" altLang="en-US" dirty="0" smtClean="0"/>
              <a:t>この「街灯」の動画を流します。</a:t>
            </a:r>
            <a:endParaRPr kumimoji="1" lang="en-US" altLang="ja-JP" dirty="0" smtClean="0"/>
          </a:p>
          <a:p>
            <a:r>
              <a:rPr kumimoji="1" lang="ja-JP" altLang="en-US" dirty="0" smtClean="0"/>
              <a:t>そして、「街灯」の動画を見た後、気づいたことを聞きますので、</a:t>
            </a:r>
            <a:endParaRPr kumimoji="1" lang="en-US" altLang="ja-JP" dirty="0" smtClean="0"/>
          </a:p>
          <a:p>
            <a:r>
              <a:rPr kumimoji="1" lang="ja-JP" altLang="en-US" dirty="0" smtClean="0"/>
              <a:t>よく見て下さいね。</a:t>
            </a:r>
            <a:endParaRPr kumimoji="1" lang="en-US" altLang="ja-JP" dirty="0" smtClean="0"/>
          </a:p>
          <a:p>
            <a:endParaRPr kumimoji="1" lang="en-US" altLang="ja-JP" dirty="0" smtClean="0"/>
          </a:p>
          <a:p>
            <a:r>
              <a:rPr kumimoji="1" lang="ja-JP" altLang="en-US" dirty="0" smtClean="0"/>
              <a:t>＜クリックで、動画がスタート＞</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a:t>
            </a:fld>
            <a:endParaRPr kumimoji="1" lang="ja-JP" altLang="en-US"/>
          </a:p>
        </p:txBody>
      </p:sp>
    </p:spTree>
    <p:extLst>
      <p:ext uri="{BB962C8B-B14F-4D97-AF65-F5344CB8AC3E}">
        <p14:creationId xmlns:p14="http://schemas.microsoft.com/office/powerpoint/2010/main" val="3778793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今日は、最初のパターン　「解答例１」の</a:t>
            </a:r>
            <a:endParaRPr kumimoji="1" lang="en-US" altLang="ja-JP" dirty="0" smtClean="0"/>
          </a:p>
          <a:p>
            <a:endParaRPr kumimoji="1" lang="en-US" altLang="ja-JP" dirty="0" smtClean="0"/>
          </a:p>
          <a:p>
            <a:r>
              <a:rPr kumimoji="1" lang="ja-JP" altLang="en-US" dirty="0" smtClean="0"/>
              <a:t>もし、周りが　「暗くなった」</a:t>
            </a:r>
            <a:endParaRPr kumimoji="1" lang="en-US" altLang="ja-JP" dirty="0" smtClean="0"/>
          </a:p>
          <a:p>
            <a:r>
              <a:rPr kumimoji="1" lang="ja-JP" altLang="en-US" dirty="0" smtClean="0"/>
              <a:t>　なら　　　　　ライトは　「つく。」</a:t>
            </a:r>
            <a:endParaRPr kumimoji="1" lang="en-US" altLang="ja-JP" dirty="0" smtClean="0"/>
          </a:p>
          <a:p>
            <a:r>
              <a:rPr kumimoji="1" lang="ja-JP" altLang="en-US" dirty="0" smtClean="0"/>
              <a:t>　でなければ、ライトは　「消える。」　</a:t>
            </a:r>
            <a:endParaRPr kumimoji="1" lang="en-US" altLang="ja-JP" dirty="0" smtClean="0"/>
          </a:p>
          <a:p>
            <a:endParaRPr kumimoji="1" lang="en-US" altLang="ja-JP" dirty="0" smtClean="0"/>
          </a:p>
          <a:p>
            <a:r>
              <a:rPr kumimoji="1" lang="ja-JP" altLang="en-US" dirty="0" smtClean="0"/>
              <a:t>の、プログラムを考えていきましょう。</a:t>
            </a:r>
            <a:endParaRPr kumimoji="1" lang="en-US" altLang="ja-JP" dirty="0" smtClean="0"/>
          </a:p>
          <a:p>
            <a:endParaRPr kumimoji="1" lang="en-US" altLang="ja-JP" dirty="0" smtClean="0"/>
          </a:p>
          <a:p>
            <a:r>
              <a:rPr kumimoji="1" lang="ja-JP" altLang="en-US" dirty="0" smtClean="0"/>
              <a:t>＜次のスライドを示す＞</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10</a:t>
            </a:fld>
            <a:endParaRPr kumimoji="1" lang="ja-JP" altLang="en-US"/>
          </a:p>
        </p:txBody>
      </p:sp>
    </p:spTree>
    <p:extLst>
      <p:ext uri="{BB962C8B-B14F-4D97-AF65-F5344CB8AC3E}">
        <p14:creationId xmlns:p14="http://schemas.microsoft.com/office/powerpoint/2010/main" val="5287594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「周りより暗い」　や　「周りより明るい」　を</a:t>
            </a:r>
            <a:endParaRPr kumimoji="1" lang="en-US" altLang="ja-JP" dirty="0" smtClean="0"/>
          </a:p>
          <a:p>
            <a:r>
              <a:rPr kumimoji="1" lang="ja-JP" altLang="en-US" dirty="0" smtClean="0"/>
              <a:t>感知するためには、何が必要ですか？</a:t>
            </a:r>
            <a:endParaRPr kumimoji="1" lang="en-US" altLang="ja-JP" dirty="0" smtClean="0"/>
          </a:p>
          <a:p>
            <a:endParaRPr kumimoji="1" lang="en-US" altLang="ja-JP" dirty="0" smtClean="0"/>
          </a:p>
          <a:p>
            <a:r>
              <a:rPr kumimoji="1" lang="ja-JP" altLang="en-US" dirty="0" smtClean="0"/>
              <a:t>（明るさセンサー（光センサー））</a:t>
            </a:r>
            <a:endParaRPr kumimoji="1" lang="en-US" altLang="ja-JP" dirty="0" smtClean="0"/>
          </a:p>
          <a:p>
            <a:endParaRPr kumimoji="1" lang="en-US" altLang="ja-JP" dirty="0" smtClean="0"/>
          </a:p>
          <a:p>
            <a:r>
              <a:rPr kumimoji="1" lang="ja-JP" altLang="en-US" dirty="0" smtClean="0"/>
              <a:t>そうですね。明るさセンサーですね。</a:t>
            </a:r>
            <a:endParaRPr kumimoji="1" lang="en-US" altLang="ja-JP" dirty="0" smtClean="0"/>
          </a:p>
          <a:p>
            <a:endParaRPr kumimoji="1" lang="en-US" altLang="ja-JP" dirty="0" smtClean="0"/>
          </a:p>
          <a:p>
            <a:r>
              <a:rPr kumimoji="1" lang="ja-JP" altLang="en-US" dirty="0" smtClean="0"/>
              <a:t>＜次のスライドへ＞</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11</a:t>
            </a:fld>
            <a:endParaRPr kumimoji="1" lang="ja-JP" altLang="en-US"/>
          </a:p>
        </p:txBody>
      </p:sp>
    </p:spTree>
    <p:extLst>
      <p:ext uri="{BB962C8B-B14F-4D97-AF65-F5344CB8AC3E}">
        <p14:creationId xmlns:p14="http://schemas.microsoft.com/office/powerpoint/2010/main" val="2710833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マイクロビットには、「明るさセンサー」　がついています。実は、表面についている２５個の</a:t>
            </a:r>
            <a:r>
              <a:rPr kumimoji="1" lang="en-US" altLang="ja-JP" dirty="0" smtClean="0"/>
              <a:t>LED</a:t>
            </a:r>
            <a:r>
              <a:rPr kumimoji="1" lang="ja-JP" altLang="en-US" dirty="0" smtClean="0"/>
              <a:t>が、「明るさセンサー」　にもなっています。そして、プログラムする時、「明るい」　「暗い」　は、数字で表さなければなりません。</a:t>
            </a:r>
            <a:endParaRPr kumimoji="1" lang="en-US" altLang="ja-JP" dirty="0" smtClean="0"/>
          </a:p>
          <a:p>
            <a:r>
              <a:rPr kumimoji="1" lang="ja-JP" altLang="en-US" dirty="0" smtClean="0"/>
              <a:t>マイクロビットの「明るさセンサー」の場合　「０から２５５」の数字で表します。光が当たっていない時が　「０」で、　当たる光の量が少しずつ増えて、少しずつ明るくなっていくにつれて、数字も上がっていきます。そして「２５５」　が一番明るい状態を示します。プログラムをつくるとき、　使用例で示しているように、「明るさ が</a:t>
            </a:r>
            <a:r>
              <a:rPr kumimoji="1" lang="ja-JP" altLang="en-US" baseline="0" dirty="0" smtClean="0"/>
              <a:t> </a:t>
            </a:r>
            <a:r>
              <a:rPr kumimoji="1" lang="ja-JP" altLang="en-US" dirty="0" smtClean="0"/>
              <a:t>９０より</a:t>
            </a:r>
            <a:r>
              <a:rPr kumimoji="1" lang="ja-JP" altLang="en-US" baseline="0" dirty="0" smtClean="0"/>
              <a:t> </a:t>
            </a:r>
            <a:r>
              <a:rPr kumimoji="1" lang="ja-JP" altLang="en-US" dirty="0" smtClean="0"/>
              <a:t>小さい 」　などと表して、プログラムをつくります。「明るさが　９０よりも　小さい」　ということは、「明るさが　９０よりも　暗い」　ということを意味</a:t>
            </a:r>
            <a:r>
              <a:rPr kumimoji="1" lang="ja-JP" altLang="en-US" smtClean="0"/>
              <a:t>します。</a:t>
            </a:r>
            <a:r>
              <a:rPr kumimoji="1" lang="ja-JP" altLang="en-US" dirty="0" smtClean="0"/>
              <a:t>　　＜次のスライド＞</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12</a:t>
            </a:fld>
            <a:endParaRPr kumimoji="1" lang="ja-JP" altLang="en-US"/>
          </a:p>
        </p:txBody>
      </p:sp>
    </p:spTree>
    <p:extLst>
      <p:ext uri="{BB962C8B-B14F-4D97-AF65-F5344CB8AC3E}">
        <p14:creationId xmlns:p14="http://schemas.microsoft.com/office/powerpoint/2010/main" val="10734832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プログラムに</a:t>
            </a:r>
            <a:r>
              <a:rPr kumimoji="1" lang="ja-JP" altLang="en-US" dirty="0" smtClean="0"/>
              <a:t>使用するブロックエディタです。ツールボックスの「基本」の中に「</a:t>
            </a:r>
            <a:r>
              <a:rPr kumimoji="1" lang="ja-JP" altLang="en-US" smtClean="0"/>
              <a:t>ずっと」「</a:t>
            </a:r>
            <a:r>
              <a:rPr kumimoji="1" lang="ja-JP" altLang="en-US" dirty="0" smtClean="0"/>
              <a:t>アイコンを</a:t>
            </a:r>
            <a:r>
              <a:rPr kumimoji="1" lang="ja-JP" altLang="en-US" smtClean="0"/>
              <a:t>表示」「</a:t>
            </a:r>
            <a:r>
              <a:rPr kumimoji="1" lang="ja-JP" altLang="en-US" dirty="0" smtClean="0"/>
              <a:t>表示を消す」　、「論理」の中に「もし～なら～、でなければ</a:t>
            </a:r>
            <a:r>
              <a:rPr kumimoji="1" lang="ja-JP" altLang="en-US" smtClean="0"/>
              <a:t>～」「</a:t>
            </a:r>
            <a:r>
              <a:rPr kumimoji="1" lang="ja-JP" altLang="en-US" dirty="0" smtClean="0"/>
              <a:t>○＜○」　、　「入力」の中に「</a:t>
            </a:r>
            <a:r>
              <a:rPr kumimoji="1" lang="ja-JP" altLang="en-US" smtClean="0"/>
              <a:t>明るさ」が</a:t>
            </a:r>
            <a:r>
              <a:rPr kumimoji="1" lang="ja-JP" altLang="en-US" dirty="0" smtClean="0"/>
              <a:t>あります。これらのブロックを使って、</a:t>
            </a:r>
            <a:r>
              <a:rPr kumimoji="1" lang="ja-JP" altLang="en-US" smtClean="0"/>
              <a:t>　もし周り</a:t>
            </a:r>
            <a:r>
              <a:rPr kumimoji="1" lang="ja-JP" altLang="en-US" dirty="0" smtClean="0"/>
              <a:t>が「暗くなった」ならライトは「つく」</a:t>
            </a:r>
            <a:r>
              <a:rPr kumimoji="1" lang="ja-JP" altLang="en-US" smtClean="0"/>
              <a:t>　で</a:t>
            </a:r>
            <a:r>
              <a:rPr kumimoji="1" lang="ja-JP" altLang="en-US" dirty="0" smtClean="0"/>
              <a:t>なければライトは「</a:t>
            </a:r>
            <a:r>
              <a:rPr kumimoji="1" lang="ja-JP" altLang="en-US" smtClean="0"/>
              <a:t>消える」</a:t>
            </a:r>
            <a:r>
              <a:rPr kumimoji="1" lang="ja-JP" altLang="en-US" dirty="0" smtClean="0"/>
              <a:t>　というプログラムをつくりましょう。ライトがつくは　「アイコンを表示」、ライトが消えるは　「表示を消す」　を使います。プログラムができたら、シミュレータで確かめたり、実際にダウンロードして確かめたりしてください。最初は、一人で考え、どうしてもわからない場合は、近くの人と相談しても構いません。それでは、やって</a:t>
            </a:r>
            <a:r>
              <a:rPr kumimoji="1" lang="ja-JP" altLang="en-US" smtClean="0"/>
              <a:t>みましょう。（個人）どんな風</a:t>
            </a:r>
            <a:r>
              <a:rPr kumimoji="1" lang="ja-JP" altLang="en-US" dirty="0" smtClean="0"/>
              <a:t>に考えたか、グループで情報交換したり、相談したりして、プログラムを完成させてください。（グループ）＜次のスライドへ＞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13</a:t>
            </a:fld>
            <a:endParaRPr kumimoji="1" lang="ja-JP" altLang="en-US"/>
          </a:p>
        </p:txBody>
      </p:sp>
    </p:spTree>
    <p:extLst>
      <p:ext uri="{BB962C8B-B14F-4D97-AF65-F5344CB8AC3E}">
        <p14:creationId xmlns:p14="http://schemas.microsoft.com/office/powerpoint/2010/main" val="319918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もし、周りが　「暗くなった」　なら、ライトは　「つく。」</a:t>
            </a:r>
            <a:endParaRPr kumimoji="1" lang="en-US" altLang="ja-JP" dirty="0" smtClean="0"/>
          </a:p>
          <a:p>
            <a:r>
              <a:rPr kumimoji="1" lang="ja-JP" altLang="en-US" dirty="0" smtClean="0"/>
              <a:t>　でなければ、ライトは　「消える。」</a:t>
            </a:r>
            <a:endParaRPr kumimoji="1" lang="en-US" altLang="ja-JP" dirty="0" smtClean="0"/>
          </a:p>
          <a:p>
            <a:r>
              <a:rPr kumimoji="1" lang="ja-JP" altLang="en-US" dirty="0" smtClean="0"/>
              <a:t>のプログラムはどうなりましたか？　</a:t>
            </a:r>
            <a:endParaRPr kumimoji="1" lang="en-US" altLang="ja-JP" dirty="0" smtClean="0"/>
          </a:p>
          <a:p>
            <a:endParaRPr kumimoji="1" lang="en-US" altLang="ja-JP" dirty="0" smtClean="0"/>
          </a:p>
          <a:p>
            <a:r>
              <a:rPr kumimoji="1" lang="ja-JP" altLang="en-US" dirty="0" smtClean="0"/>
              <a:t>（児童のＰＣの画面を映すことができれば、映して発表させる。）</a:t>
            </a:r>
            <a:endParaRPr kumimoji="1" lang="en-US" altLang="ja-JP" dirty="0" smtClean="0"/>
          </a:p>
          <a:p>
            <a:endParaRPr kumimoji="1" lang="en-US" altLang="ja-JP" dirty="0" smtClean="0"/>
          </a:p>
          <a:p>
            <a:r>
              <a:rPr kumimoji="1" lang="ja-JP" altLang="en-US" dirty="0" smtClean="0"/>
              <a:t>＜次のスライドを示す＞</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14</a:t>
            </a:fld>
            <a:endParaRPr kumimoji="1" lang="ja-JP" altLang="en-US"/>
          </a:p>
        </p:txBody>
      </p:sp>
    </p:spTree>
    <p:extLst>
      <p:ext uri="{BB962C8B-B14F-4D97-AF65-F5344CB8AC3E}">
        <p14:creationId xmlns:p14="http://schemas.microsoft.com/office/powerpoint/2010/main" val="528759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これが、解答例になります。</a:t>
            </a:r>
            <a:endParaRPr kumimoji="1" lang="en-US" altLang="ja-JP" dirty="0" smtClean="0"/>
          </a:p>
          <a:p>
            <a:endParaRPr kumimoji="1" lang="en-US" altLang="ja-JP" dirty="0" smtClean="0"/>
          </a:p>
          <a:p>
            <a:r>
              <a:rPr kumimoji="1" lang="ja-JP" altLang="en-US" dirty="0" smtClean="0"/>
              <a:t>このプログラムの中の「明るさ＜２０」　の数字は、それぞれが、</a:t>
            </a:r>
            <a:endParaRPr kumimoji="1" lang="en-US" altLang="ja-JP" dirty="0" smtClean="0"/>
          </a:p>
          <a:p>
            <a:r>
              <a:rPr kumimoji="1" lang="ja-JP" altLang="en-US" dirty="0" smtClean="0"/>
              <a:t>実際に確かめながらやったので、「２０」でなくてもいいんだよね。</a:t>
            </a:r>
            <a:endParaRPr kumimoji="1" lang="en-US" altLang="ja-JP" dirty="0" smtClean="0"/>
          </a:p>
          <a:p>
            <a:endParaRPr kumimoji="1" lang="en-US" altLang="ja-JP" dirty="0" smtClean="0"/>
          </a:p>
          <a:p>
            <a:r>
              <a:rPr kumimoji="1" lang="ja-JP" altLang="en-US" dirty="0" smtClean="0"/>
              <a:t>＜次のスライドへ＞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15</a:t>
            </a:fld>
            <a:endParaRPr kumimoji="1" lang="ja-JP" altLang="en-US"/>
          </a:p>
        </p:txBody>
      </p:sp>
    </p:spTree>
    <p:extLst>
      <p:ext uri="{BB962C8B-B14F-4D97-AF65-F5344CB8AC3E}">
        <p14:creationId xmlns:p14="http://schemas.microsoft.com/office/powerpoint/2010/main" val="2284435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もし、「周りが暗くなった」　ならは、プログラムのどの部分になりますか？</a:t>
            </a:r>
            <a:endParaRPr kumimoji="1" lang="en-US" altLang="ja-JP" dirty="0" smtClean="0"/>
          </a:p>
          <a:p>
            <a:r>
              <a:rPr kumimoji="1" lang="ja-JP" altLang="en-US" dirty="0" smtClean="0"/>
              <a:t>（もし、「明るさが</a:t>
            </a:r>
            <a:r>
              <a:rPr kumimoji="1" lang="en-US" altLang="ja-JP" dirty="0" smtClean="0"/>
              <a:t>20</a:t>
            </a:r>
            <a:r>
              <a:rPr kumimoji="1" lang="ja-JP" altLang="en-US" dirty="0" smtClean="0"/>
              <a:t>より小さくなった」なら、になります。）</a:t>
            </a:r>
            <a:endParaRPr kumimoji="1" lang="en-US" altLang="ja-JP" dirty="0" smtClean="0"/>
          </a:p>
          <a:p>
            <a:endParaRPr kumimoji="1" lang="en-US" altLang="ja-JP" dirty="0" smtClean="0"/>
          </a:p>
          <a:p>
            <a:r>
              <a:rPr kumimoji="1" lang="ja-JP" altLang="en-US" dirty="0" smtClean="0"/>
              <a:t>「ライトはつく」は、プログラムのどの部分になりますか？</a:t>
            </a:r>
            <a:endParaRPr kumimoji="1" lang="en-US" altLang="ja-JP" dirty="0" smtClean="0"/>
          </a:p>
          <a:p>
            <a:r>
              <a:rPr kumimoji="1" lang="ja-JP" altLang="en-US" dirty="0" smtClean="0"/>
              <a:t>（「アイコンを表示」　の部分になります。）</a:t>
            </a:r>
            <a:endParaRPr kumimoji="1" lang="en-US" altLang="ja-JP" dirty="0" smtClean="0"/>
          </a:p>
          <a:p>
            <a:endParaRPr kumimoji="1" lang="en-US" altLang="ja-JP" dirty="0" smtClean="0"/>
          </a:p>
          <a:p>
            <a:r>
              <a:rPr kumimoji="1" lang="ja-JP" altLang="en-US" dirty="0" smtClean="0"/>
              <a:t>でなければ、「ライトは消える」は、プログラムのどの部分になりますか？</a:t>
            </a:r>
            <a:endParaRPr kumimoji="1" lang="en-US" altLang="ja-JP" dirty="0" smtClean="0"/>
          </a:p>
          <a:p>
            <a:r>
              <a:rPr kumimoji="1" lang="ja-JP" altLang="en-US" dirty="0" smtClean="0"/>
              <a:t>（「表示を消す」　の部分になります。）</a:t>
            </a:r>
            <a:endParaRPr kumimoji="1" lang="en-US" altLang="ja-JP" dirty="0" smtClean="0"/>
          </a:p>
          <a:p>
            <a:endParaRPr kumimoji="1" lang="en-US" altLang="ja-JP" dirty="0" smtClean="0"/>
          </a:p>
          <a:p>
            <a:r>
              <a:rPr kumimoji="1" lang="ja-JP" altLang="en-US" dirty="0" smtClean="0"/>
              <a:t>＜次のスライドを示す＞</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16</a:t>
            </a:fld>
            <a:endParaRPr kumimoji="1" lang="ja-JP" altLang="en-US"/>
          </a:p>
        </p:txBody>
      </p:sp>
    </p:spTree>
    <p:extLst>
      <p:ext uri="{BB962C8B-B14F-4D97-AF65-F5344CB8AC3E}">
        <p14:creationId xmlns:p14="http://schemas.microsoft.com/office/powerpoint/2010/main" val="5287594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そうですね。</a:t>
            </a:r>
            <a:endParaRPr kumimoji="1" lang="en-US" altLang="ja-JP" dirty="0" smtClean="0"/>
          </a:p>
          <a:p>
            <a:r>
              <a:rPr kumimoji="1" lang="ja-JP" altLang="en-US" dirty="0" smtClean="0"/>
              <a:t>解答例では、</a:t>
            </a:r>
            <a:endParaRPr kumimoji="1" lang="en-US" altLang="ja-JP" dirty="0" smtClean="0"/>
          </a:p>
          <a:p>
            <a:r>
              <a:rPr kumimoji="1" lang="ja-JP" altLang="en-US" dirty="0" smtClean="0"/>
              <a:t>もし、「周りが暗くなった」　ならは、</a:t>
            </a:r>
            <a:endParaRPr kumimoji="1" lang="en-US" altLang="ja-JP" dirty="0" smtClean="0"/>
          </a:p>
          <a:p>
            <a:r>
              <a:rPr kumimoji="1" lang="ja-JP" altLang="en-US" dirty="0" smtClean="0"/>
              <a:t>「明るさが</a:t>
            </a:r>
            <a:r>
              <a:rPr kumimoji="1" lang="en-US" altLang="ja-JP" dirty="0" smtClean="0"/>
              <a:t>20</a:t>
            </a:r>
            <a:r>
              <a:rPr kumimoji="1" lang="ja-JP" altLang="en-US" dirty="0" smtClean="0"/>
              <a:t>より小さくなった」なら、になりますね。</a:t>
            </a:r>
            <a:endParaRPr kumimoji="1" lang="en-US" altLang="ja-JP" dirty="0" smtClean="0"/>
          </a:p>
          <a:p>
            <a:r>
              <a:rPr kumimoji="1" lang="ja-JP" altLang="en-US" dirty="0" smtClean="0"/>
              <a:t>「ライトはつく」は、「アイコンを表示」　になりますね。</a:t>
            </a:r>
            <a:endParaRPr kumimoji="1" lang="en-US" altLang="ja-JP" dirty="0" smtClean="0"/>
          </a:p>
          <a:p>
            <a:r>
              <a:rPr kumimoji="1" lang="ja-JP" altLang="en-US" dirty="0" smtClean="0"/>
              <a:t>でなければ、「ライトは消える」は、「表示を消す」　になりますね。</a:t>
            </a:r>
            <a:endParaRPr kumimoji="1" lang="en-US" altLang="ja-JP" dirty="0" smtClean="0"/>
          </a:p>
          <a:p>
            <a:r>
              <a:rPr kumimoji="1" lang="ja-JP" altLang="en-US" dirty="0" smtClean="0"/>
              <a:t>「暗くなると夜道を照らすためにライトがついて、</a:t>
            </a:r>
            <a:endParaRPr kumimoji="1" lang="en-US" altLang="ja-JP" dirty="0" smtClean="0"/>
          </a:p>
          <a:p>
            <a:r>
              <a:rPr kumimoji="1" lang="ja-JP" altLang="en-US" dirty="0" smtClean="0"/>
              <a:t>明るくなるとライトが消えるような、街灯に使われている</a:t>
            </a:r>
            <a:endParaRPr kumimoji="1" lang="en-US" altLang="ja-JP" dirty="0" smtClean="0"/>
          </a:p>
          <a:p>
            <a:r>
              <a:rPr kumimoji="1" lang="ja-JP" altLang="en-US" dirty="0" smtClean="0"/>
              <a:t>プログラム」を考えることができた、ということですね。</a:t>
            </a:r>
            <a:endParaRPr kumimoji="1" lang="en-US" altLang="ja-JP" dirty="0" smtClean="0"/>
          </a:p>
          <a:p>
            <a:r>
              <a:rPr kumimoji="1" lang="ja-JP" altLang="en-US" dirty="0" smtClean="0"/>
              <a:t>周りが明るいときはライトは必要なので消えている。</a:t>
            </a:r>
            <a:endParaRPr kumimoji="1" lang="en-US" altLang="ja-JP" dirty="0" smtClean="0"/>
          </a:p>
          <a:p>
            <a:r>
              <a:rPr kumimoji="1" lang="ja-JP" altLang="en-US" dirty="0" smtClean="0"/>
              <a:t>つまり、電気をうまく（無駄なく）使えるような、</a:t>
            </a:r>
            <a:endParaRPr kumimoji="1" lang="en-US" altLang="ja-JP" dirty="0" smtClean="0"/>
          </a:p>
          <a:p>
            <a:r>
              <a:rPr kumimoji="1" lang="ja-JP" altLang="en-US" dirty="0" smtClean="0"/>
              <a:t>プログラムを考えることができたということですね。</a:t>
            </a:r>
            <a:endParaRPr kumimoji="1" lang="en-US" altLang="ja-JP" dirty="0" smtClean="0"/>
          </a:p>
          <a:p>
            <a:r>
              <a:rPr kumimoji="1" lang="ja-JP" altLang="en-US" smtClean="0"/>
              <a:t>＜</a:t>
            </a:r>
            <a:r>
              <a:rPr kumimoji="1" lang="ja-JP" altLang="en-US" dirty="0" smtClean="0"/>
              <a:t>次のスライドを示す＞</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17</a:t>
            </a:fld>
            <a:endParaRPr kumimoji="1" lang="ja-JP" altLang="en-US"/>
          </a:p>
        </p:txBody>
      </p:sp>
    </p:spTree>
    <p:extLst>
      <p:ext uri="{BB962C8B-B14F-4D97-AF65-F5344CB8AC3E}">
        <p14:creationId xmlns:p14="http://schemas.microsoft.com/office/powerpoint/2010/main" val="5287594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まとめると、このようになりますね。</a:t>
            </a:r>
            <a:endParaRPr kumimoji="1" lang="en-US" altLang="ja-JP" dirty="0" smtClean="0"/>
          </a:p>
          <a:p>
            <a:endParaRPr kumimoji="1" lang="en-US" altLang="ja-JP" dirty="0" smtClean="0"/>
          </a:p>
          <a:p>
            <a:r>
              <a:rPr kumimoji="1" lang="ja-JP" altLang="en-US" dirty="0" smtClean="0"/>
              <a:t>（　　）には、何を入れたらよいでしょうか？</a:t>
            </a:r>
            <a:endParaRPr kumimoji="1" lang="en-US" altLang="ja-JP" dirty="0" smtClean="0"/>
          </a:p>
          <a:p>
            <a:endParaRPr kumimoji="1" lang="en-US" altLang="ja-JP" dirty="0" smtClean="0"/>
          </a:p>
          <a:p>
            <a:r>
              <a:rPr kumimoji="1" lang="ja-JP" altLang="en-US" dirty="0" smtClean="0"/>
              <a:t>（児童に考えさせる）</a:t>
            </a:r>
            <a:endParaRPr kumimoji="1" lang="en-US" altLang="ja-JP" dirty="0" smtClean="0"/>
          </a:p>
          <a:p>
            <a:r>
              <a:rPr kumimoji="1" lang="ja-JP" altLang="en-US" dirty="0" smtClean="0"/>
              <a:t>　</a:t>
            </a:r>
            <a:endParaRPr kumimoji="1" lang="en-US" altLang="ja-JP" dirty="0" smtClean="0"/>
          </a:p>
          <a:p>
            <a:r>
              <a:rPr kumimoji="1" lang="ja-JP" altLang="en-US" dirty="0" smtClean="0"/>
              <a:t>＜次のスライドへ＞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18</a:t>
            </a:fld>
            <a:endParaRPr kumimoji="1" lang="ja-JP" altLang="en-US"/>
          </a:p>
        </p:txBody>
      </p:sp>
    </p:spTree>
    <p:extLst>
      <p:ext uri="{BB962C8B-B14F-4D97-AF65-F5344CB8AC3E}">
        <p14:creationId xmlns:p14="http://schemas.microsoft.com/office/powerpoint/2010/main" val="553771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このようにまとめられるとよいと思います。</a:t>
            </a:r>
            <a:endParaRPr kumimoji="1" lang="en-US" altLang="ja-JP" dirty="0" smtClean="0"/>
          </a:p>
          <a:p>
            <a:r>
              <a:rPr kumimoji="1" lang="ja-JP" altLang="en-US" dirty="0" smtClean="0"/>
              <a:t>確認のために、みんなで読んでみましょう。</a:t>
            </a:r>
            <a:endParaRPr kumimoji="1" lang="en-US" altLang="ja-JP" dirty="0" smtClean="0"/>
          </a:p>
          <a:p>
            <a:endParaRPr kumimoji="1" lang="en-US" altLang="ja-JP" dirty="0" smtClean="0"/>
          </a:p>
          <a:p>
            <a:r>
              <a:rPr kumimoji="1" lang="ja-JP" altLang="en-US" dirty="0" smtClean="0"/>
              <a:t>暗くなるとライトがつき、明るくなるとライトが消えるプログラムは、</a:t>
            </a:r>
            <a:endParaRPr kumimoji="1" lang="en-US" altLang="ja-JP" dirty="0" smtClean="0"/>
          </a:p>
          <a:p>
            <a:r>
              <a:rPr kumimoji="1" lang="ja-JP" altLang="en-US" dirty="0" smtClean="0"/>
              <a:t>「（明るさ）センサー　を使ってつくったプログラムによって動いている」。</a:t>
            </a:r>
            <a:endParaRPr kumimoji="1" lang="en-US" altLang="ja-JP" dirty="0" smtClean="0"/>
          </a:p>
          <a:p>
            <a:endParaRPr kumimoji="1" lang="en-US" altLang="ja-JP" dirty="0" smtClean="0"/>
          </a:p>
          <a:p>
            <a:r>
              <a:rPr kumimoji="1" lang="ja-JP" altLang="en-US" dirty="0" smtClean="0"/>
              <a:t>＜次のスライドへ＞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19</a:t>
            </a:fld>
            <a:endParaRPr kumimoji="1" lang="ja-JP" altLang="en-US"/>
          </a:p>
        </p:txBody>
      </p:sp>
    </p:spTree>
    <p:extLst>
      <p:ext uri="{BB962C8B-B14F-4D97-AF65-F5344CB8AC3E}">
        <p14:creationId xmlns:p14="http://schemas.microsoft.com/office/powerpoint/2010/main" val="1994735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（街灯の動画）</a:t>
            </a:r>
            <a:endParaRPr kumimoji="1" lang="en-US" altLang="ja-JP" dirty="0" smtClean="0"/>
          </a:p>
          <a:p>
            <a:endParaRPr kumimoji="1" lang="en-US" altLang="ja-JP" dirty="0" smtClean="0"/>
          </a:p>
          <a:p>
            <a:r>
              <a:rPr kumimoji="1" lang="ja-JP" altLang="en-US" dirty="0" smtClean="0"/>
              <a:t>＜朝になってライトが消えたら、自動で次のスライドに切り替わる＞</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2</a:t>
            </a:fld>
            <a:endParaRPr kumimoji="1" lang="ja-JP" altLang="en-US"/>
          </a:p>
        </p:txBody>
      </p:sp>
    </p:spTree>
    <p:extLst>
      <p:ext uri="{BB962C8B-B14F-4D97-AF65-F5344CB8AC3E}">
        <p14:creationId xmlns:p14="http://schemas.microsoft.com/office/powerpoint/2010/main" val="37787935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身の回りの道具には、電気を効率よく使うために、</a:t>
            </a:r>
            <a:endParaRPr kumimoji="1" lang="en-US" altLang="ja-JP" dirty="0" smtClean="0"/>
          </a:p>
          <a:p>
            <a:r>
              <a:rPr kumimoji="1" lang="ja-JP" altLang="en-US" dirty="0" smtClean="0"/>
              <a:t>明るさセンサーが使われています。</a:t>
            </a:r>
            <a:endParaRPr kumimoji="1" lang="en-US" altLang="ja-JP" dirty="0" smtClean="0"/>
          </a:p>
          <a:p>
            <a:endParaRPr kumimoji="1" lang="en-US" altLang="ja-JP" dirty="0" smtClean="0"/>
          </a:p>
          <a:p>
            <a:r>
              <a:rPr kumimoji="1" lang="ja-JP" altLang="en-US" dirty="0" smtClean="0"/>
              <a:t>この照明ライトも、「明るさセンター」によって、「ライト」がついたり</a:t>
            </a:r>
            <a:endParaRPr kumimoji="1" lang="en-US" altLang="ja-JP" dirty="0" smtClean="0"/>
          </a:p>
          <a:p>
            <a:r>
              <a:rPr kumimoji="1" lang="ja-JP" altLang="en-US" dirty="0" smtClean="0"/>
              <a:t>消えたりします。</a:t>
            </a:r>
            <a:endParaRPr kumimoji="1" lang="en-US" altLang="ja-JP" dirty="0" smtClean="0"/>
          </a:p>
          <a:p>
            <a:endParaRPr kumimoji="1" lang="en-US" altLang="ja-JP" dirty="0" smtClean="0"/>
          </a:p>
          <a:p>
            <a:r>
              <a:rPr kumimoji="1" lang="ja-JP" altLang="en-US" dirty="0" smtClean="0"/>
              <a:t>＜次のスライドへ＞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20</a:t>
            </a:fld>
            <a:endParaRPr kumimoji="1" lang="ja-JP" altLang="en-US"/>
          </a:p>
        </p:txBody>
      </p:sp>
    </p:spTree>
    <p:extLst>
      <p:ext uri="{BB962C8B-B14F-4D97-AF65-F5344CB8AC3E}">
        <p14:creationId xmlns:p14="http://schemas.microsoft.com/office/powerpoint/2010/main" val="2364704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実際に照明ライトに使われている　「明るさセンサー（光センサー）」を</a:t>
            </a:r>
            <a:endParaRPr kumimoji="1" lang="en-US" altLang="ja-JP" dirty="0" smtClean="0"/>
          </a:p>
          <a:p>
            <a:r>
              <a:rPr kumimoji="1" lang="ja-JP" altLang="en-US" dirty="0" smtClean="0"/>
              <a:t>拡大したものです。</a:t>
            </a:r>
            <a:endParaRPr kumimoji="1" lang="en-US" altLang="ja-JP" dirty="0" smtClean="0"/>
          </a:p>
          <a:p>
            <a:endParaRPr kumimoji="1" lang="en-US" altLang="ja-JP" dirty="0" smtClean="0"/>
          </a:p>
          <a:p>
            <a:r>
              <a:rPr kumimoji="1" lang="ja-JP" altLang="en-US" dirty="0" smtClean="0"/>
              <a:t>＜次のスライドへ＞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21</a:t>
            </a:fld>
            <a:endParaRPr kumimoji="1" lang="ja-JP" altLang="en-US"/>
          </a:p>
        </p:txBody>
      </p:sp>
    </p:spTree>
    <p:extLst>
      <p:ext uri="{BB962C8B-B14F-4D97-AF65-F5344CB8AC3E}">
        <p14:creationId xmlns:p14="http://schemas.microsoft.com/office/powerpoint/2010/main" val="3487720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これは、「街灯」の拡大写真です。</a:t>
            </a:r>
            <a:endParaRPr kumimoji="1" lang="en-US" altLang="ja-JP" dirty="0" smtClean="0"/>
          </a:p>
          <a:p>
            <a:endParaRPr kumimoji="1" lang="en-US" altLang="ja-JP" dirty="0" smtClean="0"/>
          </a:p>
          <a:p>
            <a:r>
              <a:rPr kumimoji="1" lang="ja-JP" altLang="en-US" dirty="0" smtClean="0"/>
              <a:t>ライトの上の方に、「明るさセンサー」　が　ついています。</a:t>
            </a:r>
            <a:endParaRPr kumimoji="1" lang="en-US" altLang="ja-JP" dirty="0" smtClean="0"/>
          </a:p>
          <a:p>
            <a:endParaRPr kumimoji="1" lang="en-US" altLang="ja-JP" dirty="0" smtClean="0"/>
          </a:p>
          <a:p>
            <a:r>
              <a:rPr kumimoji="1" lang="ja-JP" altLang="en-US" dirty="0" smtClean="0"/>
              <a:t>このように、明るさを感知するセンサーの他にも、</a:t>
            </a:r>
            <a:endParaRPr kumimoji="1" lang="en-US" altLang="ja-JP" dirty="0" smtClean="0"/>
          </a:p>
          <a:p>
            <a:r>
              <a:rPr kumimoji="1" lang="ja-JP" altLang="en-US" dirty="0" smtClean="0"/>
              <a:t>様々なセンサーがあります。</a:t>
            </a:r>
            <a:endParaRPr kumimoji="1" lang="en-US" altLang="ja-JP" dirty="0" smtClean="0"/>
          </a:p>
          <a:p>
            <a:endParaRPr kumimoji="1" lang="en-US" altLang="ja-JP" dirty="0" smtClean="0"/>
          </a:p>
          <a:p>
            <a:r>
              <a:rPr kumimoji="1" lang="ja-JP" altLang="en-US" dirty="0" smtClean="0"/>
              <a:t>＜次のスライドへ＞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22</a:t>
            </a:fld>
            <a:endParaRPr kumimoji="1" lang="ja-JP" altLang="en-US"/>
          </a:p>
        </p:txBody>
      </p:sp>
    </p:spTree>
    <p:extLst>
      <p:ext uri="{BB962C8B-B14F-4D97-AF65-F5344CB8AC3E}">
        <p14:creationId xmlns:p14="http://schemas.microsoft.com/office/powerpoint/2010/main" val="3569699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それでは、身の回りの物で、</a:t>
            </a:r>
            <a:endParaRPr kumimoji="1" lang="en-US" altLang="ja-JP" dirty="0" smtClean="0"/>
          </a:p>
          <a:p>
            <a:r>
              <a:rPr kumimoji="1" lang="ja-JP" altLang="en-US" dirty="0" smtClean="0"/>
              <a:t>「人の動きによって動作が変わる機器（道具）には、</a:t>
            </a:r>
            <a:endParaRPr kumimoji="1" lang="en-US" altLang="ja-JP" dirty="0" smtClean="0"/>
          </a:p>
          <a:p>
            <a:r>
              <a:rPr kumimoji="1" lang="ja-JP" altLang="en-US" dirty="0" smtClean="0"/>
              <a:t>どんなものがあるでしょうか？」</a:t>
            </a:r>
            <a:endParaRPr kumimoji="1" lang="en-US" altLang="ja-JP" dirty="0" smtClean="0"/>
          </a:p>
          <a:p>
            <a:endParaRPr kumimoji="1" lang="en-US" altLang="ja-JP" dirty="0" smtClean="0"/>
          </a:p>
          <a:p>
            <a:r>
              <a:rPr kumimoji="1" lang="en-US" altLang="ja-JP" dirty="0" smtClean="0"/>
              <a:t>(</a:t>
            </a:r>
            <a:r>
              <a:rPr kumimoji="1" lang="ja-JP" altLang="en-US" dirty="0" smtClean="0"/>
              <a:t>考えたものを発表させる）</a:t>
            </a:r>
            <a:endParaRPr kumimoji="1" lang="en-US" altLang="ja-JP" dirty="0" smtClean="0"/>
          </a:p>
          <a:p>
            <a:endParaRPr kumimoji="1" lang="en-US" altLang="ja-JP" dirty="0" smtClean="0"/>
          </a:p>
          <a:p>
            <a:r>
              <a:rPr kumimoji="1" lang="ja-JP" altLang="en-US" dirty="0" smtClean="0"/>
              <a:t>＜次のスライドへ＞</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23</a:t>
            </a:fld>
            <a:endParaRPr kumimoji="1" lang="ja-JP" altLang="en-US"/>
          </a:p>
        </p:txBody>
      </p:sp>
    </p:spTree>
    <p:extLst>
      <p:ext uri="{BB962C8B-B14F-4D97-AF65-F5344CB8AC3E}">
        <p14:creationId xmlns:p14="http://schemas.microsoft.com/office/powerpoint/2010/main" val="2517906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ここにあげたものの中に、みんなから出されたものが入っているでしょうか？</a:t>
            </a:r>
            <a:endParaRPr kumimoji="1" lang="en-US" altLang="ja-JP" dirty="0" smtClean="0"/>
          </a:p>
          <a:p>
            <a:endParaRPr kumimoji="1" lang="en-US" altLang="ja-JP" dirty="0" smtClean="0"/>
          </a:p>
          <a:p>
            <a:r>
              <a:rPr kumimoji="1" lang="ja-JP" altLang="en-US" dirty="0" smtClean="0"/>
              <a:t>色々なところに、センサーを使いプログラムによって動作している物があるんですね。</a:t>
            </a:r>
            <a:endParaRPr kumimoji="1" lang="en-US" altLang="ja-JP" dirty="0" smtClean="0"/>
          </a:p>
          <a:p>
            <a:r>
              <a:rPr kumimoji="1" lang="ja-JP" altLang="en-US" dirty="0" smtClean="0"/>
              <a:t>そして、安全性を高めたり、生活を便利したりしているんですね。</a:t>
            </a:r>
            <a:endParaRPr kumimoji="1" lang="en-US" altLang="ja-JP" dirty="0" smtClean="0"/>
          </a:p>
          <a:p>
            <a:endParaRPr kumimoji="1" lang="en-US" altLang="ja-JP" dirty="0" smtClean="0"/>
          </a:p>
          <a:p>
            <a:r>
              <a:rPr kumimoji="1" lang="ja-JP" altLang="en-US" dirty="0" smtClean="0"/>
              <a:t>＜次のスライドへ＞</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24</a:t>
            </a:fld>
            <a:endParaRPr kumimoji="1" lang="ja-JP" altLang="en-US"/>
          </a:p>
        </p:txBody>
      </p:sp>
    </p:spTree>
    <p:extLst>
      <p:ext uri="{BB962C8B-B14F-4D97-AF65-F5344CB8AC3E}">
        <p14:creationId xmlns:p14="http://schemas.microsoft.com/office/powerpoint/2010/main" val="2517906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それでは、授業のふり返りをしましょう。</a:t>
            </a:r>
            <a:endParaRPr kumimoji="1" lang="en-US" altLang="ja-JP" dirty="0" smtClean="0"/>
          </a:p>
          <a:p>
            <a:endParaRPr kumimoji="1" lang="en-US" altLang="ja-JP" dirty="0" smtClean="0"/>
          </a:p>
          <a:p>
            <a:r>
              <a:rPr kumimoji="1" lang="ja-JP" altLang="en-US" dirty="0" smtClean="0"/>
              <a:t>授業をふり返って、気づいたこと、わかったこと、思ったこと、</a:t>
            </a:r>
            <a:endParaRPr kumimoji="1" lang="en-US" altLang="ja-JP" dirty="0" smtClean="0"/>
          </a:p>
          <a:p>
            <a:r>
              <a:rPr kumimoji="1" lang="ja-JP" altLang="en-US" dirty="0" smtClean="0"/>
              <a:t>次の学習ではどんな学習をしてみたいかなどを書きましょう。</a:t>
            </a:r>
            <a:endParaRPr kumimoji="1" lang="en-US" altLang="ja-JP" dirty="0" smtClean="0"/>
          </a:p>
          <a:p>
            <a:endParaRPr kumimoji="1" lang="en-US" altLang="ja-JP" dirty="0" smtClean="0"/>
          </a:p>
          <a:p>
            <a:endParaRPr kumimoji="1" lang="en-US" altLang="ja-JP" dirty="0" smtClean="0"/>
          </a:p>
          <a:p>
            <a:r>
              <a:rPr kumimoji="1" lang="ja-JP" altLang="en-US" dirty="0" smtClean="0"/>
              <a:t>（何人かに発表させ、考えを共有したら、授業終了）</a:t>
            </a:r>
            <a:endParaRPr kumimoji="1" lang="en-US" altLang="ja-JP" dirty="0" smtClean="0"/>
          </a:p>
          <a:p>
            <a:endParaRPr kumimoji="1" lang="en-US" altLang="ja-JP" dirty="0" smtClean="0"/>
          </a:p>
          <a:p>
            <a:endParaRPr kumimoji="1" lang="ja-JP" altLang="en-US" dirty="0"/>
          </a:p>
        </p:txBody>
      </p:sp>
      <p:sp>
        <p:nvSpPr>
          <p:cNvPr id="4" name="日付プレースホルダー 3"/>
          <p:cNvSpPr>
            <a:spLocks noGrp="1"/>
          </p:cNvSpPr>
          <p:nvPr>
            <p:ph type="dt" idx="10"/>
          </p:nvPr>
        </p:nvSpPr>
        <p:spPr/>
        <p:txBody>
          <a:bodyPr/>
          <a:lstStyle/>
          <a:p>
            <a:endParaRPr kumimoji="1" lang="ja-JP" altLang="en-US"/>
          </a:p>
        </p:txBody>
      </p:sp>
      <p:sp>
        <p:nvSpPr>
          <p:cNvPr id="5" name="スライド番号プレースホルダー 4"/>
          <p:cNvSpPr>
            <a:spLocks noGrp="1"/>
          </p:cNvSpPr>
          <p:nvPr>
            <p:ph type="sldNum" sz="quarter" idx="11"/>
          </p:nvPr>
        </p:nvSpPr>
        <p:spPr/>
        <p:txBody>
          <a:bodyPr/>
          <a:lstStyle/>
          <a:p>
            <a:fld id="{7AB49E8E-E214-4968-A6A3-2C22E6F0C9A7}" type="slidenum">
              <a:rPr kumimoji="1" lang="ja-JP" altLang="en-US" smtClean="0"/>
              <a:t>25</a:t>
            </a:fld>
            <a:endParaRPr kumimoji="1" lang="ja-JP" altLang="en-US"/>
          </a:p>
        </p:txBody>
      </p:sp>
    </p:spTree>
    <p:extLst>
      <p:ext uri="{BB962C8B-B14F-4D97-AF65-F5344CB8AC3E}">
        <p14:creationId xmlns:p14="http://schemas.microsoft.com/office/powerpoint/2010/main" val="2845468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「街灯」の動画を見て、気づいたことを教えてください。</a:t>
            </a:r>
            <a:endParaRPr kumimoji="1" lang="en-US" altLang="ja-JP" dirty="0" smtClean="0"/>
          </a:p>
          <a:p>
            <a:endParaRPr kumimoji="1" lang="en-US" altLang="ja-JP" dirty="0" smtClean="0"/>
          </a:p>
          <a:p>
            <a:r>
              <a:rPr kumimoji="1" lang="ja-JP" altLang="en-US" dirty="0" smtClean="0"/>
              <a:t>（自動でライトがついたり、消えたりしている。）</a:t>
            </a:r>
            <a:endParaRPr kumimoji="1" lang="en-US" altLang="ja-JP" dirty="0" smtClean="0"/>
          </a:p>
          <a:p>
            <a:r>
              <a:rPr kumimoji="1" lang="ja-JP" altLang="en-US" dirty="0" smtClean="0"/>
              <a:t>（センサーがあって、暗くなるとライトがつくようになっていると思う。）</a:t>
            </a:r>
            <a:endParaRPr kumimoji="1" lang="en-US" altLang="ja-JP" dirty="0" smtClean="0"/>
          </a:p>
          <a:p>
            <a:r>
              <a:rPr kumimoji="1" lang="ja-JP" altLang="en-US" dirty="0" smtClean="0"/>
              <a:t>（センサーがあって、明るくなるとライトが消えるようになっていると思う。）</a:t>
            </a:r>
            <a:endParaRPr kumimoji="1" lang="en-US" altLang="ja-JP" dirty="0" smtClean="0"/>
          </a:p>
          <a:p>
            <a:r>
              <a:rPr kumimoji="1" lang="ja-JP" altLang="en-US" dirty="0" smtClean="0"/>
              <a:t>（明るさに反応するセンサーがあって、ライトがついたり消えたりしていると思う。）</a:t>
            </a:r>
            <a:endParaRPr kumimoji="1" lang="en-US" altLang="ja-JP" dirty="0" smtClean="0"/>
          </a:p>
          <a:p>
            <a:endParaRPr kumimoji="1" lang="en-US" altLang="ja-JP" dirty="0" smtClean="0"/>
          </a:p>
          <a:p>
            <a:r>
              <a:rPr kumimoji="1" lang="ja-JP" altLang="en-US" dirty="0" smtClean="0"/>
              <a:t>＜次のスライドへ＞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3</a:t>
            </a:fld>
            <a:endParaRPr kumimoji="1" lang="ja-JP" altLang="en-US"/>
          </a:p>
        </p:txBody>
      </p:sp>
    </p:spTree>
    <p:extLst>
      <p:ext uri="{BB962C8B-B14F-4D97-AF65-F5344CB8AC3E}">
        <p14:creationId xmlns:p14="http://schemas.microsoft.com/office/powerpoint/2010/main" val="2343166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それでは、「自動でライトがついたり、消えたりすることのよさ」に</a:t>
            </a:r>
            <a:endParaRPr kumimoji="1" lang="en-US" altLang="ja-JP" dirty="0" smtClean="0"/>
          </a:p>
          <a:p>
            <a:r>
              <a:rPr kumimoji="1" lang="ja-JP" altLang="en-US" dirty="0" smtClean="0"/>
              <a:t>ついて考えていきましょう。</a:t>
            </a:r>
            <a:endParaRPr kumimoji="1" lang="en-US" altLang="ja-JP" dirty="0" smtClean="0"/>
          </a:p>
          <a:p>
            <a:endParaRPr kumimoji="1" lang="en-US" altLang="ja-JP" dirty="0" smtClean="0"/>
          </a:p>
          <a:p>
            <a:r>
              <a:rPr kumimoji="1" lang="ja-JP" altLang="en-US" dirty="0" smtClean="0"/>
              <a:t>「自動でライトがついたり、消えたりすることのよさ」は、</a:t>
            </a:r>
            <a:endParaRPr kumimoji="1" lang="en-US" altLang="ja-JP" dirty="0" smtClean="0"/>
          </a:p>
          <a:p>
            <a:r>
              <a:rPr kumimoji="1" lang="ja-JP" altLang="en-US" dirty="0" smtClean="0"/>
              <a:t>何だと思いますか？</a:t>
            </a:r>
            <a:endParaRPr kumimoji="1" lang="en-US" altLang="ja-JP" dirty="0" smtClean="0"/>
          </a:p>
          <a:p>
            <a:endParaRPr kumimoji="1" lang="en-US" altLang="ja-JP" dirty="0" smtClean="0"/>
          </a:p>
          <a:p>
            <a:r>
              <a:rPr kumimoji="1" lang="ja-JP" altLang="en-US" dirty="0" smtClean="0"/>
              <a:t>（自動でライトがついたり消えたりするので、便利。）</a:t>
            </a:r>
            <a:endParaRPr kumimoji="1" lang="en-US" altLang="ja-JP" dirty="0" smtClean="0"/>
          </a:p>
          <a:p>
            <a:r>
              <a:rPr kumimoji="1" lang="ja-JP" altLang="en-US" dirty="0" smtClean="0"/>
              <a:t>（明るくなると自動で消えるので、電気の無駄遣いがない。）</a:t>
            </a:r>
            <a:endParaRPr kumimoji="1" lang="en-US" altLang="ja-JP" dirty="0" smtClean="0"/>
          </a:p>
          <a:p>
            <a:r>
              <a:rPr kumimoji="1" lang="ja-JP" altLang="en-US" dirty="0" smtClean="0"/>
              <a:t>（自動で消えるので、消し忘れがない。）（節電できる。）</a:t>
            </a:r>
            <a:endParaRPr kumimoji="1" lang="en-US" altLang="ja-JP" dirty="0" smtClean="0"/>
          </a:p>
          <a:p>
            <a:endParaRPr kumimoji="1" lang="en-US" altLang="ja-JP" dirty="0" smtClean="0"/>
          </a:p>
          <a:p>
            <a:r>
              <a:rPr kumimoji="1" lang="ja-JP" altLang="en-US" dirty="0" smtClean="0"/>
              <a:t>＜次のスライドへ＞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4</a:t>
            </a:fld>
            <a:endParaRPr kumimoji="1" lang="ja-JP" altLang="en-US"/>
          </a:p>
        </p:txBody>
      </p:sp>
    </p:spTree>
    <p:extLst>
      <p:ext uri="{BB962C8B-B14F-4D97-AF65-F5344CB8AC3E}">
        <p14:creationId xmlns:p14="http://schemas.microsoft.com/office/powerpoint/2010/main" val="904731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なぜ、街灯は、自動でついたり、消えたりするのでしょうか。（周りが暗くなると、ライトがつくようにプログラムされているから。周りが明るくなると、ライトが消えるようにプログラムされているから。）</a:t>
            </a:r>
            <a:endParaRPr kumimoji="1" lang="en-US" altLang="ja-JP" dirty="0" smtClean="0"/>
          </a:p>
          <a:p>
            <a:r>
              <a:rPr kumimoji="1" lang="ja-JP" altLang="en-US" dirty="0" smtClean="0"/>
              <a:t>暗くなると夜道を照らすためにライトがついて、明るくなるとライトが消えるようにプログラムされているということですね。</a:t>
            </a:r>
            <a:endParaRPr kumimoji="1" lang="en-US" altLang="ja-JP" dirty="0" smtClean="0"/>
          </a:p>
          <a:p>
            <a:r>
              <a:rPr kumimoji="1" lang="ja-JP" altLang="en-US" dirty="0" smtClean="0"/>
              <a:t>周りが明るいときはライトは必要ないので消えている。つまり、電気をうまく（無駄なく）使えるように、プログラムされているということですね。</a:t>
            </a:r>
            <a:endParaRPr kumimoji="1" lang="en-US" altLang="ja-JP" dirty="0" smtClean="0"/>
          </a:p>
          <a:p>
            <a:r>
              <a:rPr kumimoji="1" lang="ja-JP" altLang="en-US" dirty="0" smtClean="0"/>
              <a:t>それでは、今日は、実際に、「暗くなるとライトがつき、明るくなるとライトが消える」　というプログラムは、どう作るのかを考え、電気をうまく（無駄なく）使えるようにするプログラムについて学習していきましょう。</a:t>
            </a:r>
          </a:p>
          <a:p>
            <a:r>
              <a:rPr kumimoji="1" lang="ja-JP" altLang="en-US" dirty="0" smtClean="0"/>
              <a:t>＜次のスライドへ＞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5</a:t>
            </a:fld>
            <a:endParaRPr kumimoji="1" lang="ja-JP" altLang="en-US"/>
          </a:p>
        </p:txBody>
      </p:sp>
    </p:spTree>
    <p:extLst>
      <p:ext uri="{BB962C8B-B14F-4D97-AF65-F5344CB8AC3E}">
        <p14:creationId xmlns:p14="http://schemas.microsoft.com/office/powerpoint/2010/main" val="1510780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そうすると、今日の学習問題は、このようになりますね。</a:t>
            </a:r>
            <a:endParaRPr kumimoji="1" lang="en-US" altLang="ja-JP" dirty="0" smtClean="0"/>
          </a:p>
          <a:p>
            <a:endParaRPr kumimoji="1" lang="en-US" altLang="ja-JP" dirty="0" smtClean="0"/>
          </a:p>
          <a:p>
            <a:r>
              <a:rPr kumimoji="1" lang="ja-JP" altLang="en-US" dirty="0" smtClean="0"/>
              <a:t>確認のために、みんなで読んでください。</a:t>
            </a:r>
            <a:endParaRPr kumimoji="1" lang="en-US" altLang="ja-JP" dirty="0" smtClean="0"/>
          </a:p>
          <a:p>
            <a:endParaRPr kumimoji="1" lang="en-US" altLang="ja-JP" dirty="0" smtClean="0"/>
          </a:p>
          <a:p>
            <a:r>
              <a:rPr kumimoji="1" lang="ja-JP" altLang="en-US" dirty="0" smtClean="0"/>
              <a:t>（暗くなるとライトがつき、明るくなるとライトが消える</a:t>
            </a:r>
            <a:endParaRPr kumimoji="1" lang="en-US" altLang="ja-JP" dirty="0" smtClean="0"/>
          </a:p>
          <a:p>
            <a:r>
              <a:rPr kumimoji="1" lang="ja-JP" altLang="en-US" dirty="0" smtClean="0"/>
              <a:t>　プログラムとは、どのようなプログラムなのだろうか？）</a:t>
            </a:r>
            <a:endParaRPr kumimoji="1" lang="en-US" altLang="ja-JP" dirty="0" smtClean="0"/>
          </a:p>
          <a:p>
            <a:endParaRPr kumimoji="1" lang="en-US" altLang="ja-JP" dirty="0" smtClean="0"/>
          </a:p>
          <a:p>
            <a:r>
              <a:rPr kumimoji="1" lang="ja-JP" altLang="en-US" dirty="0" smtClean="0"/>
              <a:t>＜次のスライドへ＞</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6</a:t>
            </a:fld>
            <a:endParaRPr kumimoji="1" lang="ja-JP" altLang="en-US"/>
          </a:p>
        </p:txBody>
      </p:sp>
    </p:spTree>
    <p:extLst>
      <p:ext uri="{BB962C8B-B14F-4D97-AF65-F5344CB8AC3E}">
        <p14:creationId xmlns:p14="http://schemas.microsoft.com/office/powerpoint/2010/main" val="1551802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＜ワークシートを配付する＞ワークシートに名前を書いてください。</a:t>
            </a:r>
            <a:endParaRPr kumimoji="1" lang="en-US" altLang="ja-JP" dirty="0" smtClean="0"/>
          </a:p>
          <a:p>
            <a:r>
              <a:rPr kumimoji="1" lang="ja-JP" altLang="en-US" dirty="0" smtClean="0"/>
              <a:t>「暗くなったらライトがついて、明るくなったらライトが消えるプログラム」の条件を　言葉で考えてみましょう。</a:t>
            </a:r>
            <a:endParaRPr kumimoji="1" lang="en-US" altLang="ja-JP" dirty="0" smtClean="0"/>
          </a:p>
          <a:p>
            <a:r>
              <a:rPr kumimoji="1" lang="ja-JP" altLang="en-US" dirty="0" smtClean="0"/>
              <a:t>ワークシートの（　　）に当てはまる言葉を考えて入れて下さい。どうなりまたか？</a:t>
            </a:r>
            <a:endParaRPr kumimoji="1" lang="en-US" altLang="ja-JP" dirty="0" smtClean="0"/>
          </a:p>
          <a:p>
            <a:r>
              <a:rPr kumimoji="1" lang="ja-JP" altLang="en-US" dirty="0" smtClean="0"/>
              <a:t>（もし、周りが　「暗くなった」</a:t>
            </a:r>
            <a:endParaRPr kumimoji="1" lang="en-US" altLang="ja-JP" dirty="0" smtClean="0"/>
          </a:p>
          <a:p>
            <a:r>
              <a:rPr kumimoji="1" lang="ja-JP" altLang="en-US" dirty="0" smtClean="0"/>
              <a:t>　　なら　　　　　ライトは　「つく。」</a:t>
            </a:r>
            <a:endParaRPr kumimoji="1" lang="en-US" altLang="ja-JP" dirty="0" smtClean="0"/>
          </a:p>
          <a:p>
            <a:r>
              <a:rPr kumimoji="1" lang="ja-JP" altLang="en-US" dirty="0" smtClean="0"/>
              <a:t>　　でなければ、ライトは　「消える。」　）　</a:t>
            </a:r>
            <a:endParaRPr kumimoji="1" lang="en-US" altLang="ja-JP" dirty="0" smtClean="0"/>
          </a:p>
          <a:p>
            <a:r>
              <a:rPr kumimoji="1" lang="en-US" altLang="ja-JP" dirty="0" smtClean="0"/>
              <a:t>Or</a:t>
            </a:r>
          </a:p>
          <a:p>
            <a:r>
              <a:rPr kumimoji="1" lang="ja-JP" altLang="en-US" dirty="0" smtClean="0"/>
              <a:t>（もし、周りが　「明るくなった」</a:t>
            </a:r>
            <a:endParaRPr kumimoji="1" lang="en-US" altLang="ja-JP" dirty="0" smtClean="0"/>
          </a:p>
          <a:p>
            <a:r>
              <a:rPr kumimoji="1" lang="ja-JP" altLang="en-US" dirty="0" smtClean="0"/>
              <a:t>　　なら　　　　　ライトは　「消える。」</a:t>
            </a:r>
            <a:endParaRPr kumimoji="1" lang="en-US" altLang="ja-JP" dirty="0" smtClean="0"/>
          </a:p>
          <a:p>
            <a:r>
              <a:rPr kumimoji="1" lang="ja-JP" altLang="en-US" dirty="0" smtClean="0"/>
              <a:t>　　でなければ、ライトは　「つく。」　）　も認める。</a:t>
            </a:r>
            <a:endParaRPr kumimoji="1" lang="en-US" altLang="ja-JP" dirty="0" smtClean="0"/>
          </a:p>
          <a:p>
            <a:r>
              <a:rPr kumimoji="1" lang="ja-JP" altLang="en-US" dirty="0" smtClean="0"/>
              <a:t>＜次のスライドでは、最初の方のものを示す＞</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7</a:t>
            </a:fld>
            <a:endParaRPr kumimoji="1" lang="ja-JP" altLang="en-US"/>
          </a:p>
        </p:txBody>
      </p:sp>
    </p:spTree>
    <p:extLst>
      <p:ext uri="{BB962C8B-B14F-4D97-AF65-F5344CB8AC3E}">
        <p14:creationId xmlns:p14="http://schemas.microsoft.com/office/powerpoint/2010/main" val="1703003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そうでうね。</a:t>
            </a:r>
            <a:endParaRPr kumimoji="1" lang="en-US" altLang="ja-JP" dirty="0" smtClean="0"/>
          </a:p>
          <a:p>
            <a:endParaRPr kumimoji="1" lang="en-US" altLang="ja-JP" dirty="0" smtClean="0"/>
          </a:p>
          <a:p>
            <a:r>
              <a:rPr kumimoji="1" lang="ja-JP" altLang="en-US" dirty="0" smtClean="0"/>
              <a:t>もし、周りが　「暗くなった」</a:t>
            </a:r>
            <a:endParaRPr kumimoji="1" lang="en-US" altLang="ja-JP" dirty="0" smtClean="0"/>
          </a:p>
          <a:p>
            <a:r>
              <a:rPr kumimoji="1" lang="ja-JP" altLang="en-US" dirty="0" smtClean="0"/>
              <a:t>　なら　　　　　ライトは　「つく。」</a:t>
            </a:r>
            <a:endParaRPr kumimoji="1" lang="en-US" altLang="ja-JP" dirty="0" smtClean="0"/>
          </a:p>
          <a:p>
            <a:r>
              <a:rPr kumimoji="1" lang="ja-JP" altLang="en-US" dirty="0" smtClean="0"/>
              <a:t>　でなければ、ライトは　「消える。」　</a:t>
            </a:r>
            <a:endParaRPr kumimoji="1" lang="en-US" altLang="ja-JP" dirty="0" smtClean="0"/>
          </a:p>
          <a:p>
            <a:endParaRPr kumimoji="1" lang="en-US" altLang="ja-JP" dirty="0" smtClean="0"/>
          </a:p>
          <a:p>
            <a:r>
              <a:rPr kumimoji="1" lang="ja-JP" altLang="en-US" dirty="0" smtClean="0"/>
              <a:t>＜次のスライドを示す＞</a:t>
            </a:r>
            <a:endParaRPr kumimoji="1" lang="ja-JP" altLang="en-US" dirty="0"/>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8</a:t>
            </a:fld>
            <a:endParaRPr kumimoji="1" lang="ja-JP" altLang="en-US"/>
          </a:p>
        </p:txBody>
      </p:sp>
    </p:spTree>
    <p:extLst>
      <p:ext uri="{BB962C8B-B14F-4D97-AF65-F5344CB8AC3E}">
        <p14:creationId xmlns:p14="http://schemas.microsoft.com/office/powerpoint/2010/main" val="528759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別の解答例もありますね。</a:t>
            </a:r>
            <a:endParaRPr kumimoji="1" lang="en-US" altLang="ja-JP" dirty="0" smtClean="0"/>
          </a:p>
          <a:p>
            <a:endParaRPr kumimoji="1" lang="en-US" altLang="ja-JP" dirty="0" smtClean="0"/>
          </a:p>
          <a:p>
            <a:r>
              <a:rPr kumimoji="1" lang="ja-JP" altLang="en-US" dirty="0" smtClean="0"/>
              <a:t>もし、周りが　「明るくなった」</a:t>
            </a:r>
            <a:endParaRPr kumimoji="1" lang="en-US" altLang="ja-JP" dirty="0" smtClean="0"/>
          </a:p>
          <a:p>
            <a:r>
              <a:rPr kumimoji="1" lang="ja-JP" altLang="en-US" dirty="0" smtClean="0"/>
              <a:t>　なら　　　　　ライトは　「消える。」</a:t>
            </a:r>
            <a:endParaRPr kumimoji="1" lang="en-US" altLang="ja-JP" dirty="0" smtClean="0"/>
          </a:p>
          <a:p>
            <a:r>
              <a:rPr kumimoji="1" lang="ja-JP" altLang="en-US" dirty="0" smtClean="0"/>
              <a:t>　でなければ、ライトは　「つく。」　</a:t>
            </a:r>
            <a:endParaRPr kumimoji="1" lang="en-US" altLang="ja-JP" dirty="0" smtClean="0"/>
          </a:p>
          <a:p>
            <a:endParaRPr kumimoji="1" lang="en-US" altLang="ja-JP" dirty="0" smtClean="0"/>
          </a:p>
          <a:p>
            <a:r>
              <a:rPr kumimoji="1" lang="ja-JP" altLang="en-US" dirty="0" smtClean="0"/>
              <a:t>これでもいいですね。</a:t>
            </a:r>
            <a:endParaRPr kumimoji="1" lang="en-US" altLang="ja-JP" dirty="0" smtClean="0"/>
          </a:p>
          <a:p>
            <a:endParaRPr kumimoji="1" lang="en-US" altLang="ja-JP" dirty="0" smtClean="0"/>
          </a:p>
          <a:p>
            <a:r>
              <a:rPr kumimoji="1" lang="ja-JP" altLang="en-US" dirty="0" smtClean="0"/>
              <a:t>＜次のスライドを示す＞</a:t>
            </a:r>
          </a:p>
        </p:txBody>
      </p:sp>
      <p:sp>
        <p:nvSpPr>
          <p:cNvPr id="4" name="スライド番号プレースホルダー 3"/>
          <p:cNvSpPr>
            <a:spLocks noGrp="1"/>
          </p:cNvSpPr>
          <p:nvPr>
            <p:ph type="sldNum" sz="quarter" idx="10"/>
          </p:nvPr>
        </p:nvSpPr>
        <p:spPr/>
        <p:txBody>
          <a:bodyPr/>
          <a:lstStyle/>
          <a:p>
            <a:fld id="{ED97A791-93E2-4A52-ACF1-45B8E073C4D0}" type="slidenum">
              <a:rPr kumimoji="1" lang="ja-JP" altLang="en-US" smtClean="0"/>
              <a:t>9</a:t>
            </a:fld>
            <a:endParaRPr kumimoji="1" lang="ja-JP" altLang="en-US"/>
          </a:p>
        </p:txBody>
      </p:sp>
    </p:spTree>
    <p:extLst>
      <p:ext uri="{BB962C8B-B14F-4D97-AF65-F5344CB8AC3E}">
        <p14:creationId xmlns:p14="http://schemas.microsoft.com/office/powerpoint/2010/main" val="2903757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2347029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1950879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1354176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3900968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510195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2277165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381176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4119697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246821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2096124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52FCE460-66B5-477C-B862-8577FFE341A5}" type="datetimeFigureOut">
              <a:rPr kumimoji="1" lang="ja-JP" altLang="en-US" smtClean="0"/>
              <a:t>2019/3/18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1838997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FCE460-66B5-477C-B862-8577FFE341A5}" type="datetimeFigureOut">
              <a:rPr kumimoji="1" lang="ja-JP" altLang="en-US" smtClean="0"/>
              <a:t>2019/3/18</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584ACA-8B2E-4416-821B-3D93A0A25E15}" type="slidenum">
              <a:rPr kumimoji="1" lang="ja-JP" altLang="en-US" smtClean="0"/>
              <a:t>‹#›</a:t>
            </a:fld>
            <a:endParaRPr kumimoji="1" lang="ja-JP" altLang="en-US"/>
          </a:p>
        </p:txBody>
      </p:sp>
    </p:spTree>
    <p:extLst>
      <p:ext uri="{BB962C8B-B14F-4D97-AF65-F5344CB8AC3E}">
        <p14:creationId xmlns:p14="http://schemas.microsoft.com/office/powerpoint/2010/main" val="37082667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mv"/><Relationship Id="rId1" Type="http://schemas.openxmlformats.org/officeDocument/2006/relationships/video" Target="NULL" TargetMode="External"/><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50159" y="72982"/>
            <a:ext cx="1346131" cy="523220"/>
          </a:xfrm>
          <a:prstGeom prst="rect">
            <a:avLst/>
          </a:prstGeom>
          <a:noFill/>
          <a:ln w="12700">
            <a:solidFill>
              <a:schemeClr val="tx1"/>
            </a:solidFill>
          </a:ln>
        </p:spPr>
        <p:txBody>
          <a:bodyPr wrap="square" rtlCol="0">
            <a:spAutoFit/>
          </a:bodyPr>
          <a:lstStyle/>
          <a:p>
            <a:r>
              <a:rPr lang="ja-JP" altLang="en-US" sz="2800" dirty="0" smtClean="0"/>
              <a:t>５</a:t>
            </a:r>
            <a:r>
              <a:rPr kumimoji="1" lang="ja-JP" altLang="en-US" sz="2800" dirty="0" smtClean="0"/>
              <a:t>－２</a:t>
            </a:r>
            <a:endParaRPr kumimoji="1" lang="ja-JP" altLang="en-US" sz="2800" dirty="0"/>
          </a:p>
        </p:txBody>
      </p:sp>
      <p:sp>
        <p:nvSpPr>
          <p:cNvPr id="6" name="テキスト ボックス 5"/>
          <p:cNvSpPr txBox="1"/>
          <p:nvPr/>
        </p:nvSpPr>
        <p:spPr>
          <a:xfrm>
            <a:off x="11072157" y="14374"/>
            <a:ext cx="1105988" cy="461665"/>
          </a:xfrm>
          <a:prstGeom prst="rect">
            <a:avLst/>
          </a:prstGeom>
          <a:noFill/>
        </p:spPr>
        <p:txBody>
          <a:bodyPr wrap="square" rtlCol="0">
            <a:spAutoFit/>
          </a:bodyPr>
          <a:lstStyle/>
          <a:p>
            <a:r>
              <a:rPr kumimoji="1" lang="en-US" altLang="ja-JP" sz="2400" dirty="0" smtClean="0"/>
              <a:t>【</a:t>
            </a:r>
            <a:r>
              <a:rPr kumimoji="1" lang="ja-JP" altLang="en-US" sz="2400" dirty="0" smtClean="0"/>
              <a:t>１</a:t>
            </a:r>
            <a:r>
              <a:rPr kumimoji="1" lang="en-US" altLang="ja-JP" sz="2400" dirty="0" smtClean="0"/>
              <a:t>】</a:t>
            </a:r>
            <a:endParaRPr kumimoji="1" lang="ja-JP" altLang="en-US" sz="2400" dirty="0"/>
          </a:p>
        </p:txBody>
      </p:sp>
      <p:pic>
        <p:nvPicPr>
          <p:cNvPr id="1026" name="Picture 2" descr="C:\Users\yoshihiro\Desktop\街灯\画像\電柱.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5809" y="14374"/>
            <a:ext cx="914708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円/楕円 2"/>
          <p:cNvSpPr/>
          <p:nvPr/>
        </p:nvSpPr>
        <p:spPr>
          <a:xfrm>
            <a:off x="4871803" y="2548328"/>
            <a:ext cx="1902206" cy="18288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左矢印 6"/>
          <p:cNvSpPr/>
          <p:nvPr/>
        </p:nvSpPr>
        <p:spPr>
          <a:xfrm>
            <a:off x="6818979" y="3138257"/>
            <a:ext cx="1068668" cy="648941"/>
          </a:xfrm>
          <a:prstGeom prst="lef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8007568" y="3108785"/>
            <a:ext cx="2845311" cy="707886"/>
          </a:xfrm>
          <a:prstGeom prst="rect">
            <a:avLst/>
          </a:prstGeom>
          <a:noFill/>
        </p:spPr>
        <p:txBody>
          <a:bodyPr wrap="square" rtlCol="0">
            <a:spAutoFit/>
          </a:bodyPr>
          <a:lstStyle/>
          <a:p>
            <a:r>
              <a:rPr kumimoji="1" lang="ja-JP" altLang="en-US" sz="4000" dirty="0" smtClean="0">
                <a:solidFill>
                  <a:schemeClr val="bg1"/>
                </a:solidFill>
                <a:latin typeface="Meiryo UI" panose="020B0604030504040204" pitchFamily="50" charset="-128"/>
                <a:ea typeface="Meiryo UI" panose="020B0604030504040204" pitchFamily="50" charset="-128"/>
              </a:rPr>
              <a:t>これは、何？</a:t>
            </a:r>
            <a:endParaRPr kumimoji="1" lang="ja-JP" altLang="en-US" sz="40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340439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8278" y="1393312"/>
            <a:ext cx="11707318" cy="3943187"/>
          </a:xfrm>
        </p:spPr>
        <p:txBody>
          <a:bodyPr>
            <a:normAutofit fontScale="90000"/>
          </a:bodyPr>
          <a:lstStyle/>
          <a:p>
            <a:r>
              <a:rPr lang="ja-JP" altLang="en-US" sz="6000" dirty="0" smtClean="0">
                <a:latin typeface="Meiryo UI" panose="020B0604030504040204" pitchFamily="50" charset="-128"/>
                <a:ea typeface="Meiryo UI" panose="020B0604030504040204" pitchFamily="50" charset="-128"/>
              </a:rPr>
              <a:t>もし、周りが（　</a:t>
            </a:r>
            <a:r>
              <a:rPr lang="ja-JP" altLang="en-US" sz="6000" dirty="0" smtClean="0">
                <a:solidFill>
                  <a:srgbClr val="0070C0"/>
                </a:solidFill>
                <a:latin typeface="Meiryo UI" panose="020B0604030504040204" pitchFamily="50" charset="-128"/>
                <a:ea typeface="Meiryo UI" panose="020B0604030504040204" pitchFamily="50" charset="-128"/>
              </a:rPr>
              <a:t>暗くなった</a:t>
            </a:r>
            <a:r>
              <a:rPr lang="ja-JP" altLang="en-US" sz="60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a:latin typeface="Meiryo UI" panose="020B0604030504040204" pitchFamily="50" charset="-128"/>
                <a:ea typeface="Meiryo UI" panose="020B0604030504040204" pitchFamily="50" charset="-128"/>
              </a:rPr>
              <a:t>　</a:t>
            </a:r>
            <a:r>
              <a:rPr lang="ja-JP" altLang="en-US" sz="6000" dirty="0" smtClean="0">
                <a:latin typeface="Meiryo UI" panose="020B0604030504040204" pitchFamily="50" charset="-128"/>
                <a:ea typeface="Meiryo UI" panose="020B0604030504040204" pitchFamily="50" charset="-128"/>
              </a:rPr>
              <a:t>なら　　　　　ライト は（　</a:t>
            </a:r>
            <a:r>
              <a:rPr lang="ja-JP" altLang="en-US" sz="6000" dirty="0" smtClean="0">
                <a:solidFill>
                  <a:srgbClr val="0070C0"/>
                </a:solidFill>
                <a:latin typeface="Meiryo UI" panose="020B0604030504040204" pitchFamily="50" charset="-128"/>
                <a:ea typeface="Meiryo UI" panose="020B0604030504040204" pitchFamily="50" charset="-128"/>
              </a:rPr>
              <a:t>つく</a:t>
            </a:r>
            <a:r>
              <a:rPr lang="ja-JP" altLang="en-US" sz="60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smtClean="0">
                <a:latin typeface="Meiryo UI" panose="020B0604030504040204" pitchFamily="50" charset="-128"/>
                <a:ea typeface="Meiryo UI" panose="020B0604030504040204" pitchFamily="50" charset="-128"/>
              </a:rPr>
              <a:t>　でなければ、ライト は（　</a:t>
            </a:r>
            <a:r>
              <a:rPr lang="ja-JP" altLang="en-US" sz="6000" dirty="0" smtClean="0">
                <a:solidFill>
                  <a:srgbClr val="0070C0"/>
                </a:solidFill>
                <a:latin typeface="Meiryo UI" panose="020B0604030504040204" pitchFamily="50" charset="-128"/>
                <a:ea typeface="Meiryo UI" panose="020B0604030504040204" pitchFamily="50" charset="-128"/>
              </a:rPr>
              <a:t>消える</a:t>
            </a:r>
            <a:r>
              <a:rPr lang="ja-JP" altLang="en-US" sz="6000" dirty="0" smtClean="0">
                <a:latin typeface="Meiryo UI" panose="020B0604030504040204" pitchFamily="50" charset="-128"/>
                <a:ea typeface="Meiryo UI" panose="020B0604030504040204" pitchFamily="50" charset="-128"/>
              </a:rPr>
              <a:t>　　）</a:t>
            </a:r>
            <a:endParaRPr kumimoji="1" lang="ja-JP" altLang="en-US" sz="6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0942820" y="10667"/>
            <a:ext cx="1249180" cy="461665"/>
          </a:xfrm>
          <a:prstGeom prst="rect">
            <a:avLst/>
          </a:prstGeom>
          <a:noFill/>
        </p:spPr>
        <p:txBody>
          <a:bodyPr wrap="square" rtlCol="0">
            <a:spAutoFit/>
          </a:bodyPr>
          <a:lstStyle/>
          <a:p>
            <a:r>
              <a:rPr kumimoji="1" lang="en-US" altLang="ja-JP" sz="2400" dirty="0" smtClean="0"/>
              <a:t>【</a:t>
            </a:r>
            <a:r>
              <a:rPr lang="en-US" altLang="ja-JP" sz="2400" dirty="0" smtClean="0"/>
              <a:t>10</a:t>
            </a:r>
            <a:r>
              <a:rPr kumimoji="1" lang="en-US" altLang="ja-JP" sz="2400" dirty="0" smtClean="0"/>
              <a:t>】</a:t>
            </a:r>
            <a:endParaRPr kumimoji="1" lang="ja-JP" altLang="en-US" sz="2400" dirty="0"/>
          </a:p>
        </p:txBody>
      </p:sp>
      <p:sp>
        <p:nvSpPr>
          <p:cNvPr id="5" name="テキスト ボックス 4"/>
          <p:cNvSpPr txBox="1"/>
          <p:nvPr/>
        </p:nvSpPr>
        <p:spPr>
          <a:xfrm>
            <a:off x="278278" y="241499"/>
            <a:ext cx="2101028" cy="646331"/>
          </a:xfrm>
          <a:prstGeom prst="rect">
            <a:avLst/>
          </a:prstGeom>
          <a:noFill/>
          <a:ln>
            <a:solidFill>
              <a:schemeClr val="tx1"/>
            </a:solidFill>
          </a:ln>
        </p:spPr>
        <p:txBody>
          <a:bodyPr wrap="square" rtlCol="0">
            <a:spAutoFit/>
          </a:bodyPr>
          <a:lstStyle/>
          <a:p>
            <a:r>
              <a:rPr lang="ja-JP" altLang="en-US" sz="3600" dirty="0" smtClean="0"/>
              <a:t>解答例１</a:t>
            </a:r>
            <a:endParaRPr kumimoji="1" lang="ja-JP" altLang="en-US" sz="3600" dirty="0"/>
          </a:p>
        </p:txBody>
      </p:sp>
    </p:spTree>
    <p:extLst>
      <p:ext uri="{BB962C8B-B14F-4D97-AF65-F5344CB8AC3E}">
        <p14:creationId xmlns:p14="http://schemas.microsoft.com/office/powerpoint/2010/main" val="42131268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1247775" y="4059078"/>
            <a:ext cx="10372725" cy="2062103"/>
          </a:xfrm>
          <a:prstGeom prst="rect">
            <a:avLst/>
          </a:prstGeom>
          <a:noFill/>
          <a:ln>
            <a:noFill/>
          </a:ln>
        </p:spPr>
        <p:txBody>
          <a:bodyPr wrap="square" rtlCol="0">
            <a:spAutoFit/>
          </a:bodyPr>
          <a:lstStyle/>
          <a:p>
            <a:r>
              <a:rPr kumimoji="1" lang="en-US" altLang="ja-JP" sz="2800" dirty="0" smtClean="0">
                <a:latin typeface="Meiryo UI" panose="020B0604030504040204" pitchFamily="50" charset="-128"/>
                <a:ea typeface="Meiryo UI" panose="020B0604030504040204" pitchFamily="50" charset="-128"/>
              </a:rPr>
              <a:t> </a:t>
            </a:r>
          </a:p>
          <a:p>
            <a:r>
              <a:rPr kumimoji="1" lang="ja-JP" altLang="en-US" sz="6000" dirty="0" smtClean="0">
                <a:latin typeface="Meiryo UI" panose="020B0604030504040204" pitchFamily="50" charset="-128"/>
                <a:ea typeface="Meiryo UI" panose="020B0604030504040204" pitchFamily="50" charset="-128"/>
              </a:rPr>
              <a:t> </a:t>
            </a:r>
            <a:r>
              <a:rPr kumimoji="1" lang="ja-JP" altLang="en-US" sz="7200" u="sng" dirty="0" smtClean="0">
                <a:solidFill>
                  <a:srgbClr val="00B0F0"/>
                </a:solidFill>
                <a:latin typeface="Meiryo UI" panose="020B0604030504040204" pitchFamily="50" charset="-128"/>
                <a:ea typeface="Meiryo UI" panose="020B0604030504040204" pitchFamily="50" charset="-128"/>
              </a:rPr>
              <a:t>感知する</a:t>
            </a:r>
            <a:r>
              <a:rPr kumimoji="1" lang="ja-JP" altLang="en-US" sz="7200" dirty="0" smtClean="0">
                <a:latin typeface="Meiryo UI" panose="020B0604030504040204" pitchFamily="50" charset="-128"/>
                <a:ea typeface="Meiryo UI" panose="020B0604030504040204" pitchFamily="50" charset="-128"/>
              </a:rPr>
              <a:t>には何が必要？</a:t>
            </a:r>
            <a:endParaRPr kumimoji="1" lang="en-US" altLang="ja-JP" sz="7200" dirty="0" smtClean="0">
              <a:latin typeface="Meiryo UI" panose="020B0604030504040204" pitchFamily="50" charset="-128"/>
              <a:ea typeface="Meiryo UI" panose="020B0604030504040204" pitchFamily="50" charset="-128"/>
            </a:endParaRPr>
          </a:p>
          <a:p>
            <a:r>
              <a:rPr lang="en-US" altLang="ja-JP" sz="2800" dirty="0">
                <a:latin typeface="Meiryo UI" panose="020B0604030504040204" pitchFamily="50" charset="-128"/>
                <a:ea typeface="Meiryo UI" panose="020B0604030504040204" pitchFamily="50" charset="-128"/>
              </a:rPr>
              <a:t> </a:t>
            </a:r>
            <a:endParaRPr kumimoji="1" lang="ja-JP" altLang="en-US" sz="28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0972800" y="10667"/>
            <a:ext cx="1219200" cy="461665"/>
          </a:xfrm>
          <a:prstGeom prst="rect">
            <a:avLst/>
          </a:prstGeom>
          <a:noFill/>
        </p:spPr>
        <p:txBody>
          <a:bodyPr wrap="square" rtlCol="0">
            <a:spAutoFit/>
          </a:bodyPr>
          <a:lstStyle/>
          <a:p>
            <a:r>
              <a:rPr kumimoji="1" lang="en-US" altLang="ja-JP" sz="2400" dirty="0" smtClean="0"/>
              <a:t>【</a:t>
            </a:r>
            <a:r>
              <a:rPr lang="en-US" altLang="ja-JP" sz="2400" dirty="0" smtClean="0"/>
              <a:t>11</a:t>
            </a:r>
            <a:r>
              <a:rPr kumimoji="1" lang="en-US" altLang="ja-JP" sz="2400" dirty="0" smtClean="0"/>
              <a:t>】</a:t>
            </a:r>
            <a:endParaRPr kumimoji="1" lang="ja-JP" altLang="en-US" sz="2400" dirty="0"/>
          </a:p>
        </p:txBody>
      </p:sp>
      <p:sp>
        <p:nvSpPr>
          <p:cNvPr id="5" name="楕円 4"/>
          <p:cNvSpPr/>
          <p:nvPr/>
        </p:nvSpPr>
        <p:spPr>
          <a:xfrm>
            <a:off x="310517" y="796097"/>
            <a:ext cx="5579706" cy="3051110"/>
          </a:xfrm>
          <a:prstGeom prst="ellipse">
            <a:avLst/>
          </a:prstGeom>
          <a:gradFill flip="none" rotWithShape="1">
            <a:gsLst>
              <a:gs pos="0">
                <a:schemeClr val="accent2">
                  <a:lumMod val="60000"/>
                  <a:lumOff val="40000"/>
                </a:schemeClr>
              </a:gs>
              <a:gs pos="50000">
                <a:schemeClr val="accent4">
                  <a:lumMod val="40000"/>
                  <a:lumOff val="60000"/>
                  <a:alpha val="73000"/>
                </a:schemeClr>
              </a:gs>
              <a:gs pos="100000">
                <a:schemeClr val="accent4">
                  <a:lumMod val="40000"/>
                  <a:lumOff val="6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1247775" y="1206859"/>
            <a:ext cx="4476583" cy="2123658"/>
          </a:xfrm>
          <a:prstGeom prst="rect">
            <a:avLst/>
          </a:prstGeom>
          <a:noFill/>
        </p:spPr>
        <p:txBody>
          <a:bodyPr wrap="square" rtlCol="0">
            <a:spAutoFit/>
          </a:bodyPr>
          <a:lstStyle/>
          <a:p>
            <a:r>
              <a:rPr lang="ja-JP" altLang="en-US" sz="6600" dirty="0">
                <a:latin typeface="Meiryo UI" panose="020B0604030504040204" pitchFamily="50" charset="-128"/>
                <a:ea typeface="Meiryo UI" panose="020B0604030504040204" pitchFamily="50" charset="-128"/>
              </a:rPr>
              <a:t>周り</a:t>
            </a:r>
            <a:r>
              <a:rPr lang="ja-JP" altLang="en-US" sz="6600" dirty="0" smtClean="0">
                <a:latin typeface="Meiryo UI" panose="020B0604030504040204" pitchFamily="50" charset="-128"/>
                <a:ea typeface="Meiryo UI" panose="020B0604030504040204" pitchFamily="50" charset="-128"/>
              </a:rPr>
              <a:t>が</a:t>
            </a:r>
            <a:endParaRPr lang="en-US" altLang="ja-JP" sz="6600" dirty="0" smtClean="0">
              <a:latin typeface="Meiryo UI" panose="020B0604030504040204" pitchFamily="50" charset="-128"/>
              <a:ea typeface="Meiryo UI" panose="020B0604030504040204" pitchFamily="50" charset="-128"/>
            </a:endParaRPr>
          </a:p>
          <a:p>
            <a:r>
              <a:rPr lang="ja-JP" altLang="en-US" sz="6600" dirty="0" smtClean="0">
                <a:latin typeface="Meiryo UI" panose="020B0604030504040204" pitchFamily="50" charset="-128"/>
                <a:ea typeface="Meiryo UI" panose="020B0604030504040204" pitchFamily="50" charset="-128"/>
              </a:rPr>
              <a:t>明るく</a:t>
            </a:r>
            <a:r>
              <a:rPr lang="ja-JP" altLang="en-US" sz="6600" dirty="0">
                <a:latin typeface="Meiryo UI" panose="020B0604030504040204" pitchFamily="50" charset="-128"/>
                <a:ea typeface="Meiryo UI" panose="020B0604030504040204" pitchFamily="50" charset="-128"/>
              </a:rPr>
              <a:t>なった</a:t>
            </a:r>
            <a:endParaRPr kumimoji="1" lang="ja-JP" altLang="en-US" sz="6600" dirty="0"/>
          </a:p>
        </p:txBody>
      </p:sp>
      <p:sp>
        <p:nvSpPr>
          <p:cNvPr id="7" name="楕円 6"/>
          <p:cNvSpPr/>
          <p:nvPr/>
        </p:nvSpPr>
        <p:spPr>
          <a:xfrm>
            <a:off x="6352515" y="754764"/>
            <a:ext cx="5579706" cy="3051110"/>
          </a:xfrm>
          <a:prstGeom prst="ellipse">
            <a:avLst/>
          </a:prstGeom>
          <a:gradFill flip="none" rotWithShape="1">
            <a:gsLst>
              <a:gs pos="0">
                <a:schemeClr val="accent5">
                  <a:lumMod val="20000"/>
                  <a:lumOff val="80000"/>
                </a:schemeClr>
              </a:gs>
              <a:gs pos="50000">
                <a:schemeClr val="accent5">
                  <a:lumMod val="40000"/>
                  <a:lumOff val="6000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7315200" y="1218490"/>
            <a:ext cx="4476583" cy="2123658"/>
          </a:xfrm>
          <a:prstGeom prst="rect">
            <a:avLst/>
          </a:prstGeom>
          <a:noFill/>
        </p:spPr>
        <p:txBody>
          <a:bodyPr wrap="square" rtlCol="0">
            <a:spAutoFit/>
          </a:bodyPr>
          <a:lstStyle/>
          <a:p>
            <a:r>
              <a:rPr lang="ja-JP" altLang="en-US" sz="6600" dirty="0">
                <a:latin typeface="Meiryo UI" panose="020B0604030504040204" pitchFamily="50" charset="-128"/>
                <a:ea typeface="Meiryo UI" panose="020B0604030504040204" pitchFamily="50" charset="-128"/>
              </a:rPr>
              <a:t>周り</a:t>
            </a:r>
            <a:r>
              <a:rPr lang="ja-JP" altLang="en-US" sz="6600" dirty="0" smtClean="0">
                <a:latin typeface="Meiryo UI" panose="020B0604030504040204" pitchFamily="50" charset="-128"/>
                <a:ea typeface="Meiryo UI" panose="020B0604030504040204" pitchFamily="50" charset="-128"/>
              </a:rPr>
              <a:t>が</a:t>
            </a:r>
            <a:endParaRPr lang="en-US" altLang="ja-JP" sz="6600" dirty="0" smtClean="0">
              <a:latin typeface="Meiryo UI" panose="020B0604030504040204" pitchFamily="50" charset="-128"/>
              <a:ea typeface="Meiryo UI" panose="020B0604030504040204" pitchFamily="50" charset="-128"/>
            </a:endParaRPr>
          </a:p>
          <a:p>
            <a:r>
              <a:rPr lang="ja-JP" altLang="en-US" sz="6600" dirty="0" smtClean="0">
                <a:latin typeface="Meiryo UI" panose="020B0604030504040204" pitchFamily="50" charset="-128"/>
                <a:ea typeface="Meiryo UI" panose="020B0604030504040204" pitchFamily="50" charset="-128"/>
              </a:rPr>
              <a:t>暗くなった</a:t>
            </a:r>
            <a:endParaRPr kumimoji="1" lang="ja-JP" altLang="en-US" sz="6600" dirty="0"/>
          </a:p>
        </p:txBody>
      </p:sp>
    </p:spTree>
    <p:extLst>
      <p:ext uri="{BB962C8B-B14F-4D97-AF65-F5344CB8AC3E}">
        <p14:creationId xmlns:p14="http://schemas.microsoft.com/office/powerpoint/2010/main" val="10270361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858" y="902441"/>
            <a:ext cx="3051048" cy="2938272"/>
          </a:xfrm>
          <a:prstGeom prst="rect">
            <a:avLst/>
          </a:prstGeom>
        </p:spPr>
      </p:pic>
      <p:sp>
        <p:nvSpPr>
          <p:cNvPr id="12" name="テキスト ボックス 11"/>
          <p:cNvSpPr txBox="1"/>
          <p:nvPr/>
        </p:nvSpPr>
        <p:spPr>
          <a:xfrm>
            <a:off x="10972800" y="10667"/>
            <a:ext cx="1219200" cy="461665"/>
          </a:xfrm>
          <a:prstGeom prst="rect">
            <a:avLst/>
          </a:prstGeom>
          <a:noFill/>
        </p:spPr>
        <p:txBody>
          <a:bodyPr wrap="square" rtlCol="0">
            <a:spAutoFit/>
          </a:bodyPr>
          <a:lstStyle/>
          <a:p>
            <a:r>
              <a:rPr kumimoji="1" lang="en-US" altLang="ja-JP" sz="2400" dirty="0" smtClean="0"/>
              <a:t>【</a:t>
            </a:r>
            <a:r>
              <a:rPr lang="en-US" altLang="ja-JP" sz="2400" dirty="0" smtClean="0"/>
              <a:t>12</a:t>
            </a:r>
            <a:r>
              <a:rPr kumimoji="1" lang="en-US" altLang="ja-JP" sz="2400" dirty="0" smtClean="0"/>
              <a:t>】</a:t>
            </a:r>
            <a:endParaRPr kumimoji="1" lang="ja-JP" altLang="en-US" sz="2400" dirty="0"/>
          </a:p>
        </p:txBody>
      </p:sp>
      <p:sp>
        <p:nvSpPr>
          <p:cNvPr id="3" name="テキスト ボックス 2"/>
          <p:cNvSpPr txBox="1"/>
          <p:nvPr/>
        </p:nvSpPr>
        <p:spPr>
          <a:xfrm>
            <a:off x="682732" y="3859613"/>
            <a:ext cx="2525162" cy="646331"/>
          </a:xfrm>
          <a:prstGeom prst="rect">
            <a:avLst/>
          </a:prstGeom>
          <a:noFill/>
        </p:spPr>
        <p:txBody>
          <a:bodyPr wrap="square" rtlCol="0">
            <a:spAutoFit/>
          </a:bodyPr>
          <a:lstStyle/>
          <a:p>
            <a:r>
              <a:rPr kumimoji="1" lang="ja-JP" altLang="en-US" sz="3600" dirty="0" smtClean="0">
                <a:latin typeface="Meiryo UI" panose="020B0604030504040204" pitchFamily="50" charset="-128"/>
                <a:ea typeface="Meiryo UI" panose="020B0604030504040204" pitchFamily="50" charset="-128"/>
              </a:rPr>
              <a:t>マイクロビット</a:t>
            </a:r>
            <a:endParaRPr kumimoji="1" lang="ja-JP" altLang="en-US" sz="3600" dirty="0">
              <a:latin typeface="Meiryo UI" panose="020B0604030504040204" pitchFamily="50" charset="-128"/>
              <a:ea typeface="Meiryo UI" panose="020B0604030504040204" pitchFamily="50" charset="-128"/>
            </a:endParaRPr>
          </a:p>
        </p:txBody>
      </p:sp>
      <p:sp>
        <p:nvSpPr>
          <p:cNvPr id="6" name="テキスト ボックス 5"/>
          <p:cNvSpPr txBox="1"/>
          <p:nvPr/>
        </p:nvSpPr>
        <p:spPr>
          <a:xfrm>
            <a:off x="3637609" y="2767006"/>
            <a:ext cx="8189629" cy="3323987"/>
          </a:xfrm>
          <a:prstGeom prst="rect">
            <a:avLst/>
          </a:prstGeom>
          <a:noFill/>
          <a:ln>
            <a:solidFill>
              <a:schemeClr val="tx1"/>
            </a:solidFill>
          </a:ln>
        </p:spPr>
        <p:txBody>
          <a:bodyPr wrap="square" rtlCol="0">
            <a:spAutoFit/>
          </a:bodyPr>
          <a:lstStyle/>
          <a:p>
            <a:r>
              <a:rPr kumimoji="1" lang="ja-JP" altLang="en-US" sz="4000" dirty="0" smtClean="0">
                <a:latin typeface="Meiryo UI" panose="020B0604030504040204" pitchFamily="50" charset="-128"/>
                <a:ea typeface="Meiryo UI" panose="020B0604030504040204" pitchFamily="50" charset="-128"/>
              </a:rPr>
              <a:t>プログラムする時</a:t>
            </a:r>
            <a:endParaRPr kumimoji="1" lang="en-US" altLang="ja-JP" sz="4000" dirty="0" smtClean="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　</a:t>
            </a:r>
            <a:endParaRPr kumimoji="1" lang="en-US" altLang="ja-JP" sz="1000" dirty="0" smtClean="0">
              <a:latin typeface="Meiryo UI" panose="020B0604030504040204" pitchFamily="50" charset="-128"/>
              <a:ea typeface="Meiryo UI" panose="020B0604030504040204" pitchFamily="50" charset="-128"/>
            </a:endParaRPr>
          </a:p>
          <a:p>
            <a:r>
              <a:rPr lang="ja-JP" altLang="en-US" sz="4000" dirty="0" smtClean="0">
                <a:latin typeface="Meiryo UI" panose="020B0604030504040204" pitchFamily="50" charset="-128"/>
                <a:ea typeface="Meiryo UI" panose="020B0604030504040204" pitchFamily="50" charset="-128"/>
              </a:rPr>
              <a:t>  → </a:t>
            </a:r>
            <a:r>
              <a:rPr kumimoji="1" lang="ja-JP" altLang="en-US" sz="4000" dirty="0" smtClean="0">
                <a:latin typeface="Meiryo UI" panose="020B0604030504040204" pitchFamily="50" charset="-128"/>
                <a:ea typeface="Meiryo UI" panose="020B0604030504040204" pitchFamily="50" charset="-128"/>
              </a:rPr>
              <a:t>明るさ</a:t>
            </a:r>
            <a:r>
              <a:rPr lang="ja-JP" altLang="en-US" sz="4000" dirty="0">
                <a:latin typeface="Meiryo UI" panose="020B0604030504040204" pitchFamily="50" charset="-128"/>
                <a:ea typeface="Meiryo UI" panose="020B0604030504040204" pitchFamily="50" charset="-128"/>
              </a:rPr>
              <a:t>は</a:t>
            </a:r>
            <a:r>
              <a:rPr kumimoji="1" lang="ja-JP" altLang="en-US" sz="4000" dirty="0" smtClean="0">
                <a:latin typeface="Meiryo UI" panose="020B0604030504040204" pitchFamily="50" charset="-128"/>
                <a:ea typeface="Meiryo UI" panose="020B0604030504040204" pitchFamily="50" charset="-128"/>
              </a:rPr>
              <a:t>数値で表す。</a:t>
            </a:r>
            <a:endParaRPr kumimoji="1" lang="en-US" altLang="ja-JP" sz="4000" dirty="0" smtClean="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　</a:t>
            </a:r>
            <a:endParaRPr kumimoji="1" lang="en-US" altLang="ja-JP" sz="1000" dirty="0" smtClean="0">
              <a:latin typeface="Meiryo UI" panose="020B0604030504040204" pitchFamily="50" charset="-128"/>
              <a:ea typeface="Meiryo UI" panose="020B0604030504040204" pitchFamily="50" charset="-128"/>
            </a:endParaRPr>
          </a:p>
          <a:p>
            <a:r>
              <a:rPr lang="ja-JP" altLang="en-US" sz="4000" dirty="0" smtClean="0">
                <a:latin typeface="Meiryo UI" panose="020B0604030504040204" pitchFamily="50" charset="-128"/>
                <a:ea typeface="Meiryo UI" panose="020B0604030504040204" pitchFamily="50" charset="-128"/>
              </a:rPr>
              <a:t>　    </a:t>
            </a:r>
            <a:r>
              <a:rPr lang="ja-JP" altLang="en-US" sz="4000" dirty="0" smtClean="0">
                <a:solidFill>
                  <a:srgbClr val="0070C0"/>
                </a:solidFill>
                <a:latin typeface="Meiryo UI" panose="020B0604030504040204" pitchFamily="50" charset="-128"/>
                <a:ea typeface="Meiryo UI" panose="020B0604030504040204" pitchFamily="50" charset="-128"/>
              </a:rPr>
              <a:t>０</a:t>
            </a:r>
            <a:r>
              <a:rPr lang="en-US" altLang="ja-JP" sz="4000" dirty="0" smtClean="0">
                <a:solidFill>
                  <a:srgbClr val="0070C0"/>
                </a:solidFill>
                <a:latin typeface="Meiryo UI" panose="020B0604030504040204" pitchFamily="50" charset="-128"/>
                <a:ea typeface="Meiryo UI" panose="020B0604030504040204" pitchFamily="50" charset="-128"/>
              </a:rPr>
              <a:t>(</a:t>
            </a:r>
            <a:r>
              <a:rPr lang="ja-JP" altLang="en-US" sz="4000" dirty="0" smtClean="0">
                <a:solidFill>
                  <a:srgbClr val="0070C0"/>
                </a:solidFill>
                <a:latin typeface="Meiryo UI" panose="020B0604030504040204" pitchFamily="50" charset="-128"/>
                <a:ea typeface="Meiryo UI" panose="020B0604030504040204" pitchFamily="50" charset="-128"/>
              </a:rPr>
              <a:t>暗い</a:t>
            </a:r>
            <a:r>
              <a:rPr lang="en-US" altLang="ja-JP" sz="4000" dirty="0" smtClean="0">
                <a:solidFill>
                  <a:srgbClr val="0070C0"/>
                </a:solidFill>
                <a:latin typeface="Meiryo UI" panose="020B0604030504040204" pitchFamily="50" charset="-128"/>
                <a:ea typeface="Meiryo UI" panose="020B0604030504040204" pitchFamily="50" charset="-128"/>
              </a:rPr>
              <a:t>)</a:t>
            </a:r>
            <a:r>
              <a:rPr lang="ja-JP" altLang="en-US" sz="4000" dirty="0" smtClean="0">
                <a:solidFill>
                  <a:srgbClr val="0070C0"/>
                </a:solidFill>
                <a:latin typeface="Meiryo UI" panose="020B0604030504040204" pitchFamily="50" charset="-128"/>
                <a:ea typeface="Meiryo UI" panose="020B0604030504040204" pitchFamily="50" charset="-128"/>
              </a:rPr>
              <a:t>～２５５</a:t>
            </a:r>
            <a:r>
              <a:rPr lang="en-US" altLang="ja-JP" sz="4000" dirty="0" smtClean="0">
                <a:solidFill>
                  <a:srgbClr val="0070C0"/>
                </a:solidFill>
                <a:latin typeface="Meiryo UI" panose="020B0604030504040204" pitchFamily="50" charset="-128"/>
                <a:ea typeface="Meiryo UI" panose="020B0604030504040204" pitchFamily="50" charset="-128"/>
              </a:rPr>
              <a:t>(</a:t>
            </a:r>
            <a:r>
              <a:rPr lang="ja-JP" altLang="en-US" sz="4000" dirty="0" smtClean="0">
                <a:solidFill>
                  <a:srgbClr val="0070C0"/>
                </a:solidFill>
                <a:latin typeface="Meiryo UI" panose="020B0604030504040204" pitchFamily="50" charset="-128"/>
                <a:ea typeface="Meiryo UI" panose="020B0604030504040204" pitchFamily="50" charset="-128"/>
              </a:rPr>
              <a:t>明るい</a:t>
            </a:r>
            <a:r>
              <a:rPr lang="en-US" altLang="ja-JP" sz="4000" dirty="0" smtClean="0">
                <a:solidFill>
                  <a:srgbClr val="0070C0"/>
                </a:solidFill>
                <a:latin typeface="Meiryo UI" panose="020B0604030504040204" pitchFamily="50" charset="-128"/>
                <a:ea typeface="Meiryo UI" panose="020B0604030504040204" pitchFamily="50" charset="-128"/>
              </a:rPr>
              <a:t>)</a:t>
            </a:r>
          </a:p>
          <a:p>
            <a:r>
              <a:rPr kumimoji="1" lang="en-US" altLang="ja-JP" sz="1000" dirty="0" smtClean="0">
                <a:solidFill>
                  <a:srgbClr val="0070C0"/>
                </a:solidFill>
                <a:latin typeface="Meiryo UI" panose="020B0604030504040204" pitchFamily="50" charset="-128"/>
                <a:ea typeface="Meiryo UI" panose="020B0604030504040204" pitchFamily="50" charset="-128"/>
              </a:rPr>
              <a:t> </a:t>
            </a:r>
            <a:endParaRPr kumimoji="1" lang="en-US" altLang="ja-JP" sz="1000" dirty="0">
              <a:solidFill>
                <a:srgbClr val="0070C0"/>
              </a:solidFill>
              <a:latin typeface="Meiryo UI" panose="020B0604030504040204" pitchFamily="50" charset="-128"/>
              <a:ea typeface="Meiryo UI" panose="020B0604030504040204" pitchFamily="50" charset="-128"/>
            </a:endParaRPr>
          </a:p>
          <a:p>
            <a:r>
              <a:rPr kumimoji="1" lang="en-US" altLang="ja-JP" sz="1000" dirty="0" smtClean="0">
                <a:solidFill>
                  <a:srgbClr val="0070C0"/>
                </a:solidFill>
                <a:latin typeface="Meiryo UI" panose="020B0604030504040204" pitchFamily="50" charset="-128"/>
                <a:ea typeface="Meiryo UI" panose="020B0604030504040204" pitchFamily="50" charset="-128"/>
              </a:rPr>
              <a:t>        </a:t>
            </a:r>
            <a:r>
              <a:rPr kumimoji="1" lang="ja-JP" altLang="en-US" sz="1000" dirty="0" smtClean="0">
                <a:solidFill>
                  <a:srgbClr val="0070C0"/>
                </a:solidFill>
                <a:latin typeface="Meiryo UI" panose="020B0604030504040204" pitchFamily="50" charset="-128"/>
                <a:ea typeface="Meiryo UI" panose="020B0604030504040204" pitchFamily="50" charset="-128"/>
              </a:rPr>
              <a:t>　　　     </a:t>
            </a:r>
            <a:endParaRPr kumimoji="1" lang="en-US" altLang="ja-JP" sz="1000" dirty="0" smtClean="0">
              <a:solidFill>
                <a:srgbClr val="0070C0"/>
              </a:solidFill>
              <a:latin typeface="Meiryo UI" panose="020B0604030504040204" pitchFamily="50" charset="-128"/>
              <a:ea typeface="Meiryo UI" panose="020B0604030504040204" pitchFamily="50" charset="-128"/>
            </a:endParaRPr>
          </a:p>
          <a:p>
            <a:r>
              <a:rPr kumimoji="1" lang="ja-JP" altLang="en-US" sz="4000" dirty="0" smtClean="0">
                <a:latin typeface="Meiryo UI" panose="020B0604030504040204" pitchFamily="50" charset="-128"/>
                <a:ea typeface="Meiryo UI" panose="020B0604030504040204" pitchFamily="50" charset="-128"/>
              </a:rPr>
              <a:t>　　　　　　　　　　「</a:t>
            </a:r>
            <a:r>
              <a:rPr kumimoji="1" lang="ja-JP" altLang="en-US" sz="3200" dirty="0" smtClean="0">
                <a:latin typeface="Meiryo UI" panose="020B0604030504040204" pitchFamily="50" charset="-128"/>
                <a:ea typeface="Meiryo UI" panose="020B0604030504040204" pitchFamily="50" charset="-128"/>
              </a:rPr>
              <a:t>使用例：</a:t>
            </a:r>
            <a:r>
              <a:rPr kumimoji="1" lang="ja-JP" altLang="en-US" sz="3200" b="1" dirty="0" smtClean="0">
                <a:latin typeface="Meiryo UI" panose="020B0604030504040204" pitchFamily="50" charset="-128"/>
                <a:ea typeface="Meiryo UI" panose="020B0604030504040204" pitchFamily="50" charset="-128"/>
              </a:rPr>
              <a:t>明るさ </a:t>
            </a:r>
            <a:r>
              <a:rPr kumimoji="1" lang="en-US" altLang="ja-JP" sz="3200" b="1" dirty="0" smtClean="0">
                <a:latin typeface="Meiryo UI" panose="020B0604030504040204" pitchFamily="50" charset="-128"/>
                <a:ea typeface="Meiryo UI" panose="020B0604030504040204" pitchFamily="50" charset="-128"/>
              </a:rPr>
              <a:t>〈 90 </a:t>
            </a:r>
            <a:r>
              <a:rPr kumimoji="1" lang="ja-JP" altLang="en-US" sz="3200" dirty="0" smtClean="0">
                <a:latin typeface="Meiryo UI" panose="020B0604030504040204" pitchFamily="50" charset="-128"/>
                <a:ea typeface="Meiryo UI" panose="020B0604030504040204" pitchFamily="50" charset="-128"/>
              </a:rPr>
              <a:t>」</a:t>
            </a:r>
            <a:endParaRPr kumimoji="1" lang="en-US" altLang="ja-JP" sz="3200" dirty="0" smtClean="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　</a:t>
            </a:r>
            <a:endParaRPr lang="en-US" altLang="ja-JP" sz="1000" dirty="0" smtClean="0">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3637609" y="905472"/>
            <a:ext cx="6640643" cy="1323439"/>
          </a:xfrm>
          <a:prstGeom prst="rect">
            <a:avLst/>
          </a:prstGeom>
          <a:noFill/>
          <a:ln>
            <a:solidFill>
              <a:schemeClr val="tx1"/>
            </a:solidFill>
          </a:ln>
        </p:spPr>
        <p:txBody>
          <a:bodyPr wrap="square" rtlCol="0">
            <a:spAutoFit/>
          </a:bodyPr>
          <a:lstStyle/>
          <a:p>
            <a:r>
              <a:rPr lang="ja-JP" altLang="en-US" sz="4000" dirty="0">
                <a:latin typeface="Meiryo UI" panose="020B0604030504040204" pitchFamily="50" charset="-128"/>
                <a:ea typeface="Meiryo UI" panose="020B0604030504040204" pitchFamily="50" charset="-128"/>
              </a:rPr>
              <a:t>明</a:t>
            </a:r>
            <a:r>
              <a:rPr lang="ja-JP" altLang="en-US" sz="4000" dirty="0" smtClean="0">
                <a:latin typeface="Meiryo UI" panose="020B0604030504040204" pitchFamily="50" charset="-128"/>
                <a:ea typeface="Meiryo UI" panose="020B0604030504040204" pitchFamily="50" charset="-128"/>
              </a:rPr>
              <a:t>るさ</a:t>
            </a:r>
            <a:r>
              <a:rPr kumimoji="1" lang="ja-JP" altLang="en-US" sz="4000" dirty="0" smtClean="0">
                <a:latin typeface="Meiryo UI" panose="020B0604030504040204" pitchFamily="50" charset="-128"/>
                <a:ea typeface="Meiryo UI" panose="020B0604030504040204" pitchFamily="50" charset="-128"/>
              </a:rPr>
              <a:t>センサー</a:t>
            </a:r>
            <a:endParaRPr kumimoji="1" lang="en-US" altLang="ja-JP" sz="4000" dirty="0" smtClean="0">
              <a:latin typeface="Meiryo UI" panose="020B0604030504040204" pitchFamily="50" charset="-128"/>
              <a:ea typeface="Meiryo UI" panose="020B0604030504040204" pitchFamily="50" charset="-128"/>
            </a:endParaRPr>
          </a:p>
          <a:p>
            <a:r>
              <a:rPr lang="ja-JP" altLang="en-US" sz="4000" dirty="0">
                <a:latin typeface="Meiryo UI" panose="020B0604030504040204" pitchFamily="50" charset="-128"/>
                <a:ea typeface="Meiryo UI" panose="020B0604030504040204" pitchFamily="50" charset="-128"/>
              </a:rPr>
              <a:t>　</a:t>
            </a:r>
            <a:r>
              <a:rPr lang="ja-JP" altLang="en-US" sz="4000" dirty="0" smtClean="0">
                <a:latin typeface="Meiryo UI" panose="020B0604030504040204" pitchFamily="50" charset="-128"/>
                <a:ea typeface="Meiryo UI" panose="020B0604030504040204" pitchFamily="50" charset="-128"/>
              </a:rPr>
              <a:t>→ ２５個</a:t>
            </a:r>
            <a:r>
              <a:rPr lang="ja-JP" altLang="en-US" sz="4000" dirty="0">
                <a:latin typeface="Meiryo UI" panose="020B0604030504040204" pitchFamily="50" charset="-128"/>
                <a:ea typeface="Meiryo UI" panose="020B0604030504040204" pitchFamily="50" charset="-128"/>
              </a:rPr>
              <a:t>の</a:t>
            </a:r>
            <a:r>
              <a:rPr lang="ja-JP" altLang="en-US" sz="4000" dirty="0" smtClean="0">
                <a:latin typeface="Meiryo UI" panose="020B0604030504040204" pitchFamily="50" charset="-128"/>
                <a:ea typeface="Meiryo UI" panose="020B0604030504040204" pitchFamily="50" charset="-128"/>
              </a:rPr>
              <a:t>ＬＥＤ</a:t>
            </a:r>
            <a:endParaRPr kumimoji="1" lang="en-US" altLang="ja-JP" sz="4000" dirty="0" smtClean="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935010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6278378" y="1238584"/>
            <a:ext cx="5503890" cy="5016758"/>
          </a:xfrm>
          <a:prstGeom prst="rect">
            <a:avLst/>
          </a:prstGeom>
          <a:noFill/>
          <a:ln>
            <a:solidFill>
              <a:schemeClr val="tx1"/>
            </a:solidFill>
          </a:ln>
        </p:spPr>
        <p:txBody>
          <a:bodyPr wrap="square" rtlCol="0">
            <a:spAutoFit/>
          </a:bodyPr>
          <a:lstStyle/>
          <a:p>
            <a:r>
              <a:rPr kumimoji="1" lang="ja-JP" altLang="en-US" sz="3200" dirty="0" smtClean="0">
                <a:solidFill>
                  <a:srgbClr val="0070C0"/>
                </a:solidFill>
                <a:latin typeface="Meiryo UI" panose="020B0604030504040204" pitchFamily="50" charset="-128"/>
                <a:ea typeface="Meiryo UI" panose="020B0604030504040204" pitchFamily="50" charset="-128"/>
              </a:rPr>
              <a:t>基本</a:t>
            </a:r>
            <a:endParaRPr kumimoji="1" lang="en-US" altLang="ja-JP" sz="3200" dirty="0" smtClean="0">
              <a:solidFill>
                <a:srgbClr val="0070C0"/>
              </a:solidFill>
              <a:latin typeface="Meiryo UI" panose="020B0604030504040204" pitchFamily="50" charset="-128"/>
              <a:ea typeface="Meiryo UI" panose="020B0604030504040204" pitchFamily="50" charset="-128"/>
            </a:endParaRPr>
          </a:p>
          <a:p>
            <a:endParaRPr lang="en-US" altLang="ja-JP" sz="3200" dirty="0">
              <a:solidFill>
                <a:srgbClr val="0070C0"/>
              </a:solidFill>
              <a:latin typeface="Meiryo UI" panose="020B0604030504040204" pitchFamily="50" charset="-128"/>
              <a:ea typeface="Meiryo UI" panose="020B0604030504040204" pitchFamily="50" charset="-128"/>
            </a:endParaRPr>
          </a:p>
          <a:p>
            <a:endParaRPr kumimoji="1" lang="en-US" altLang="ja-JP" sz="3200" dirty="0" smtClean="0">
              <a:solidFill>
                <a:srgbClr val="0070C0"/>
              </a:solidFill>
              <a:latin typeface="Meiryo UI" panose="020B0604030504040204" pitchFamily="50" charset="-128"/>
              <a:ea typeface="Meiryo UI" panose="020B0604030504040204" pitchFamily="50" charset="-128"/>
            </a:endParaRPr>
          </a:p>
          <a:p>
            <a:endParaRPr kumimoji="1" lang="en-US" altLang="ja-JP" sz="3200" dirty="0" smtClean="0">
              <a:solidFill>
                <a:srgbClr val="0070C0"/>
              </a:solidFill>
              <a:latin typeface="Meiryo UI" panose="020B0604030504040204" pitchFamily="50" charset="-128"/>
              <a:ea typeface="Meiryo UI" panose="020B0604030504040204" pitchFamily="50" charset="-128"/>
            </a:endParaRPr>
          </a:p>
          <a:p>
            <a:endParaRPr lang="en-US" altLang="ja-JP" sz="3200" dirty="0">
              <a:solidFill>
                <a:srgbClr val="0070C0"/>
              </a:solidFill>
              <a:latin typeface="Meiryo UI" panose="020B0604030504040204" pitchFamily="50" charset="-128"/>
              <a:ea typeface="Meiryo UI" panose="020B0604030504040204" pitchFamily="50" charset="-128"/>
            </a:endParaRPr>
          </a:p>
          <a:p>
            <a:endParaRPr kumimoji="1" lang="en-US" altLang="ja-JP" sz="3200" dirty="0" smtClean="0">
              <a:solidFill>
                <a:srgbClr val="0070C0"/>
              </a:solidFill>
              <a:latin typeface="Meiryo UI" panose="020B0604030504040204" pitchFamily="50" charset="-128"/>
              <a:ea typeface="Meiryo UI" panose="020B0604030504040204" pitchFamily="50" charset="-128"/>
            </a:endParaRPr>
          </a:p>
          <a:p>
            <a:endParaRPr lang="en-US" altLang="ja-JP" sz="3200" dirty="0">
              <a:solidFill>
                <a:srgbClr val="0070C0"/>
              </a:solidFill>
              <a:latin typeface="Meiryo UI" panose="020B0604030504040204" pitchFamily="50" charset="-128"/>
              <a:ea typeface="Meiryo UI" panose="020B0604030504040204" pitchFamily="50" charset="-128"/>
            </a:endParaRPr>
          </a:p>
          <a:p>
            <a:endParaRPr kumimoji="1" lang="en-US" altLang="ja-JP" sz="3200" dirty="0" smtClean="0">
              <a:solidFill>
                <a:srgbClr val="0070C0"/>
              </a:solidFill>
              <a:latin typeface="Meiryo UI" panose="020B0604030504040204" pitchFamily="50" charset="-128"/>
              <a:ea typeface="Meiryo UI" panose="020B0604030504040204" pitchFamily="50" charset="-128"/>
            </a:endParaRPr>
          </a:p>
          <a:p>
            <a:endParaRPr lang="en-US" altLang="ja-JP" sz="3200" dirty="0">
              <a:solidFill>
                <a:srgbClr val="0070C0"/>
              </a:solidFill>
              <a:latin typeface="Meiryo UI" panose="020B0604030504040204" pitchFamily="50" charset="-128"/>
              <a:ea typeface="Meiryo UI" panose="020B0604030504040204" pitchFamily="50" charset="-128"/>
            </a:endParaRPr>
          </a:p>
          <a:p>
            <a:endParaRPr kumimoji="1" lang="en-US" altLang="ja-JP" sz="3200" dirty="0" smtClean="0">
              <a:solidFill>
                <a:srgbClr val="0070C0"/>
              </a:solidFill>
              <a:latin typeface="Meiryo UI" panose="020B0604030504040204" pitchFamily="50" charset="-128"/>
              <a:ea typeface="Meiryo UI" panose="020B0604030504040204" pitchFamily="50" charset="-12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321" y="1238584"/>
            <a:ext cx="5784350" cy="420423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テキスト ボックス 2"/>
          <p:cNvSpPr txBox="1"/>
          <p:nvPr/>
        </p:nvSpPr>
        <p:spPr>
          <a:xfrm>
            <a:off x="212732" y="472332"/>
            <a:ext cx="6723056" cy="646331"/>
          </a:xfrm>
          <a:prstGeom prst="rect">
            <a:avLst/>
          </a:prstGeom>
          <a:noFill/>
          <a:ln>
            <a:noFill/>
          </a:ln>
        </p:spPr>
        <p:txBody>
          <a:bodyPr wrap="square" rtlCol="0">
            <a:spAutoFit/>
          </a:bodyPr>
          <a:lstStyle/>
          <a:p>
            <a:r>
              <a:rPr lang="ja-JP" altLang="en-US" sz="3600" dirty="0" smtClean="0">
                <a:latin typeface="Meiryo UI" panose="020B0604030504040204" pitchFamily="50" charset="-128"/>
                <a:ea typeface="Meiryo UI" panose="020B0604030504040204" pitchFamily="50" charset="-128"/>
              </a:rPr>
              <a:t>プログラムに使用するブロックエディタ</a:t>
            </a:r>
            <a:endParaRPr kumimoji="1" lang="ja-JP" altLang="en-US" sz="3600" dirty="0">
              <a:latin typeface="Meiryo UI" panose="020B0604030504040204" pitchFamily="50" charset="-128"/>
              <a:ea typeface="Meiryo UI" panose="020B0604030504040204" pitchFamily="50" charset="-128"/>
            </a:endParaRPr>
          </a:p>
        </p:txBody>
      </p:sp>
      <p:sp>
        <p:nvSpPr>
          <p:cNvPr id="5" name="テキスト ボックス 4"/>
          <p:cNvSpPr txBox="1"/>
          <p:nvPr/>
        </p:nvSpPr>
        <p:spPr>
          <a:xfrm>
            <a:off x="10927830" y="10667"/>
            <a:ext cx="1264170" cy="461665"/>
          </a:xfrm>
          <a:prstGeom prst="rect">
            <a:avLst/>
          </a:prstGeom>
          <a:noFill/>
        </p:spPr>
        <p:txBody>
          <a:bodyPr wrap="square" rtlCol="0">
            <a:spAutoFit/>
          </a:bodyPr>
          <a:lstStyle/>
          <a:p>
            <a:r>
              <a:rPr kumimoji="1" lang="en-US" altLang="ja-JP" sz="2400" dirty="0" smtClean="0"/>
              <a:t>【</a:t>
            </a:r>
            <a:r>
              <a:rPr lang="en-US" altLang="ja-JP" sz="2400" dirty="0" smtClean="0"/>
              <a:t>13</a:t>
            </a:r>
            <a:r>
              <a:rPr kumimoji="1" lang="en-US" altLang="ja-JP" sz="2400" dirty="0" smtClean="0"/>
              <a:t>】</a:t>
            </a:r>
            <a:endParaRPr kumimoji="1" lang="ja-JP" altLang="en-US" sz="2400" dirty="0"/>
          </a:p>
        </p:txBody>
      </p:sp>
      <p:sp>
        <p:nvSpPr>
          <p:cNvPr id="2" name="テキスト ボックス 1"/>
          <p:cNvSpPr txBox="1"/>
          <p:nvPr/>
        </p:nvSpPr>
        <p:spPr>
          <a:xfrm>
            <a:off x="6278379" y="3439585"/>
            <a:ext cx="5134133" cy="584775"/>
          </a:xfrm>
          <a:prstGeom prst="rect">
            <a:avLst/>
          </a:prstGeom>
          <a:noFill/>
        </p:spPr>
        <p:txBody>
          <a:bodyPr wrap="square" rtlCol="0">
            <a:spAutoFit/>
          </a:bodyPr>
          <a:lstStyle/>
          <a:p>
            <a:r>
              <a:rPr kumimoji="1" lang="ja-JP" altLang="en-US" sz="3200" dirty="0" smtClean="0">
                <a:solidFill>
                  <a:srgbClr val="008000"/>
                </a:solidFill>
                <a:latin typeface="Meiryo UI" panose="020B0604030504040204" pitchFamily="50" charset="-128"/>
                <a:ea typeface="Meiryo UI" panose="020B0604030504040204" pitchFamily="50" charset="-128"/>
              </a:rPr>
              <a:t>論理</a:t>
            </a:r>
            <a:endParaRPr kumimoji="1" lang="ja-JP" altLang="en-US" sz="3200" dirty="0">
              <a:solidFill>
                <a:srgbClr val="008000"/>
              </a:solidFill>
              <a:latin typeface="Meiryo UI" panose="020B0604030504040204" pitchFamily="50" charset="-128"/>
              <a:ea typeface="Meiryo UI" panose="020B0604030504040204" pitchFamily="50" charset="-128"/>
            </a:endParaRPr>
          </a:p>
        </p:txBody>
      </p:sp>
      <p:sp>
        <p:nvSpPr>
          <p:cNvPr id="6" name="テキスト ボックス 5"/>
          <p:cNvSpPr txBox="1"/>
          <p:nvPr/>
        </p:nvSpPr>
        <p:spPr>
          <a:xfrm>
            <a:off x="6425782" y="3922175"/>
            <a:ext cx="5356486" cy="1077218"/>
          </a:xfrm>
          <a:prstGeom prst="rect">
            <a:avLst/>
          </a:prstGeom>
          <a:noFill/>
        </p:spPr>
        <p:txBody>
          <a:bodyPr wrap="square" rtlCol="0">
            <a:spAutoFit/>
          </a:bodyPr>
          <a:lstStyle/>
          <a:p>
            <a:r>
              <a:rPr kumimoji="1" lang="ja-JP" altLang="en-US" sz="3200" dirty="0" smtClean="0">
                <a:latin typeface="Meiryo UI" panose="020B0604030504040204" pitchFamily="50" charset="-128"/>
                <a:ea typeface="Meiryo UI" panose="020B0604030504040204" pitchFamily="50" charset="-128"/>
              </a:rPr>
              <a:t>　</a:t>
            </a:r>
            <a:r>
              <a:rPr kumimoji="1" lang="ja-JP" altLang="en-US" sz="3200" dirty="0" smtClean="0">
                <a:solidFill>
                  <a:srgbClr val="008000"/>
                </a:solidFill>
                <a:latin typeface="Meiryo UI" panose="020B0604030504040204" pitchFamily="50" charset="-128"/>
                <a:ea typeface="Meiryo UI" panose="020B0604030504040204" pitchFamily="50" charset="-128"/>
              </a:rPr>
              <a:t>「もし～なら～、でなければ～」</a:t>
            </a:r>
            <a:endParaRPr kumimoji="1" lang="en-US" altLang="ja-JP" sz="3200" dirty="0" smtClean="0">
              <a:solidFill>
                <a:srgbClr val="008000"/>
              </a:solidFill>
              <a:latin typeface="Meiryo UI" panose="020B0604030504040204" pitchFamily="50" charset="-128"/>
              <a:ea typeface="Meiryo UI" panose="020B0604030504040204" pitchFamily="50" charset="-128"/>
            </a:endParaRPr>
          </a:p>
          <a:p>
            <a:r>
              <a:rPr lang="ja-JP" altLang="en-US" sz="3200" dirty="0" smtClean="0">
                <a:solidFill>
                  <a:srgbClr val="008000"/>
                </a:solidFill>
                <a:latin typeface="Meiryo UI" panose="020B0604030504040204" pitchFamily="50" charset="-128"/>
                <a:ea typeface="Meiryo UI" panose="020B0604030504040204" pitchFamily="50" charset="-128"/>
              </a:rPr>
              <a:t>　「○＜○」</a:t>
            </a:r>
            <a:endParaRPr kumimoji="1" lang="ja-JP" altLang="en-US" sz="32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6648135" y="1771041"/>
            <a:ext cx="5134133" cy="1569660"/>
          </a:xfrm>
          <a:prstGeom prst="rect">
            <a:avLst/>
          </a:prstGeom>
          <a:noFill/>
        </p:spPr>
        <p:txBody>
          <a:bodyPr wrap="square" rtlCol="0">
            <a:spAutoFit/>
          </a:bodyPr>
          <a:lstStyle/>
          <a:p>
            <a:r>
              <a:rPr kumimoji="1" lang="ja-JP" altLang="en-US" sz="3200" dirty="0" smtClean="0">
                <a:solidFill>
                  <a:srgbClr val="0070C0"/>
                </a:solidFill>
                <a:latin typeface="Meiryo UI" panose="020B0604030504040204" pitchFamily="50" charset="-128"/>
                <a:ea typeface="Meiryo UI" panose="020B0604030504040204" pitchFamily="50" charset="-128"/>
              </a:rPr>
              <a:t>「ずっと」</a:t>
            </a:r>
            <a:endParaRPr kumimoji="1" lang="en-US" altLang="ja-JP" sz="3200" dirty="0" smtClean="0">
              <a:solidFill>
                <a:srgbClr val="0070C0"/>
              </a:solidFill>
              <a:latin typeface="Meiryo UI" panose="020B0604030504040204" pitchFamily="50" charset="-128"/>
              <a:ea typeface="Meiryo UI" panose="020B0604030504040204" pitchFamily="50" charset="-128"/>
            </a:endParaRPr>
          </a:p>
          <a:p>
            <a:r>
              <a:rPr lang="ja-JP" altLang="en-US" sz="3200" dirty="0" smtClean="0">
                <a:solidFill>
                  <a:srgbClr val="0070C0"/>
                </a:solidFill>
                <a:latin typeface="Meiryo UI" panose="020B0604030504040204" pitchFamily="50" charset="-128"/>
                <a:ea typeface="Meiryo UI" panose="020B0604030504040204" pitchFamily="50" charset="-128"/>
              </a:rPr>
              <a:t>「アイコンを表示」</a:t>
            </a:r>
            <a:endParaRPr lang="en-US" altLang="ja-JP" sz="3200" dirty="0" smtClean="0">
              <a:solidFill>
                <a:srgbClr val="0070C0"/>
              </a:solidFill>
              <a:latin typeface="Meiryo UI" panose="020B0604030504040204" pitchFamily="50" charset="-128"/>
              <a:ea typeface="Meiryo UI" panose="020B0604030504040204" pitchFamily="50" charset="-128"/>
            </a:endParaRPr>
          </a:p>
          <a:p>
            <a:r>
              <a:rPr kumimoji="1" lang="ja-JP" altLang="en-US" sz="3200" dirty="0" smtClean="0">
                <a:solidFill>
                  <a:srgbClr val="0070C0"/>
                </a:solidFill>
                <a:latin typeface="Meiryo UI" panose="020B0604030504040204" pitchFamily="50" charset="-128"/>
                <a:ea typeface="Meiryo UI" panose="020B0604030504040204" pitchFamily="50" charset="-128"/>
              </a:rPr>
              <a:t>「表示を消す」</a:t>
            </a:r>
            <a:endParaRPr kumimoji="1" lang="ja-JP" altLang="en-US" sz="3200" dirty="0">
              <a:solidFill>
                <a:srgbClr val="0070C0"/>
              </a:solidFill>
              <a:latin typeface="Meiryo UI" panose="020B0604030504040204" pitchFamily="50" charset="-128"/>
              <a:ea typeface="Meiryo UI" panose="020B0604030504040204" pitchFamily="50" charset="-128"/>
            </a:endParaRPr>
          </a:p>
        </p:txBody>
      </p:sp>
      <p:sp>
        <p:nvSpPr>
          <p:cNvPr id="9" name="テキスト ボックス 8"/>
          <p:cNvSpPr txBox="1"/>
          <p:nvPr/>
        </p:nvSpPr>
        <p:spPr>
          <a:xfrm>
            <a:off x="6278379" y="5059353"/>
            <a:ext cx="5134133" cy="584775"/>
          </a:xfrm>
          <a:prstGeom prst="rect">
            <a:avLst/>
          </a:prstGeom>
          <a:noFill/>
        </p:spPr>
        <p:txBody>
          <a:bodyPr wrap="square" rtlCol="0">
            <a:spAutoFit/>
          </a:bodyPr>
          <a:lstStyle/>
          <a:p>
            <a:r>
              <a:rPr lang="ja-JP" altLang="en-US" sz="3200" dirty="0" smtClean="0">
                <a:solidFill>
                  <a:srgbClr val="FF0066"/>
                </a:solidFill>
                <a:latin typeface="Meiryo UI" panose="020B0604030504040204" pitchFamily="50" charset="-128"/>
                <a:ea typeface="Meiryo UI" panose="020B0604030504040204" pitchFamily="50" charset="-128"/>
              </a:rPr>
              <a:t>入力</a:t>
            </a:r>
            <a:endParaRPr kumimoji="1" lang="ja-JP" altLang="en-US" sz="3200" dirty="0">
              <a:solidFill>
                <a:srgbClr val="FF0066"/>
              </a:solidFill>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6425782" y="5579370"/>
            <a:ext cx="5356486" cy="584775"/>
          </a:xfrm>
          <a:prstGeom prst="rect">
            <a:avLst/>
          </a:prstGeom>
          <a:noFill/>
        </p:spPr>
        <p:txBody>
          <a:bodyPr wrap="square" rtlCol="0">
            <a:spAutoFit/>
          </a:bodyPr>
          <a:lstStyle/>
          <a:p>
            <a:r>
              <a:rPr kumimoji="1" lang="ja-JP" altLang="en-US" sz="3200" dirty="0" smtClean="0">
                <a:latin typeface="Meiryo UI" panose="020B0604030504040204" pitchFamily="50" charset="-128"/>
                <a:ea typeface="Meiryo UI" panose="020B0604030504040204" pitchFamily="50" charset="-128"/>
              </a:rPr>
              <a:t>　</a:t>
            </a:r>
            <a:r>
              <a:rPr kumimoji="1" lang="ja-JP" altLang="en-US" sz="3200" dirty="0" smtClean="0">
                <a:solidFill>
                  <a:srgbClr val="FF0066"/>
                </a:solidFill>
                <a:latin typeface="Meiryo UI" panose="020B0604030504040204" pitchFamily="50" charset="-128"/>
                <a:ea typeface="Meiryo UI" panose="020B0604030504040204" pitchFamily="50" charset="-128"/>
              </a:rPr>
              <a:t>「明るさ」</a:t>
            </a:r>
            <a:r>
              <a:rPr kumimoji="1" lang="ja-JP" altLang="en-US" sz="3200" dirty="0">
                <a:latin typeface="Meiryo UI" panose="020B0604030504040204" pitchFamily="50" charset="-128"/>
                <a:ea typeface="Meiryo UI" panose="020B0604030504040204" pitchFamily="50" charset="-128"/>
              </a:rPr>
              <a:t>　</a:t>
            </a:r>
          </a:p>
        </p:txBody>
      </p:sp>
    </p:spTree>
    <p:extLst>
      <p:ext uri="{BB962C8B-B14F-4D97-AF65-F5344CB8AC3E}">
        <p14:creationId xmlns:p14="http://schemas.microsoft.com/office/powerpoint/2010/main" val="18802635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33308" y="577262"/>
            <a:ext cx="11707318" cy="3754894"/>
          </a:xfrm>
          <a:ln>
            <a:solidFill>
              <a:schemeClr val="tx1"/>
            </a:solidFill>
          </a:ln>
        </p:spPr>
        <p:txBody>
          <a:bodyPr>
            <a:normAutofit fontScale="90000"/>
          </a:bodyPr>
          <a:lstStyle/>
          <a:p>
            <a:r>
              <a:rPr lang="ja-JP" altLang="en-US" sz="6000" dirty="0" smtClean="0">
                <a:latin typeface="Meiryo UI" panose="020B0604030504040204" pitchFamily="50" charset="-128"/>
                <a:ea typeface="Meiryo UI" panose="020B0604030504040204" pitchFamily="50" charset="-128"/>
              </a:rPr>
              <a:t>もし、周りが（　</a:t>
            </a:r>
            <a:r>
              <a:rPr lang="ja-JP" altLang="en-US" sz="6000" dirty="0" smtClean="0">
                <a:solidFill>
                  <a:srgbClr val="0070C0"/>
                </a:solidFill>
                <a:latin typeface="Meiryo UI" panose="020B0604030504040204" pitchFamily="50" charset="-128"/>
                <a:ea typeface="Meiryo UI" panose="020B0604030504040204" pitchFamily="50" charset="-128"/>
              </a:rPr>
              <a:t>暗くなった</a:t>
            </a:r>
            <a:r>
              <a:rPr lang="ja-JP" altLang="en-US" sz="60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a:latin typeface="Meiryo UI" panose="020B0604030504040204" pitchFamily="50" charset="-128"/>
                <a:ea typeface="Meiryo UI" panose="020B0604030504040204" pitchFamily="50" charset="-128"/>
              </a:rPr>
              <a:t>　</a:t>
            </a:r>
            <a:r>
              <a:rPr lang="ja-JP" altLang="en-US" sz="6000" dirty="0" smtClean="0">
                <a:latin typeface="Meiryo UI" panose="020B0604030504040204" pitchFamily="50" charset="-128"/>
                <a:ea typeface="Meiryo UI" panose="020B0604030504040204" pitchFamily="50" charset="-128"/>
              </a:rPr>
              <a:t>なら　　　　　ライト は（　</a:t>
            </a:r>
            <a:r>
              <a:rPr lang="ja-JP" altLang="en-US" sz="6000" dirty="0" smtClean="0">
                <a:solidFill>
                  <a:srgbClr val="0070C0"/>
                </a:solidFill>
                <a:latin typeface="Meiryo UI" panose="020B0604030504040204" pitchFamily="50" charset="-128"/>
                <a:ea typeface="Meiryo UI" panose="020B0604030504040204" pitchFamily="50" charset="-128"/>
              </a:rPr>
              <a:t>つく</a:t>
            </a:r>
            <a:r>
              <a:rPr lang="ja-JP" altLang="en-US" sz="60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smtClean="0">
                <a:latin typeface="Meiryo UI" panose="020B0604030504040204" pitchFamily="50" charset="-128"/>
                <a:ea typeface="Meiryo UI" panose="020B0604030504040204" pitchFamily="50" charset="-128"/>
              </a:rPr>
              <a:t>　でなければ、ライト は（　</a:t>
            </a:r>
            <a:r>
              <a:rPr lang="ja-JP" altLang="en-US" sz="6000" dirty="0" smtClean="0">
                <a:solidFill>
                  <a:srgbClr val="0070C0"/>
                </a:solidFill>
                <a:latin typeface="Meiryo UI" panose="020B0604030504040204" pitchFamily="50" charset="-128"/>
                <a:ea typeface="Meiryo UI" panose="020B0604030504040204" pitchFamily="50" charset="-128"/>
              </a:rPr>
              <a:t>消える</a:t>
            </a:r>
            <a:r>
              <a:rPr lang="ja-JP" altLang="en-US" sz="6000" dirty="0" smtClean="0">
                <a:latin typeface="Meiryo UI" panose="020B0604030504040204" pitchFamily="50" charset="-128"/>
                <a:ea typeface="Meiryo UI" panose="020B0604030504040204" pitchFamily="50" charset="-128"/>
              </a:rPr>
              <a:t>　　）</a:t>
            </a:r>
            <a:endParaRPr kumimoji="1" lang="ja-JP" altLang="en-US" sz="6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0957810" y="10667"/>
            <a:ext cx="1234190" cy="461665"/>
          </a:xfrm>
          <a:prstGeom prst="rect">
            <a:avLst/>
          </a:prstGeom>
          <a:noFill/>
        </p:spPr>
        <p:txBody>
          <a:bodyPr wrap="square" rtlCol="0">
            <a:spAutoFit/>
          </a:bodyPr>
          <a:lstStyle/>
          <a:p>
            <a:r>
              <a:rPr kumimoji="1" lang="en-US" altLang="ja-JP" sz="2400" dirty="0" smtClean="0"/>
              <a:t>【</a:t>
            </a:r>
            <a:r>
              <a:rPr lang="en-US" altLang="ja-JP" sz="2400" dirty="0" smtClean="0"/>
              <a:t>14</a:t>
            </a:r>
            <a:r>
              <a:rPr kumimoji="1" lang="en-US" altLang="ja-JP" sz="2400" dirty="0" smtClean="0"/>
              <a:t>】</a:t>
            </a:r>
            <a:endParaRPr kumimoji="1" lang="ja-JP" altLang="en-US" sz="2400" dirty="0"/>
          </a:p>
        </p:txBody>
      </p:sp>
      <p:sp>
        <p:nvSpPr>
          <p:cNvPr id="3" name="テキスト ボックス 2"/>
          <p:cNvSpPr txBox="1"/>
          <p:nvPr/>
        </p:nvSpPr>
        <p:spPr>
          <a:xfrm>
            <a:off x="1783828" y="5396460"/>
            <a:ext cx="8484433" cy="1015663"/>
          </a:xfrm>
          <a:prstGeom prst="rect">
            <a:avLst/>
          </a:prstGeom>
          <a:noFill/>
          <a:ln>
            <a:solidFill>
              <a:schemeClr val="tx1"/>
            </a:solidFill>
          </a:ln>
        </p:spPr>
        <p:txBody>
          <a:bodyPr wrap="square" rtlCol="0">
            <a:spAutoFit/>
          </a:bodyPr>
          <a:lstStyle/>
          <a:p>
            <a:r>
              <a:rPr lang="ja-JP" altLang="en-US" sz="6000" dirty="0" smtClean="0">
                <a:latin typeface="Meiryo UI" panose="020B0604030504040204" pitchFamily="50" charset="-128"/>
                <a:ea typeface="Meiryo UI" panose="020B0604030504040204" pitchFamily="50" charset="-128"/>
              </a:rPr>
              <a:t>どんなプログラムになった？</a:t>
            </a:r>
            <a:endParaRPr kumimoji="1" lang="ja-JP" altLang="en-US" sz="6000" dirty="0">
              <a:latin typeface="Meiryo UI" panose="020B0604030504040204" pitchFamily="50" charset="-128"/>
              <a:ea typeface="Meiryo UI" panose="020B0604030504040204" pitchFamily="50" charset="-128"/>
            </a:endParaRPr>
          </a:p>
        </p:txBody>
      </p:sp>
      <p:sp>
        <p:nvSpPr>
          <p:cNvPr id="6" name="下矢印 5"/>
          <p:cNvSpPr/>
          <p:nvPr/>
        </p:nvSpPr>
        <p:spPr>
          <a:xfrm>
            <a:off x="4928013" y="4482057"/>
            <a:ext cx="2196061" cy="779489"/>
          </a:xfrm>
          <a:prstGeom prst="downArrow">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949954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8285" y="326144"/>
            <a:ext cx="6985420" cy="626051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テキスト ボックス 2"/>
          <p:cNvSpPr txBox="1"/>
          <p:nvPr/>
        </p:nvSpPr>
        <p:spPr>
          <a:xfrm>
            <a:off x="292342" y="244641"/>
            <a:ext cx="1851252" cy="646331"/>
          </a:xfrm>
          <a:prstGeom prst="rect">
            <a:avLst/>
          </a:prstGeom>
          <a:noFill/>
          <a:ln>
            <a:solidFill>
              <a:schemeClr val="tx1"/>
            </a:solidFill>
          </a:ln>
        </p:spPr>
        <p:txBody>
          <a:bodyPr wrap="square" rtlCol="0">
            <a:spAutoFit/>
          </a:bodyPr>
          <a:lstStyle/>
          <a:p>
            <a:r>
              <a:rPr lang="ja-JP" altLang="en-US" sz="3600" dirty="0"/>
              <a:t>解答</a:t>
            </a:r>
            <a:r>
              <a:rPr lang="ja-JP" altLang="en-US" sz="3600" dirty="0" smtClean="0"/>
              <a:t>例</a:t>
            </a:r>
            <a:endParaRPr kumimoji="1" lang="ja-JP" altLang="en-US" sz="3600" dirty="0"/>
          </a:p>
        </p:txBody>
      </p:sp>
      <p:sp>
        <p:nvSpPr>
          <p:cNvPr id="4" name="テキスト ボックス 3"/>
          <p:cNvSpPr txBox="1"/>
          <p:nvPr/>
        </p:nvSpPr>
        <p:spPr>
          <a:xfrm>
            <a:off x="10927830" y="10667"/>
            <a:ext cx="1264170" cy="461665"/>
          </a:xfrm>
          <a:prstGeom prst="rect">
            <a:avLst/>
          </a:prstGeom>
          <a:noFill/>
        </p:spPr>
        <p:txBody>
          <a:bodyPr wrap="square" rtlCol="0">
            <a:spAutoFit/>
          </a:bodyPr>
          <a:lstStyle/>
          <a:p>
            <a:r>
              <a:rPr kumimoji="1" lang="en-US" altLang="ja-JP" sz="2400" dirty="0" smtClean="0"/>
              <a:t>【</a:t>
            </a:r>
            <a:r>
              <a:rPr lang="en-US" altLang="ja-JP" sz="2400" dirty="0" smtClean="0"/>
              <a:t>15</a:t>
            </a:r>
            <a:r>
              <a:rPr kumimoji="1" lang="en-US" altLang="ja-JP" sz="2400" dirty="0" smtClean="0"/>
              <a:t>】</a:t>
            </a:r>
            <a:endParaRPr kumimoji="1" lang="ja-JP" altLang="en-US" sz="2400" dirty="0"/>
          </a:p>
        </p:txBody>
      </p:sp>
    </p:spTree>
    <p:extLst>
      <p:ext uri="{BB962C8B-B14F-4D97-AF65-F5344CB8AC3E}">
        <p14:creationId xmlns:p14="http://schemas.microsoft.com/office/powerpoint/2010/main" val="38950646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2252" y="1653659"/>
            <a:ext cx="7090348" cy="4013363"/>
          </a:xfrm>
          <a:ln>
            <a:solidFill>
              <a:schemeClr val="tx1"/>
            </a:solidFill>
          </a:ln>
        </p:spPr>
        <p:txBody>
          <a:bodyPr>
            <a:normAutofit/>
          </a:bodyPr>
          <a:lstStyle/>
          <a:p>
            <a:r>
              <a:rPr lang="ja-JP" altLang="en-US" sz="4000" dirty="0" smtClean="0">
                <a:latin typeface="Meiryo UI" panose="020B0604030504040204" pitchFamily="50" charset="-128"/>
                <a:ea typeface="Meiryo UI" panose="020B0604030504040204" pitchFamily="50" charset="-128"/>
              </a:rPr>
              <a:t>もし、周りが暗くなった</a:t>
            </a:r>
            <a:r>
              <a:rPr lang="ja-JP" altLang="en-US" sz="4000" dirty="0">
                <a:latin typeface="Meiryo UI" panose="020B0604030504040204" pitchFamily="50" charset="-128"/>
                <a:ea typeface="Meiryo UI" panose="020B0604030504040204" pitchFamily="50" charset="-128"/>
              </a:rPr>
              <a:t>　</a:t>
            </a:r>
            <a:r>
              <a:rPr lang="ja-JP" altLang="en-US" sz="4000" dirty="0" smtClean="0">
                <a:latin typeface="Meiryo UI" panose="020B0604030504040204" pitchFamily="50" charset="-128"/>
                <a:ea typeface="Meiryo UI" panose="020B0604030504040204" pitchFamily="50" charset="-128"/>
              </a:rPr>
              <a:t>なら</a:t>
            </a:r>
            <a:r>
              <a:rPr lang="en-US" altLang="ja-JP" sz="4000" dirty="0" smtClean="0">
                <a:latin typeface="Meiryo UI" panose="020B0604030504040204" pitchFamily="50" charset="-128"/>
                <a:ea typeface="Meiryo UI" panose="020B0604030504040204" pitchFamily="50" charset="-128"/>
              </a:rPr>
              <a:t/>
            </a:r>
            <a:br>
              <a:rPr lang="en-US" altLang="ja-JP" sz="4000" dirty="0" smtClean="0">
                <a:latin typeface="Meiryo UI" panose="020B0604030504040204" pitchFamily="50" charset="-128"/>
                <a:ea typeface="Meiryo UI" panose="020B0604030504040204" pitchFamily="50" charset="-128"/>
              </a:rPr>
            </a:br>
            <a:r>
              <a:rPr lang="ja-JP" altLang="en-US" sz="1000" dirty="0">
                <a:latin typeface="Meiryo UI" panose="020B0604030504040204" pitchFamily="50" charset="-128"/>
                <a:ea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rPr>
              <a:t>　　</a:t>
            </a:r>
            <a:r>
              <a:rPr lang="en-US" altLang="ja-JP" sz="4000" dirty="0" smtClean="0">
                <a:latin typeface="Meiryo UI" panose="020B0604030504040204" pitchFamily="50" charset="-128"/>
                <a:ea typeface="Meiryo UI" panose="020B0604030504040204" pitchFamily="50" charset="-128"/>
              </a:rPr>
              <a:t/>
            </a:r>
            <a:br>
              <a:rPr lang="en-US" altLang="ja-JP" sz="4000" dirty="0" smtClean="0">
                <a:latin typeface="Meiryo UI" panose="020B0604030504040204" pitchFamily="50" charset="-128"/>
                <a:ea typeface="Meiryo UI" panose="020B0604030504040204" pitchFamily="50" charset="-128"/>
              </a:rPr>
            </a:br>
            <a:r>
              <a:rPr lang="ja-JP" altLang="en-US" sz="4000" dirty="0">
                <a:latin typeface="Meiryo UI" panose="020B0604030504040204" pitchFamily="50" charset="-128"/>
                <a:ea typeface="Meiryo UI" panose="020B0604030504040204" pitchFamily="50" charset="-128"/>
              </a:rPr>
              <a:t>ライト</a:t>
            </a:r>
            <a:r>
              <a:rPr lang="ja-JP" altLang="en-US" sz="4000" dirty="0" smtClean="0">
                <a:latin typeface="Meiryo UI" panose="020B0604030504040204" pitchFamily="50" charset="-128"/>
                <a:ea typeface="Meiryo UI" panose="020B0604030504040204" pitchFamily="50" charset="-128"/>
              </a:rPr>
              <a:t>はつく　　　</a:t>
            </a:r>
            <a:r>
              <a:rPr lang="en-US" altLang="ja-JP" sz="4000" dirty="0" smtClean="0">
                <a:latin typeface="Meiryo UI" panose="020B0604030504040204" pitchFamily="50" charset="-128"/>
                <a:ea typeface="Meiryo UI" panose="020B0604030504040204" pitchFamily="50" charset="-128"/>
              </a:rPr>
              <a:t/>
            </a:r>
            <a:br>
              <a:rPr lang="en-US" altLang="ja-JP" sz="4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4000" dirty="0" smtClean="0">
                <a:latin typeface="Meiryo UI" panose="020B0604030504040204" pitchFamily="50" charset="-128"/>
                <a:ea typeface="Meiryo UI" panose="020B0604030504040204" pitchFamily="50" charset="-128"/>
              </a:rPr>
              <a:t>でなければ、</a:t>
            </a:r>
            <a:r>
              <a:rPr lang="en-US" altLang="ja-JP" dirty="0" smtClean="0">
                <a:latin typeface="Meiryo UI" panose="020B0604030504040204" pitchFamily="50" charset="-128"/>
                <a:ea typeface="Meiryo UI" panose="020B0604030504040204" pitchFamily="50" charset="-128"/>
              </a:rPr>
              <a:t/>
            </a:r>
            <a:br>
              <a:rPr lang="en-US" altLang="ja-JP" dirty="0" smtClean="0">
                <a:latin typeface="Meiryo UI" panose="020B0604030504040204" pitchFamily="50" charset="-128"/>
                <a:ea typeface="Meiryo UI" panose="020B0604030504040204" pitchFamily="50" charset="-128"/>
              </a:rPr>
            </a:br>
            <a:r>
              <a:rPr lang="ja-JP" altLang="en-US" sz="1000" dirty="0" smtClean="0">
                <a:latin typeface="Meiryo UI" panose="020B0604030504040204" pitchFamily="50" charset="-128"/>
                <a:ea typeface="Meiryo UI" panose="020B0604030504040204" pitchFamily="50" charset="-128"/>
              </a:rPr>
              <a:t>　</a:t>
            </a:r>
            <a:r>
              <a:rPr lang="en-US" altLang="ja-JP" dirty="0" smtClean="0">
                <a:latin typeface="Meiryo UI" panose="020B0604030504040204" pitchFamily="50" charset="-128"/>
                <a:ea typeface="Meiryo UI" panose="020B0604030504040204" pitchFamily="50" charset="-128"/>
              </a:rPr>
              <a:t/>
            </a:r>
            <a:br>
              <a:rPr lang="en-US" altLang="ja-JP" dirty="0" smtClean="0">
                <a:latin typeface="Meiryo UI" panose="020B0604030504040204" pitchFamily="50" charset="-128"/>
                <a:ea typeface="Meiryo UI" panose="020B0604030504040204" pitchFamily="50" charset="-128"/>
              </a:rPr>
            </a:br>
            <a:r>
              <a:rPr lang="ja-JP" altLang="en-US" sz="4000" dirty="0">
                <a:latin typeface="Meiryo UI" panose="020B0604030504040204" pitchFamily="50" charset="-128"/>
                <a:ea typeface="Meiryo UI" panose="020B0604030504040204" pitchFamily="50" charset="-128"/>
              </a:rPr>
              <a:t>ライト</a:t>
            </a:r>
            <a:r>
              <a:rPr lang="ja-JP" altLang="en-US" sz="4000" dirty="0" smtClean="0">
                <a:latin typeface="Meiryo UI" panose="020B0604030504040204" pitchFamily="50" charset="-128"/>
                <a:ea typeface="Meiryo UI" panose="020B0604030504040204" pitchFamily="50" charset="-128"/>
              </a:rPr>
              <a:t>は消える　　　 </a:t>
            </a:r>
            <a:endParaRPr kumimoji="1" lang="ja-JP" altLang="en-US" sz="4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0957810" y="10667"/>
            <a:ext cx="1234190" cy="461665"/>
          </a:xfrm>
          <a:prstGeom prst="rect">
            <a:avLst/>
          </a:prstGeom>
          <a:noFill/>
        </p:spPr>
        <p:txBody>
          <a:bodyPr wrap="square" rtlCol="0">
            <a:spAutoFit/>
          </a:bodyPr>
          <a:lstStyle/>
          <a:p>
            <a:r>
              <a:rPr kumimoji="1" lang="en-US" altLang="ja-JP" sz="2400" dirty="0" smtClean="0"/>
              <a:t>【</a:t>
            </a:r>
            <a:r>
              <a:rPr lang="en-US" altLang="ja-JP" sz="2400" dirty="0" smtClean="0"/>
              <a:t>16</a:t>
            </a:r>
            <a:r>
              <a:rPr kumimoji="1" lang="en-US" altLang="ja-JP" sz="2400" dirty="0" smtClean="0"/>
              <a:t>】</a:t>
            </a:r>
            <a:endParaRPr kumimoji="1" lang="ja-JP" altLang="en-US" sz="2400"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9072" y="1633927"/>
            <a:ext cx="4478069" cy="401336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正方形/長方形 11"/>
          <p:cNvSpPr/>
          <p:nvPr/>
        </p:nvSpPr>
        <p:spPr>
          <a:xfrm>
            <a:off x="1392405" y="2168728"/>
            <a:ext cx="3327816" cy="6445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352934" y="2887953"/>
            <a:ext cx="2171073" cy="6445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334272" y="4503727"/>
            <a:ext cx="2815647" cy="6445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292342" y="244641"/>
            <a:ext cx="1851252" cy="646331"/>
          </a:xfrm>
          <a:prstGeom prst="rect">
            <a:avLst/>
          </a:prstGeom>
          <a:noFill/>
          <a:ln>
            <a:solidFill>
              <a:schemeClr val="tx1"/>
            </a:solidFill>
          </a:ln>
        </p:spPr>
        <p:txBody>
          <a:bodyPr wrap="square" rtlCol="0">
            <a:spAutoFit/>
          </a:bodyPr>
          <a:lstStyle/>
          <a:p>
            <a:r>
              <a:rPr lang="ja-JP" altLang="en-US" sz="3600" dirty="0"/>
              <a:t>解答</a:t>
            </a:r>
            <a:r>
              <a:rPr lang="ja-JP" altLang="en-US" sz="3600" dirty="0" smtClean="0"/>
              <a:t>例</a:t>
            </a:r>
            <a:endParaRPr kumimoji="1" lang="ja-JP" altLang="en-US" sz="3600" dirty="0"/>
          </a:p>
        </p:txBody>
      </p:sp>
    </p:spTree>
    <p:extLst>
      <p:ext uri="{BB962C8B-B14F-4D97-AF65-F5344CB8AC3E}">
        <p14:creationId xmlns:p14="http://schemas.microsoft.com/office/powerpoint/2010/main" val="42829463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0881" y="1644066"/>
            <a:ext cx="7090348" cy="4013363"/>
          </a:xfrm>
          <a:ln>
            <a:solidFill>
              <a:schemeClr val="tx1"/>
            </a:solidFill>
          </a:ln>
        </p:spPr>
        <p:txBody>
          <a:bodyPr>
            <a:normAutofit/>
          </a:bodyPr>
          <a:lstStyle/>
          <a:p>
            <a:r>
              <a:rPr lang="ja-JP" altLang="en-US" sz="4000" dirty="0" smtClean="0">
                <a:latin typeface="Meiryo UI" panose="020B0604030504040204" pitchFamily="50" charset="-128"/>
                <a:ea typeface="Meiryo UI" panose="020B0604030504040204" pitchFamily="50" charset="-128"/>
              </a:rPr>
              <a:t>もし、周りが暗くなった</a:t>
            </a:r>
            <a:r>
              <a:rPr lang="ja-JP" altLang="en-US" sz="4000" dirty="0">
                <a:latin typeface="Meiryo UI" panose="020B0604030504040204" pitchFamily="50" charset="-128"/>
                <a:ea typeface="Meiryo UI" panose="020B0604030504040204" pitchFamily="50" charset="-128"/>
              </a:rPr>
              <a:t>　</a:t>
            </a:r>
            <a:r>
              <a:rPr lang="ja-JP" altLang="en-US" sz="4000" dirty="0" smtClean="0">
                <a:latin typeface="Meiryo UI" panose="020B0604030504040204" pitchFamily="50" charset="-128"/>
                <a:ea typeface="Meiryo UI" panose="020B0604030504040204" pitchFamily="50" charset="-128"/>
              </a:rPr>
              <a:t>なら</a:t>
            </a:r>
            <a:r>
              <a:rPr lang="en-US" altLang="ja-JP" sz="4000" dirty="0" smtClean="0">
                <a:latin typeface="Meiryo UI" panose="020B0604030504040204" pitchFamily="50" charset="-128"/>
                <a:ea typeface="Meiryo UI" panose="020B0604030504040204" pitchFamily="50" charset="-128"/>
              </a:rPr>
              <a:t/>
            </a:r>
            <a:br>
              <a:rPr lang="en-US" altLang="ja-JP" sz="4000" dirty="0" smtClean="0">
                <a:latin typeface="Meiryo UI" panose="020B0604030504040204" pitchFamily="50" charset="-128"/>
                <a:ea typeface="Meiryo UI" panose="020B0604030504040204" pitchFamily="50" charset="-128"/>
              </a:rPr>
            </a:br>
            <a:r>
              <a:rPr lang="ja-JP" altLang="en-US" sz="1000" dirty="0">
                <a:latin typeface="Meiryo UI" panose="020B0604030504040204" pitchFamily="50" charset="-128"/>
                <a:ea typeface="Meiryo UI" panose="020B0604030504040204" pitchFamily="50" charset="-128"/>
              </a:rPr>
              <a:t>　</a:t>
            </a:r>
            <a:r>
              <a:rPr lang="ja-JP" altLang="en-US" sz="1000" dirty="0" smtClean="0">
                <a:latin typeface="Meiryo UI" panose="020B0604030504040204" pitchFamily="50" charset="-128"/>
                <a:ea typeface="Meiryo UI" panose="020B0604030504040204" pitchFamily="50" charset="-128"/>
              </a:rPr>
              <a:t>　　</a:t>
            </a:r>
            <a:r>
              <a:rPr lang="en-US" altLang="ja-JP" sz="4000" dirty="0" smtClean="0">
                <a:latin typeface="Meiryo UI" panose="020B0604030504040204" pitchFamily="50" charset="-128"/>
                <a:ea typeface="Meiryo UI" panose="020B0604030504040204" pitchFamily="50" charset="-128"/>
              </a:rPr>
              <a:t/>
            </a:r>
            <a:br>
              <a:rPr lang="en-US" altLang="ja-JP" sz="4000" dirty="0" smtClean="0">
                <a:latin typeface="Meiryo UI" panose="020B0604030504040204" pitchFamily="50" charset="-128"/>
                <a:ea typeface="Meiryo UI" panose="020B0604030504040204" pitchFamily="50" charset="-128"/>
              </a:rPr>
            </a:br>
            <a:r>
              <a:rPr lang="ja-JP" altLang="en-US" sz="4000" dirty="0">
                <a:latin typeface="Meiryo UI" panose="020B0604030504040204" pitchFamily="50" charset="-128"/>
                <a:ea typeface="Meiryo UI" panose="020B0604030504040204" pitchFamily="50" charset="-128"/>
              </a:rPr>
              <a:t>ライト</a:t>
            </a:r>
            <a:r>
              <a:rPr lang="ja-JP" altLang="en-US" sz="4000" dirty="0" smtClean="0">
                <a:latin typeface="Meiryo UI" panose="020B0604030504040204" pitchFamily="50" charset="-128"/>
                <a:ea typeface="Meiryo UI" panose="020B0604030504040204" pitchFamily="50" charset="-128"/>
              </a:rPr>
              <a:t>はつく　　　</a:t>
            </a:r>
            <a:r>
              <a:rPr lang="en-US" altLang="ja-JP" sz="4000" dirty="0" smtClean="0">
                <a:latin typeface="Meiryo UI" panose="020B0604030504040204" pitchFamily="50" charset="-128"/>
                <a:ea typeface="Meiryo UI" panose="020B0604030504040204" pitchFamily="50" charset="-128"/>
              </a:rPr>
              <a:t/>
            </a:r>
            <a:br>
              <a:rPr lang="en-US" altLang="ja-JP" sz="4000" dirty="0" smtClean="0">
                <a:latin typeface="Meiryo UI" panose="020B0604030504040204" pitchFamily="50" charset="-128"/>
                <a:ea typeface="Meiryo UI" panose="020B0604030504040204" pitchFamily="50" charset="-128"/>
              </a:rPr>
            </a:br>
            <a:r>
              <a:rPr lang="ja-JP" altLang="en-US" sz="2800" dirty="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4000" dirty="0" smtClean="0">
                <a:latin typeface="Meiryo UI" panose="020B0604030504040204" pitchFamily="50" charset="-128"/>
                <a:ea typeface="Meiryo UI" panose="020B0604030504040204" pitchFamily="50" charset="-128"/>
              </a:rPr>
              <a:t>でなければ、</a:t>
            </a:r>
            <a:r>
              <a:rPr lang="en-US" altLang="ja-JP" dirty="0" smtClean="0">
                <a:latin typeface="Meiryo UI" panose="020B0604030504040204" pitchFamily="50" charset="-128"/>
                <a:ea typeface="Meiryo UI" panose="020B0604030504040204" pitchFamily="50" charset="-128"/>
              </a:rPr>
              <a:t/>
            </a:r>
            <a:br>
              <a:rPr lang="en-US" altLang="ja-JP" dirty="0" smtClean="0">
                <a:latin typeface="Meiryo UI" panose="020B0604030504040204" pitchFamily="50" charset="-128"/>
                <a:ea typeface="Meiryo UI" panose="020B0604030504040204" pitchFamily="50" charset="-128"/>
              </a:rPr>
            </a:br>
            <a:r>
              <a:rPr lang="ja-JP" altLang="en-US" sz="1000" dirty="0" smtClean="0">
                <a:latin typeface="Meiryo UI" panose="020B0604030504040204" pitchFamily="50" charset="-128"/>
                <a:ea typeface="Meiryo UI" panose="020B0604030504040204" pitchFamily="50" charset="-128"/>
              </a:rPr>
              <a:t>　</a:t>
            </a:r>
            <a:r>
              <a:rPr lang="en-US" altLang="ja-JP" dirty="0" smtClean="0">
                <a:latin typeface="Meiryo UI" panose="020B0604030504040204" pitchFamily="50" charset="-128"/>
                <a:ea typeface="Meiryo UI" panose="020B0604030504040204" pitchFamily="50" charset="-128"/>
              </a:rPr>
              <a:t/>
            </a:r>
            <a:br>
              <a:rPr lang="en-US" altLang="ja-JP" dirty="0" smtClean="0">
                <a:latin typeface="Meiryo UI" panose="020B0604030504040204" pitchFamily="50" charset="-128"/>
                <a:ea typeface="Meiryo UI" panose="020B0604030504040204" pitchFamily="50" charset="-128"/>
              </a:rPr>
            </a:br>
            <a:r>
              <a:rPr lang="ja-JP" altLang="en-US" sz="4000" dirty="0">
                <a:latin typeface="Meiryo UI" panose="020B0604030504040204" pitchFamily="50" charset="-128"/>
                <a:ea typeface="Meiryo UI" panose="020B0604030504040204" pitchFamily="50" charset="-128"/>
              </a:rPr>
              <a:t>ライト</a:t>
            </a:r>
            <a:r>
              <a:rPr lang="ja-JP" altLang="en-US" sz="4000" dirty="0" smtClean="0">
                <a:latin typeface="Meiryo UI" panose="020B0604030504040204" pitchFamily="50" charset="-128"/>
                <a:ea typeface="Meiryo UI" panose="020B0604030504040204" pitchFamily="50" charset="-128"/>
              </a:rPr>
              <a:t>は消える　　　</a:t>
            </a:r>
            <a:endParaRPr kumimoji="1" lang="ja-JP" altLang="en-US" sz="4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0957810" y="10667"/>
            <a:ext cx="1234190" cy="461665"/>
          </a:xfrm>
          <a:prstGeom prst="rect">
            <a:avLst/>
          </a:prstGeom>
          <a:noFill/>
        </p:spPr>
        <p:txBody>
          <a:bodyPr wrap="square" rtlCol="0">
            <a:spAutoFit/>
          </a:bodyPr>
          <a:lstStyle/>
          <a:p>
            <a:r>
              <a:rPr kumimoji="1" lang="en-US" altLang="ja-JP" sz="2400" dirty="0" smtClean="0"/>
              <a:t>【</a:t>
            </a:r>
            <a:r>
              <a:rPr lang="en-US" altLang="ja-JP" sz="2400" dirty="0" smtClean="0"/>
              <a:t>17</a:t>
            </a:r>
            <a:r>
              <a:rPr kumimoji="1" lang="en-US" altLang="ja-JP" sz="2400" dirty="0" smtClean="0"/>
              <a:t>】</a:t>
            </a:r>
            <a:endParaRPr kumimoji="1" lang="ja-JP" altLang="en-US" sz="2400"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7178" y="1644066"/>
            <a:ext cx="4478069" cy="401336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テキスト ボックス 8"/>
          <p:cNvSpPr txBox="1"/>
          <p:nvPr/>
        </p:nvSpPr>
        <p:spPr>
          <a:xfrm>
            <a:off x="4982546" y="628230"/>
            <a:ext cx="4497357" cy="584775"/>
          </a:xfrm>
          <a:prstGeom prst="rect">
            <a:avLst/>
          </a:prstGeom>
          <a:noFill/>
        </p:spPr>
        <p:txBody>
          <a:bodyPr wrap="square" rtlCol="0">
            <a:spAutoFit/>
          </a:bodyPr>
          <a:lstStyle/>
          <a:p>
            <a:r>
              <a:rPr kumimoji="1" lang="ja-JP" altLang="en-US" sz="3200" dirty="0" smtClean="0">
                <a:solidFill>
                  <a:srgbClr val="0070C0"/>
                </a:solidFill>
                <a:latin typeface="Meiryo UI" panose="020B0604030504040204" pitchFamily="50" charset="-128"/>
                <a:ea typeface="Meiryo UI" panose="020B0604030504040204" pitchFamily="50" charset="-128"/>
              </a:rPr>
              <a:t>明るさが</a:t>
            </a:r>
            <a:r>
              <a:rPr kumimoji="1" lang="en-US" altLang="ja-JP" sz="3200" dirty="0" smtClean="0">
                <a:solidFill>
                  <a:srgbClr val="0070C0"/>
                </a:solidFill>
                <a:latin typeface="Meiryo UI" panose="020B0604030504040204" pitchFamily="50" charset="-128"/>
                <a:ea typeface="Meiryo UI" panose="020B0604030504040204" pitchFamily="50" charset="-128"/>
              </a:rPr>
              <a:t>20</a:t>
            </a:r>
            <a:r>
              <a:rPr kumimoji="1" lang="ja-JP" altLang="en-US" sz="3200" dirty="0" smtClean="0">
                <a:solidFill>
                  <a:srgbClr val="0070C0"/>
                </a:solidFill>
                <a:latin typeface="Meiryo UI" panose="020B0604030504040204" pitchFamily="50" charset="-128"/>
                <a:ea typeface="Meiryo UI" panose="020B0604030504040204" pitchFamily="50" charset="-128"/>
              </a:rPr>
              <a:t>より小さく</a:t>
            </a:r>
            <a:r>
              <a:rPr lang="ja-JP" altLang="en-US" sz="3200" dirty="0">
                <a:solidFill>
                  <a:srgbClr val="0070C0"/>
                </a:solidFill>
                <a:latin typeface="Meiryo UI" panose="020B0604030504040204" pitchFamily="50" charset="-128"/>
                <a:ea typeface="Meiryo UI" panose="020B0604030504040204" pitchFamily="50" charset="-128"/>
              </a:rPr>
              <a:t>なった</a:t>
            </a:r>
            <a:endParaRPr kumimoji="1" lang="ja-JP" altLang="en-US" sz="3200" dirty="0">
              <a:solidFill>
                <a:srgbClr val="0070C0"/>
              </a:solidFill>
              <a:latin typeface="Meiryo UI" panose="020B0604030504040204" pitchFamily="50" charset="-128"/>
              <a:ea typeface="Meiryo UI" panose="020B0604030504040204" pitchFamily="50" charset="-128"/>
            </a:endParaRPr>
          </a:p>
        </p:txBody>
      </p:sp>
      <p:sp>
        <p:nvSpPr>
          <p:cNvPr id="12" name="正方形/長方形 11"/>
          <p:cNvSpPr/>
          <p:nvPr/>
        </p:nvSpPr>
        <p:spPr>
          <a:xfrm>
            <a:off x="1311119" y="2168728"/>
            <a:ext cx="3327816" cy="6445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340375" y="2870629"/>
            <a:ext cx="2171073" cy="6445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上矢印 14"/>
          <p:cNvSpPr/>
          <p:nvPr/>
        </p:nvSpPr>
        <p:spPr>
          <a:xfrm rot="5400000">
            <a:off x="5055742" y="603683"/>
            <a:ext cx="312326" cy="5400914"/>
          </a:xfrm>
          <a:prstGeom prst="upArrow">
            <a:avLst>
              <a:gd name="adj1" fmla="val 50000"/>
              <a:gd name="adj2" fmla="val 17011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340375" y="4447743"/>
            <a:ext cx="2815647" cy="6445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上矢印 16"/>
          <p:cNvSpPr/>
          <p:nvPr/>
        </p:nvSpPr>
        <p:spPr>
          <a:xfrm rot="5400000">
            <a:off x="5457172" y="2146593"/>
            <a:ext cx="321987" cy="4924288"/>
          </a:xfrm>
          <a:prstGeom prst="upArrow">
            <a:avLst>
              <a:gd name="adj1" fmla="val 50000"/>
              <a:gd name="adj2" fmla="val 1253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292342" y="244641"/>
            <a:ext cx="1851252" cy="646331"/>
          </a:xfrm>
          <a:prstGeom prst="rect">
            <a:avLst/>
          </a:prstGeom>
          <a:noFill/>
          <a:ln>
            <a:solidFill>
              <a:schemeClr val="tx1"/>
            </a:solidFill>
          </a:ln>
        </p:spPr>
        <p:txBody>
          <a:bodyPr wrap="square" rtlCol="0">
            <a:spAutoFit/>
          </a:bodyPr>
          <a:lstStyle/>
          <a:p>
            <a:r>
              <a:rPr lang="ja-JP" altLang="en-US" sz="3600" dirty="0"/>
              <a:t>解答</a:t>
            </a:r>
            <a:r>
              <a:rPr lang="ja-JP" altLang="en-US" sz="3600" dirty="0" smtClean="0"/>
              <a:t>例</a:t>
            </a:r>
            <a:endParaRPr kumimoji="1" lang="ja-JP" altLang="en-US" sz="3600" dirty="0"/>
          </a:p>
        </p:txBody>
      </p:sp>
      <p:sp>
        <p:nvSpPr>
          <p:cNvPr id="5" name="U ターン矢印 4"/>
          <p:cNvSpPr/>
          <p:nvPr/>
        </p:nvSpPr>
        <p:spPr>
          <a:xfrm>
            <a:off x="4450701" y="1275692"/>
            <a:ext cx="5794311" cy="893035"/>
          </a:xfrm>
          <a:prstGeom prst="uturnArrow">
            <a:avLst>
              <a:gd name="adj1" fmla="val 18731"/>
              <a:gd name="adj2" fmla="val 18731"/>
              <a:gd name="adj3" fmla="val 54009"/>
              <a:gd name="adj4" fmla="val 43750"/>
              <a:gd name="adj5"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テキスト ボックス 7"/>
          <p:cNvSpPr txBox="1"/>
          <p:nvPr/>
        </p:nvSpPr>
        <p:spPr>
          <a:xfrm>
            <a:off x="4804913" y="3369247"/>
            <a:ext cx="2827528" cy="584775"/>
          </a:xfrm>
          <a:prstGeom prst="rect">
            <a:avLst/>
          </a:prstGeom>
          <a:noFill/>
        </p:spPr>
        <p:txBody>
          <a:bodyPr wrap="square" rtlCol="0">
            <a:spAutoFit/>
          </a:bodyPr>
          <a:lstStyle/>
          <a:p>
            <a:r>
              <a:rPr lang="ja-JP" altLang="en-US" sz="3200" dirty="0">
                <a:solidFill>
                  <a:srgbClr val="0070C0"/>
                </a:solidFill>
                <a:latin typeface="Meiryo UI" panose="020B0604030504040204" pitchFamily="50" charset="-128"/>
                <a:ea typeface="Meiryo UI" panose="020B0604030504040204" pitchFamily="50" charset="-128"/>
              </a:rPr>
              <a:t>アイコンを表示</a:t>
            </a:r>
            <a:endParaRPr kumimoji="1" lang="ja-JP" altLang="en-US" sz="3200" dirty="0"/>
          </a:p>
        </p:txBody>
      </p:sp>
      <p:sp>
        <p:nvSpPr>
          <p:cNvPr id="11" name="テキスト ボックス 10"/>
          <p:cNvSpPr txBox="1"/>
          <p:nvPr/>
        </p:nvSpPr>
        <p:spPr>
          <a:xfrm>
            <a:off x="5029959" y="4678677"/>
            <a:ext cx="2602482" cy="584775"/>
          </a:xfrm>
          <a:prstGeom prst="rect">
            <a:avLst/>
          </a:prstGeom>
          <a:noFill/>
        </p:spPr>
        <p:txBody>
          <a:bodyPr wrap="square" rtlCol="0">
            <a:spAutoFit/>
          </a:bodyPr>
          <a:lstStyle/>
          <a:p>
            <a:r>
              <a:rPr lang="ja-JP" altLang="en-US" sz="3200" dirty="0">
                <a:solidFill>
                  <a:srgbClr val="0070C0"/>
                </a:solidFill>
                <a:latin typeface="Meiryo UI" panose="020B0604030504040204" pitchFamily="50" charset="-128"/>
                <a:ea typeface="Meiryo UI" panose="020B0604030504040204" pitchFamily="50" charset="-128"/>
              </a:rPr>
              <a:t>表示を消す</a:t>
            </a:r>
            <a:endParaRPr kumimoji="1" lang="ja-JP" altLang="en-US" sz="3200" dirty="0"/>
          </a:p>
        </p:txBody>
      </p:sp>
    </p:spTree>
    <p:extLst>
      <p:ext uri="{BB962C8B-B14F-4D97-AF65-F5344CB8AC3E}">
        <p14:creationId xmlns:p14="http://schemas.microsoft.com/office/powerpoint/2010/main" val="23644809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13185" y="928616"/>
            <a:ext cx="10969282" cy="4887568"/>
          </a:xfrm>
          <a:ln w="28575">
            <a:solidFill>
              <a:srgbClr val="FF0000"/>
            </a:solidFill>
          </a:ln>
        </p:spPr>
        <p:txBody>
          <a:bodyPr>
            <a:noAutofit/>
          </a:bodyPr>
          <a:lstStyle/>
          <a:p>
            <a:r>
              <a:rPr lang="ja-JP" altLang="en-US" sz="6000" dirty="0" smtClean="0">
                <a:latin typeface="Meiryo UI" panose="020B0604030504040204" pitchFamily="50" charset="-128"/>
                <a:ea typeface="Meiryo UI" panose="020B0604030504040204" pitchFamily="50" charset="-128"/>
              </a:rPr>
              <a:t> 暗くなると</a:t>
            </a:r>
            <a:r>
              <a:rPr lang="ja-JP" altLang="en-US" sz="6000" dirty="0">
                <a:latin typeface="Meiryo UI" panose="020B0604030504040204" pitchFamily="50" charset="-128"/>
                <a:ea typeface="Meiryo UI" panose="020B0604030504040204" pitchFamily="50" charset="-128"/>
              </a:rPr>
              <a:t>ライト</a:t>
            </a:r>
            <a:r>
              <a:rPr lang="ja-JP" altLang="en-US" sz="6000" dirty="0" smtClean="0">
                <a:latin typeface="Meiryo UI" panose="020B0604030504040204" pitchFamily="50" charset="-128"/>
                <a:ea typeface="Meiryo UI" panose="020B0604030504040204" pitchFamily="50" charset="-128"/>
              </a:rPr>
              <a:t>がつき、明るくなると</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en-US" altLang="ja-JP" sz="6000" dirty="0" smtClean="0">
                <a:latin typeface="Meiryo UI" panose="020B0604030504040204" pitchFamily="50" charset="-128"/>
                <a:ea typeface="Meiryo UI" panose="020B0604030504040204" pitchFamily="50" charset="-128"/>
              </a:rPr>
              <a:t> </a:t>
            </a:r>
            <a:r>
              <a:rPr lang="ja-JP" altLang="en-US" sz="6000" dirty="0">
                <a:latin typeface="Meiryo UI" panose="020B0604030504040204" pitchFamily="50" charset="-128"/>
                <a:ea typeface="Meiryo UI" panose="020B0604030504040204" pitchFamily="50" charset="-128"/>
              </a:rPr>
              <a:t>ライト</a:t>
            </a:r>
            <a:r>
              <a:rPr lang="ja-JP" altLang="en-US" sz="6000" dirty="0" smtClean="0">
                <a:latin typeface="Meiryo UI" panose="020B0604030504040204" pitchFamily="50" charset="-128"/>
                <a:ea typeface="Meiryo UI" panose="020B0604030504040204" pitchFamily="50" charset="-128"/>
              </a:rPr>
              <a:t>が消える</a:t>
            </a:r>
            <a:r>
              <a:rPr lang="ja-JP" altLang="en-US" sz="6000" dirty="0" smtClean="0">
                <a:solidFill>
                  <a:srgbClr val="0070C0"/>
                </a:solidFill>
                <a:latin typeface="Meiryo UI" panose="020B0604030504040204" pitchFamily="50" charset="-128"/>
                <a:ea typeface="Meiryo UI" panose="020B0604030504040204" pitchFamily="50" charset="-128"/>
              </a:rPr>
              <a:t>プログラム</a:t>
            </a:r>
            <a:r>
              <a:rPr lang="ja-JP" altLang="en-US" sz="6000" dirty="0" smtClean="0">
                <a:latin typeface="Meiryo UI" panose="020B0604030504040204" pitchFamily="50" charset="-128"/>
                <a:ea typeface="Meiryo UI" panose="020B0604030504040204" pitchFamily="50" charset="-128"/>
              </a:rPr>
              <a:t>は、</a:t>
            </a:r>
            <a:r>
              <a:rPr lang="en-US" altLang="ja-JP" sz="6000" dirty="0" smtClean="0">
                <a:latin typeface="Meiryo UI" panose="020B0604030504040204" pitchFamily="50" charset="-128"/>
                <a:ea typeface="Meiryo UI" panose="020B0604030504040204" pitchFamily="50" charset="-128"/>
              </a:rPr>
              <a:t>(</a:t>
            </a:r>
            <a:br>
              <a:rPr lang="en-US" altLang="ja-JP" sz="6000" dirty="0" smtClean="0">
                <a:latin typeface="Meiryo UI" panose="020B0604030504040204" pitchFamily="50" charset="-128"/>
                <a:ea typeface="Meiryo UI" panose="020B0604030504040204" pitchFamily="50" charset="-128"/>
              </a:rPr>
            </a:br>
            <a:r>
              <a:rPr lang="ja-JP" altLang="en-US" sz="2800" dirty="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smtClean="0">
                <a:latin typeface="Meiryo UI" panose="020B0604030504040204" pitchFamily="50" charset="-128"/>
                <a:ea typeface="Meiryo UI" panose="020B0604030504040204" pitchFamily="50" charset="-128"/>
              </a:rPr>
              <a:t> 　</a:t>
            </a:r>
            <a:r>
              <a:rPr lang="ja-JP" altLang="en-US" sz="6000" dirty="0" smtClean="0">
                <a:solidFill>
                  <a:schemeClr val="bg1"/>
                </a:solidFill>
                <a:latin typeface="Meiryo UI" panose="020B0604030504040204" pitchFamily="50" charset="-128"/>
                <a:ea typeface="Meiryo UI" panose="020B0604030504040204" pitchFamily="50" charset="-128"/>
              </a:rPr>
              <a:t>明るさセンサー</a:t>
            </a:r>
            <a:r>
              <a:rPr lang="ja-JP" altLang="en-US" sz="6000" dirty="0" smtClean="0">
                <a:latin typeface="Meiryo UI" panose="020B0604030504040204" pitchFamily="50" charset="-128"/>
                <a:ea typeface="Meiryo UI" panose="020B0604030504040204" pitchFamily="50" charset="-128"/>
              </a:rPr>
              <a:t>　</a:t>
            </a:r>
            <a:r>
              <a:rPr lang="en-US" altLang="ja-JP" sz="6000" dirty="0">
                <a:latin typeface="Meiryo UI" panose="020B0604030504040204" pitchFamily="50" charset="-128"/>
                <a:ea typeface="Meiryo UI" panose="020B0604030504040204" pitchFamily="50" charset="-128"/>
              </a:rPr>
              <a:t/>
            </a:r>
            <a:br>
              <a:rPr lang="en-US" altLang="ja-JP" sz="6000" dirty="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en-US" altLang="ja-JP" sz="6000" dirty="0" smtClean="0">
                <a:latin typeface="Meiryo UI" panose="020B0604030504040204" pitchFamily="50" charset="-128"/>
                <a:ea typeface="Meiryo UI" panose="020B0604030504040204" pitchFamily="50" charset="-128"/>
              </a:rPr>
              <a:t> </a:t>
            </a:r>
            <a:r>
              <a:rPr lang="ja-JP" altLang="en-US" sz="6000" dirty="0">
                <a:latin typeface="Meiryo UI" panose="020B0604030504040204" pitchFamily="50" charset="-128"/>
                <a:ea typeface="Meiryo UI" panose="020B0604030504040204" pitchFamily="50" charset="-128"/>
              </a:rPr>
              <a:t>　</a:t>
            </a:r>
            <a:r>
              <a:rPr lang="ja-JP" altLang="en-US" sz="6000" dirty="0" smtClean="0">
                <a:latin typeface="Meiryo UI" panose="020B0604030504040204" pitchFamily="50" charset="-128"/>
                <a:ea typeface="Meiryo UI" panose="020B0604030504040204" pitchFamily="50" charset="-128"/>
              </a:rPr>
              <a:t>　　　　　　　　　　　　　</a:t>
            </a:r>
            <a:r>
              <a:rPr lang="ja-JP" altLang="en-US" sz="600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a:t>
            </a:r>
            <a:r>
              <a:rPr lang="ja-JP" altLang="en-US" sz="6000" dirty="0" err="1" smtClean="0">
                <a:latin typeface="Meiryo UI" panose="020B0604030504040204" pitchFamily="50" charset="-128"/>
                <a:ea typeface="Meiryo UI" panose="020B0604030504040204" pitchFamily="50" charset="-128"/>
              </a:rPr>
              <a:t>。</a:t>
            </a:r>
            <a:endParaRPr kumimoji="1" lang="ja-JP" altLang="en-US" sz="6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0897849" y="10667"/>
            <a:ext cx="1294151" cy="461665"/>
          </a:xfrm>
          <a:prstGeom prst="rect">
            <a:avLst/>
          </a:prstGeom>
          <a:noFill/>
        </p:spPr>
        <p:txBody>
          <a:bodyPr wrap="square" rtlCol="0">
            <a:spAutoFit/>
          </a:bodyPr>
          <a:lstStyle/>
          <a:p>
            <a:r>
              <a:rPr kumimoji="1" lang="en-US" altLang="ja-JP" sz="2400" dirty="0" smtClean="0"/>
              <a:t>【18】</a:t>
            </a:r>
            <a:endParaRPr kumimoji="1" lang="ja-JP" altLang="en-US" sz="2400" dirty="0"/>
          </a:p>
        </p:txBody>
      </p:sp>
    </p:spTree>
    <p:extLst>
      <p:ext uri="{BB962C8B-B14F-4D97-AF65-F5344CB8AC3E}">
        <p14:creationId xmlns:p14="http://schemas.microsoft.com/office/powerpoint/2010/main" val="42778469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13185" y="928616"/>
            <a:ext cx="10969282" cy="4887568"/>
          </a:xfrm>
          <a:ln w="28575">
            <a:solidFill>
              <a:srgbClr val="FF0000"/>
            </a:solidFill>
          </a:ln>
        </p:spPr>
        <p:txBody>
          <a:bodyPr>
            <a:noAutofit/>
          </a:bodyPr>
          <a:lstStyle/>
          <a:p>
            <a:r>
              <a:rPr lang="ja-JP" altLang="en-US" sz="6000" dirty="0" smtClean="0">
                <a:latin typeface="Meiryo UI" panose="020B0604030504040204" pitchFamily="50" charset="-128"/>
                <a:ea typeface="Meiryo UI" panose="020B0604030504040204" pitchFamily="50" charset="-128"/>
              </a:rPr>
              <a:t> 暗くなるとライトがつき、明るくなると</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en-US" altLang="ja-JP" sz="6000" dirty="0" smtClean="0">
                <a:latin typeface="Meiryo UI" panose="020B0604030504040204" pitchFamily="50" charset="-128"/>
                <a:ea typeface="Meiryo UI" panose="020B0604030504040204" pitchFamily="50" charset="-128"/>
              </a:rPr>
              <a:t> </a:t>
            </a:r>
            <a:r>
              <a:rPr lang="ja-JP" altLang="en-US" sz="6000" dirty="0" smtClean="0">
                <a:latin typeface="Meiryo UI" panose="020B0604030504040204" pitchFamily="50" charset="-128"/>
                <a:ea typeface="Meiryo UI" panose="020B0604030504040204" pitchFamily="50" charset="-128"/>
              </a:rPr>
              <a:t>ライトが消える</a:t>
            </a:r>
            <a:r>
              <a:rPr lang="ja-JP" altLang="en-US" sz="6000" dirty="0" smtClean="0">
                <a:solidFill>
                  <a:srgbClr val="0070C0"/>
                </a:solidFill>
                <a:latin typeface="Meiryo UI" panose="020B0604030504040204" pitchFamily="50" charset="-128"/>
                <a:ea typeface="Meiryo UI" panose="020B0604030504040204" pitchFamily="50" charset="-128"/>
              </a:rPr>
              <a:t>プログラム</a:t>
            </a:r>
            <a:r>
              <a:rPr lang="ja-JP" altLang="en-US" sz="6000" dirty="0" smtClean="0">
                <a:latin typeface="Meiryo UI" panose="020B0604030504040204" pitchFamily="50" charset="-128"/>
                <a:ea typeface="Meiryo UI" panose="020B0604030504040204" pitchFamily="50" charset="-128"/>
              </a:rPr>
              <a:t>は、</a:t>
            </a:r>
            <a:r>
              <a:rPr lang="en-US" altLang="ja-JP" sz="6000" dirty="0" smtClean="0">
                <a:latin typeface="Meiryo UI" panose="020B0604030504040204" pitchFamily="50" charset="-128"/>
                <a:ea typeface="Meiryo UI" panose="020B0604030504040204" pitchFamily="50" charset="-128"/>
              </a:rPr>
              <a:t>(</a:t>
            </a:r>
            <a:r>
              <a:rPr lang="ja-JP" altLang="en-US" sz="60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a:latin typeface="Meiryo UI" panose="020B0604030504040204" pitchFamily="50" charset="-128"/>
                <a:ea typeface="Meiryo UI" panose="020B0604030504040204" pitchFamily="50" charset="-128"/>
              </a:rPr>
              <a:t/>
            </a:r>
            <a:br>
              <a:rPr lang="en-US" altLang="ja-JP" sz="6000" dirty="0">
                <a:latin typeface="Meiryo UI" panose="020B0604030504040204" pitchFamily="50" charset="-128"/>
                <a:ea typeface="Meiryo UI" panose="020B0604030504040204" pitchFamily="50" charset="-128"/>
              </a:rPr>
            </a:br>
            <a:r>
              <a:rPr lang="ja-JP" altLang="en-US" sz="6000" dirty="0" smtClean="0">
                <a:latin typeface="Meiryo UI" panose="020B0604030504040204" pitchFamily="50" charset="-128"/>
                <a:ea typeface="Meiryo UI" panose="020B0604030504040204" pitchFamily="50" charset="-128"/>
              </a:rPr>
              <a:t> </a:t>
            </a:r>
            <a:r>
              <a:rPr lang="en-US" altLang="ja-JP" sz="6000" dirty="0" smtClean="0">
                <a:solidFill>
                  <a:srgbClr val="0070C0"/>
                </a:solidFill>
                <a:latin typeface="Meiryo UI" panose="020B0604030504040204" pitchFamily="50" charset="-128"/>
                <a:ea typeface="Meiryo UI" panose="020B0604030504040204" pitchFamily="50" charset="-128"/>
              </a:rPr>
              <a:t>(</a:t>
            </a:r>
            <a:r>
              <a:rPr lang="ja-JP" altLang="en-US" sz="6000" dirty="0" smtClean="0">
                <a:solidFill>
                  <a:srgbClr val="0070C0"/>
                </a:solidFill>
                <a:latin typeface="Meiryo UI" panose="020B0604030504040204" pitchFamily="50" charset="-128"/>
                <a:ea typeface="Meiryo UI" panose="020B0604030504040204" pitchFamily="50" charset="-128"/>
              </a:rPr>
              <a:t>明るさ</a:t>
            </a:r>
            <a:r>
              <a:rPr lang="en-US" altLang="ja-JP" sz="6000" dirty="0" smtClean="0">
                <a:solidFill>
                  <a:srgbClr val="0070C0"/>
                </a:solidFill>
                <a:latin typeface="Meiryo UI" panose="020B0604030504040204" pitchFamily="50" charset="-128"/>
                <a:ea typeface="Meiryo UI" panose="020B0604030504040204" pitchFamily="50" charset="-128"/>
              </a:rPr>
              <a:t>)</a:t>
            </a:r>
            <a:r>
              <a:rPr lang="ja-JP" altLang="en-US" sz="6000" dirty="0" smtClean="0">
                <a:solidFill>
                  <a:srgbClr val="0070C0"/>
                </a:solidFill>
                <a:latin typeface="Meiryo UI" panose="020B0604030504040204" pitchFamily="50" charset="-128"/>
                <a:ea typeface="Meiryo UI" panose="020B0604030504040204" pitchFamily="50" charset="-128"/>
              </a:rPr>
              <a:t>センサー</a:t>
            </a:r>
            <a:r>
              <a:rPr lang="ja-JP" altLang="en-US" sz="6000" dirty="0" smtClean="0">
                <a:latin typeface="Meiryo UI" panose="020B0604030504040204" pitchFamily="50" charset="-128"/>
                <a:ea typeface="Meiryo UI" panose="020B0604030504040204" pitchFamily="50" charset="-128"/>
              </a:rPr>
              <a:t> </a:t>
            </a:r>
            <a:r>
              <a:rPr lang="ja-JP" altLang="en-US" sz="6000" dirty="0" smtClean="0">
                <a:solidFill>
                  <a:srgbClr val="0070C0"/>
                </a:solidFill>
                <a:latin typeface="Meiryo UI" panose="020B0604030504040204" pitchFamily="50" charset="-128"/>
                <a:ea typeface="Meiryo UI" panose="020B0604030504040204" pitchFamily="50" charset="-128"/>
              </a:rPr>
              <a:t>を 使って つくった</a:t>
            </a:r>
            <a:r>
              <a:rPr lang="en-US" altLang="ja-JP" sz="6000" dirty="0" smtClean="0">
                <a:solidFill>
                  <a:srgbClr val="0070C0"/>
                </a:solidFill>
                <a:latin typeface="Meiryo UI" panose="020B0604030504040204" pitchFamily="50" charset="-128"/>
                <a:ea typeface="Meiryo UI" panose="020B0604030504040204" pitchFamily="50" charset="-128"/>
              </a:rPr>
              <a:t/>
            </a:r>
            <a:br>
              <a:rPr lang="en-US" altLang="ja-JP" sz="6000" dirty="0" smtClean="0">
                <a:solidFill>
                  <a:srgbClr val="0070C0"/>
                </a:solidFill>
                <a:latin typeface="Meiryo UI" panose="020B0604030504040204" pitchFamily="50" charset="-128"/>
                <a:ea typeface="Meiryo UI" panose="020B0604030504040204" pitchFamily="50" charset="-128"/>
              </a:rPr>
            </a:br>
            <a:r>
              <a:rPr lang="en-US" altLang="ja-JP" sz="2800" dirty="0" smtClean="0">
                <a:solidFill>
                  <a:srgbClr val="0070C0"/>
                </a:solidFill>
                <a:latin typeface="Meiryo UI" panose="020B0604030504040204" pitchFamily="50" charset="-128"/>
                <a:ea typeface="Meiryo UI" panose="020B0604030504040204" pitchFamily="50" charset="-128"/>
              </a:rPr>
              <a:t> </a:t>
            </a:r>
            <a:r>
              <a:rPr lang="en-US" altLang="ja-JP" sz="6000" dirty="0">
                <a:solidFill>
                  <a:srgbClr val="0070C0"/>
                </a:solidFill>
                <a:latin typeface="Meiryo UI" panose="020B0604030504040204" pitchFamily="50" charset="-128"/>
                <a:ea typeface="Meiryo UI" panose="020B0604030504040204" pitchFamily="50" charset="-128"/>
              </a:rPr>
              <a:t/>
            </a:r>
            <a:br>
              <a:rPr lang="en-US" altLang="ja-JP" sz="6000" dirty="0">
                <a:solidFill>
                  <a:srgbClr val="0070C0"/>
                </a:solidFill>
                <a:latin typeface="Meiryo UI" panose="020B0604030504040204" pitchFamily="50" charset="-128"/>
                <a:ea typeface="Meiryo UI" panose="020B0604030504040204" pitchFamily="50" charset="-128"/>
              </a:rPr>
            </a:br>
            <a:r>
              <a:rPr lang="en-US" altLang="ja-JP" sz="6000" dirty="0" smtClean="0">
                <a:solidFill>
                  <a:srgbClr val="0070C0"/>
                </a:solidFill>
                <a:latin typeface="Meiryo UI" panose="020B0604030504040204" pitchFamily="50" charset="-128"/>
                <a:ea typeface="Meiryo UI" panose="020B0604030504040204" pitchFamily="50" charset="-128"/>
              </a:rPr>
              <a:t> </a:t>
            </a:r>
            <a:r>
              <a:rPr lang="ja-JP" altLang="en-US" sz="6000" dirty="0" smtClean="0">
                <a:solidFill>
                  <a:srgbClr val="0070C0"/>
                </a:solidFill>
                <a:latin typeface="Meiryo UI" panose="020B0604030504040204" pitchFamily="50" charset="-128"/>
                <a:ea typeface="Meiryo UI" panose="020B0604030504040204" pitchFamily="50" charset="-128"/>
              </a:rPr>
              <a:t>プログラム に よって 動いている  </a:t>
            </a:r>
            <a:r>
              <a:rPr lang="en-US" altLang="ja-JP" sz="6000" dirty="0" smtClean="0">
                <a:latin typeface="Meiryo UI" panose="020B0604030504040204" pitchFamily="50" charset="-128"/>
                <a:ea typeface="Meiryo UI" panose="020B0604030504040204" pitchFamily="50" charset="-128"/>
              </a:rPr>
              <a:t>)</a:t>
            </a:r>
            <a:r>
              <a:rPr lang="ja-JP" altLang="en-US" sz="6000" dirty="0" err="1" smtClean="0">
                <a:latin typeface="Meiryo UI" panose="020B0604030504040204" pitchFamily="50" charset="-128"/>
                <a:ea typeface="Meiryo UI" panose="020B0604030504040204" pitchFamily="50" charset="-128"/>
              </a:rPr>
              <a:t>。</a:t>
            </a:r>
            <a:endParaRPr kumimoji="1" lang="ja-JP" altLang="en-US" sz="6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0897849" y="10667"/>
            <a:ext cx="1294151" cy="461665"/>
          </a:xfrm>
          <a:prstGeom prst="rect">
            <a:avLst/>
          </a:prstGeom>
          <a:noFill/>
        </p:spPr>
        <p:txBody>
          <a:bodyPr wrap="square" rtlCol="0">
            <a:spAutoFit/>
          </a:bodyPr>
          <a:lstStyle/>
          <a:p>
            <a:r>
              <a:rPr kumimoji="1" lang="en-US" altLang="ja-JP" sz="2400" dirty="0" smtClean="0"/>
              <a:t>【19】</a:t>
            </a:r>
            <a:endParaRPr kumimoji="1" lang="ja-JP" altLang="en-US" sz="2400" dirty="0"/>
          </a:p>
        </p:txBody>
      </p:sp>
    </p:spTree>
    <p:extLst>
      <p:ext uri="{BB962C8B-B14F-4D97-AF65-F5344CB8AC3E}">
        <p14:creationId xmlns:p14="http://schemas.microsoft.com/office/powerpoint/2010/main" val="37268874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1072157" y="14374"/>
            <a:ext cx="1105988" cy="461665"/>
          </a:xfrm>
          <a:prstGeom prst="rect">
            <a:avLst/>
          </a:prstGeom>
          <a:noFill/>
        </p:spPr>
        <p:txBody>
          <a:bodyPr wrap="square" rtlCol="0">
            <a:spAutoFit/>
          </a:bodyPr>
          <a:lstStyle/>
          <a:p>
            <a:r>
              <a:rPr kumimoji="1" lang="en-US" altLang="ja-JP" sz="2400" dirty="0" smtClean="0"/>
              <a:t>【</a:t>
            </a:r>
            <a:r>
              <a:rPr lang="ja-JP" altLang="en-US" sz="2400" dirty="0"/>
              <a:t>２</a:t>
            </a:r>
            <a:r>
              <a:rPr kumimoji="1" lang="en-US" altLang="ja-JP" sz="2400" dirty="0" smtClean="0"/>
              <a:t>】</a:t>
            </a:r>
            <a:endParaRPr kumimoji="1" lang="ja-JP" altLang="en-US" sz="2400" dirty="0"/>
          </a:p>
        </p:txBody>
      </p:sp>
      <p:pic>
        <p:nvPicPr>
          <p:cNvPr id="3" name="街灯（夕・夜・朝）">
            <a:hlinkClick r:id="" action="ppaction://media"/>
          </p:cNvPr>
          <p:cNvPicPr>
            <a:picLocks noGrp="1" noChangeAspect="1"/>
          </p:cNvPicPr>
          <p:nvPr>
            <p:ph idx="1"/>
            <a:videoFile r:link="rId1"/>
            <p:extLst>
              <p:ext uri="{DAA4B4D4-6D71-4841-9C94-3DE7FCFB9230}">
                <p14:media xmlns:p14="http://schemas.microsoft.com/office/powerpoint/2010/main" r:embed="rId2">
                  <p14:trim end="4134"/>
                </p14:media>
              </p:ext>
            </p:extLst>
          </p:nvPr>
        </p:nvPicPr>
        <p:blipFill>
          <a:blip r:embed="rId5"/>
          <a:stretch>
            <a:fillRect/>
          </a:stretch>
        </p:blipFill>
        <p:spPr>
          <a:xfrm>
            <a:off x="1669518" y="14374"/>
            <a:ext cx="9125666" cy="6843626"/>
          </a:xfrm>
        </p:spPr>
      </p:pic>
    </p:spTree>
    <p:extLst>
      <p:ext uri="{BB962C8B-B14F-4D97-AF65-F5344CB8AC3E}">
        <p14:creationId xmlns:p14="http://schemas.microsoft.com/office/powerpoint/2010/main" val="2132333708"/>
      </p:ext>
    </p:extLst>
  </p:cSld>
  <p:clrMapOvr>
    <a:masterClrMapping/>
  </p:clrMapOvr>
  <mc:AlternateContent xmlns:mc="http://schemas.openxmlformats.org/markup-compatibility/2006" xmlns:p14="http://schemas.microsoft.com/office/powerpoint/2010/main">
    <mc:Choice Requires="p14">
      <p:transition spd="slow" p14:dur="2000" advClick="0" advTm="58550"/>
    </mc:Choice>
    <mc:Fallback xmlns="">
      <p:transition spd="slow" advClick="0" advTm="585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33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sp>
        <p:nvSpPr>
          <p:cNvPr id="8" name="テキスト ボックス 7"/>
          <p:cNvSpPr txBox="1"/>
          <p:nvPr/>
        </p:nvSpPr>
        <p:spPr>
          <a:xfrm>
            <a:off x="727786" y="4506001"/>
            <a:ext cx="4049487" cy="1323439"/>
          </a:xfrm>
          <a:prstGeom prst="rect">
            <a:avLst/>
          </a:prstGeom>
          <a:solidFill>
            <a:schemeClr val="bg1"/>
          </a:solidFill>
          <a:ln>
            <a:solidFill>
              <a:srgbClr val="0070C0"/>
            </a:solidFill>
          </a:ln>
        </p:spPr>
        <p:txBody>
          <a:bodyPr wrap="square" rtlCol="0">
            <a:spAutoFit/>
          </a:bodyPr>
          <a:lstStyle/>
          <a:p>
            <a:r>
              <a:rPr kumimoji="1" lang="ja-JP" altLang="en-US" sz="4000" b="1" dirty="0" smtClean="0">
                <a:solidFill>
                  <a:srgbClr val="0070C0"/>
                </a:solidFill>
              </a:rPr>
              <a:t>明るさセンサー</a:t>
            </a:r>
            <a:endParaRPr kumimoji="1" lang="en-US" altLang="ja-JP" sz="4000" b="1" dirty="0" smtClean="0">
              <a:solidFill>
                <a:srgbClr val="0070C0"/>
              </a:solidFill>
            </a:endParaRPr>
          </a:p>
          <a:p>
            <a:r>
              <a:rPr kumimoji="1" lang="ja-JP" altLang="en-US" sz="4000" b="1" dirty="0" smtClean="0">
                <a:solidFill>
                  <a:srgbClr val="0070C0"/>
                </a:solidFill>
              </a:rPr>
              <a:t>（</a:t>
            </a:r>
            <a:r>
              <a:rPr lang="ja-JP" altLang="en-US" sz="4000" b="1" dirty="0" smtClean="0">
                <a:solidFill>
                  <a:srgbClr val="0070C0"/>
                </a:solidFill>
              </a:rPr>
              <a:t>光センサー）</a:t>
            </a:r>
            <a:endParaRPr kumimoji="1" lang="ja-JP" altLang="en-US" sz="4000" b="1" dirty="0">
              <a:solidFill>
                <a:srgbClr val="0070C0"/>
              </a:solidFill>
            </a:endParaRPr>
          </a:p>
        </p:txBody>
      </p:sp>
      <p:sp>
        <p:nvSpPr>
          <p:cNvPr id="9" name="テキスト ボックス 8"/>
          <p:cNvSpPr txBox="1"/>
          <p:nvPr/>
        </p:nvSpPr>
        <p:spPr>
          <a:xfrm>
            <a:off x="298580" y="210276"/>
            <a:ext cx="6326154" cy="1938992"/>
          </a:xfrm>
          <a:prstGeom prst="rect">
            <a:avLst/>
          </a:prstGeom>
          <a:noFill/>
        </p:spPr>
        <p:txBody>
          <a:bodyPr wrap="square" rtlCol="0">
            <a:spAutoFit/>
          </a:bodyPr>
          <a:lstStyle/>
          <a:p>
            <a:r>
              <a:rPr kumimoji="1" lang="ja-JP" altLang="en-US" sz="6000" dirty="0" smtClean="0">
                <a:latin typeface="Meiryo UI" panose="020B0604030504040204" pitchFamily="50" charset="-128"/>
                <a:ea typeface="Meiryo UI" panose="020B0604030504040204" pitchFamily="50" charset="-128"/>
              </a:rPr>
              <a:t>ライトに使われているセンサー</a:t>
            </a:r>
            <a:endParaRPr kumimoji="1" lang="ja-JP" altLang="en-US" sz="6000" dirty="0">
              <a:latin typeface="Meiryo UI" panose="020B0604030504040204" pitchFamily="50" charset="-128"/>
              <a:ea typeface="Meiryo UI" panose="020B0604030504040204" pitchFamily="50" charset="-128"/>
            </a:endParaRPr>
          </a:p>
        </p:txBody>
      </p:sp>
      <p:sp>
        <p:nvSpPr>
          <p:cNvPr id="10" name="右矢印 9"/>
          <p:cNvSpPr/>
          <p:nvPr/>
        </p:nvSpPr>
        <p:spPr>
          <a:xfrm>
            <a:off x="4777273" y="4951679"/>
            <a:ext cx="1362270" cy="4320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10897849" y="10667"/>
            <a:ext cx="1294151" cy="461665"/>
          </a:xfrm>
          <a:prstGeom prst="rect">
            <a:avLst/>
          </a:prstGeom>
          <a:noFill/>
        </p:spPr>
        <p:txBody>
          <a:bodyPr wrap="square" rtlCol="0">
            <a:spAutoFit/>
          </a:bodyPr>
          <a:lstStyle/>
          <a:p>
            <a:r>
              <a:rPr kumimoji="1" lang="en-US" altLang="ja-JP" sz="2400" dirty="0" smtClean="0"/>
              <a:t>【</a:t>
            </a:r>
            <a:r>
              <a:rPr lang="en-US" altLang="ja-JP" sz="2400" dirty="0" smtClean="0"/>
              <a:t>20</a:t>
            </a:r>
            <a:r>
              <a:rPr kumimoji="1" lang="en-US" altLang="ja-JP" sz="2400" dirty="0" smtClean="0"/>
              <a:t>】</a:t>
            </a:r>
            <a:endParaRPr kumimoji="1" lang="ja-JP" altLang="en-US" sz="2400" dirty="0"/>
          </a:p>
        </p:txBody>
      </p:sp>
    </p:spTree>
    <p:extLst>
      <p:ext uri="{BB962C8B-B14F-4D97-AF65-F5344CB8AC3E}">
        <p14:creationId xmlns:p14="http://schemas.microsoft.com/office/powerpoint/2010/main" val="10992973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3028" y="1136845"/>
            <a:ext cx="4288971" cy="5721154"/>
          </a:xfrm>
          <a:prstGeom prst="rect">
            <a:avLst/>
          </a:prstGeom>
        </p:spPr>
      </p:pic>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147665"/>
            <a:ext cx="5701004" cy="5701004"/>
          </a:xfrm>
          <a:prstGeom prst="rect">
            <a:avLst/>
          </a:prstGeom>
        </p:spPr>
      </p:pic>
      <p:sp>
        <p:nvSpPr>
          <p:cNvPr id="8" name="テキスト ボックス 7"/>
          <p:cNvSpPr txBox="1"/>
          <p:nvPr/>
        </p:nvSpPr>
        <p:spPr>
          <a:xfrm>
            <a:off x="205273" y="121182"/>
            <a:ext cx="5495732" cy="1015663"/>
          </a:xfrm>
          <a:prstGeom prst="rect">
            <a:avLst/>
          </a:prstGeom>
          <a:noFill/>
        </p:spPr>
        <p:txBody>
          <a:bodyPr wrap="square" rtlCol="0">
            <a:spAutoFit/>
          </a:bodyPr>
          <a:lstStyle/>
          <a:p>
            <a:r>
              <a:rPr kumimoji="1" lang="ja-JP" altLang="en-US" sz="6000" dirty="0" smtClean="0">
                <a:latin typeface="Meiryo UI" panose="020B0604030504040204" pitchFamily="50" charset="-128"/>
                <a:ea typeface="Meiryo UI" panose="020B0604030504040204" pitchFamily="50" charset="-128"/>
              </a:rPr>
              <a:t>拡大したセンサー</a:t>
            </a:r>
            <a:endParaRPr kumimoji="1" lang="ja-JP" altLang="en-US" sz="6000" dirty="0">
              <a:latin typeface="Meiryo UI" panose="020B0604030504040204" pitchFamily="50" charset="-128"/>
              <a:ea typeface="Meiryo UI" panose="020B0604030504040204" pitchFamily="50" charset="-128"/>
            </a:endParaRPr>
          </a:p>
        </p:txBody>
      </p:sp>
      <p:sp>
        <p:nvSpPr>
          <p:cNvPr id="9" name="右矢印 8"/>
          <p:cNvSpPr/>
          <p:nvPr/>
        </p:nvSpPr>
        <p:spPr>
          <a:xfrm>
            <a:off x="5187819" y="3147100"/>
            <a:ext cx="3629609" cy="567378"/>
          </a:xfrm>
          <a:prstGeom prst="rightArrow">
            <a:avLst>
              <a:gd name="adj1" fmla="val 50000"/>
              <a:gd name="adj2" fmla="val 189784"/>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10897849" y="10667"/>
            <a:ext cx="1294151" cy="461665"/>
          </a:xfrm>
          <a:prstGeom prst="rect">
            <a:avLst/>
          </a:prstGeom>
          <a:noFill/>
        </p:spPr>
        <p:txBody>
          <a:bodyPr wrap="square" rtlCol="0">
            <a:spAutoFit/>
          </a:bodyPr>
          <a:lstStyle/>
          <a:p>
            <a:r>
              <a:rPr kumimoji="1" lang="en-US" altLang="ja-JP" sz="2400" dirty="0" smtClean="0"/>
              <a:t>【</a:t>
            </a:r>
            <a:r>
              <a:rPr lang="en-US" altLang="ja-JP" sz="2400" dirty="0" smtClean="0"/>
              <a:t>21</a:t>
            </a:r>
            <a:r>
              <a:rPr kumimoji="1" lang="en-US" altLang="ja-JP" sz="2400" dirty="0" smtClean="0"/>
              <a:t>】</a:t>
            </a:r>
            <a:endParaRPr kumimoji="1" lang="ja-JP" altLang="en-US" sz="2400" dirty="0"/>
          </a:p>
        </p:txBody>
      </p:sp>
    </p:spTree>
    <p:extLst>
      <p:ext uri="{BB962C8B-B14F-4D97-AF65-F5344CB8AC3E}">
        <p14:creationId xmlns:p14="http://schemas.microsoft.com/office/powerpoint/2010/main" val="8547217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9223" y="7058"/>
            <a:ext cx="5138206" cy="6850942"/>
          </a:xfrm>
          <a:prstGeom prst="rect">
            <a:avLst/>
          </a:prstGeom>
        </p:spPr>
      </p:pic>
      <p:sp>
        <p:nvSpPr>
          <p:cNvPr id="8" name="テキスト ボックス 7"/>
          <p:cNvSpPr txBox="1"/>
          <p:nvPr/>
        </p:nvSpPr>
        <p:spPr>
          <a:xfrm>
            <a:off x="205273" y="121182"/>
            <a:ext cx="2006082" cy="1015663"/>
          </a:xfrm>
          <a:prstGeom prst="rect">
            <a:avLst/>
          </a:prstGeom>
          <a:noFill/>
        </p:spPr>
        <p:txBody>
          <a:bodyPr wrap="square" rtlCol="0">
            <a:spAutoFit/>
          </a:bodyPr>
          <a:lstStyle/>
          <a:p>
            <a:r>
              <a:rPr lang="ja-JP" altLang="en-US" sz="6000" dirty="0" smtClean="0">
                <a:latin typeface="Meiryo UI" panose="020B0604030504040204" pitchFamily="50" charset="-128"/>
                <a:ea typeface="Meiryo UI" panose="020B0604030504040204" pitchFamily="50" charset="-128"/>
              </a:rPr>
              <a:t>街灯</a:t>
            </a:r>
            <a:endParaRPr kumimoji="1" lang="ja-JP" altLang="en-US" sz="6000" dirty="0">
              <a:latin typeface="Meiryo UI" panose="020B0604030504040204" pitchFamily="50" charset="-128"/>
              <a:ea typeface="Meiryo UI" panose="020B0604030504040204" pitchFamily="50" charset="-128"/>
            </a:endParaRPr>
          </a:p>
        </p:txBody>
      </p:sp>
      <p:sp>
        <p:nvSpPr>
          <p:cNvPr id="9" name="テキスト ボックス 8"/>
          <p:cNvSpPr txBox="1"/>
          <p:nvPr/>
        </p:nvSpPr>
        <p:spPr>
          <a:xfrm>
            <a:off x="3800670" y="2083722"/>
            <a:ext cx="3234612" cy="707886"/>
          </a:xfrm>
          <a:prstGeom prst="rect">
            <a:avLst/>
          </a:prstGeom>
          <a:solidFill>
            <a:schemeClr val="bg1"/>
          </a:solidFill>
        </p:spPr>
        <p:txBody>
          <a:bodyPr wrap="square" rtlCol="0">
            <a:spAutoFit/>
          </a:bodyPr>
          <a:lstStyle/>
          <a:p>
            <a:r>
              <a:rPr lang="ja-JP" altLang="en-US" sz="4000" dirty="0" smtClean="0">
                <a:latin typeface="Meiryo UI" panose="020B0604030504040204" pitchFamily="50" charset="-128"/>
                <a:ea typeface="Meiryo UI" panose="020B0604030504040204" pitchFamily="50" charset="-128"/>
              </a:rPr>
              <a:t>明るさセンサー</a:t>
            </a:r>
            <a:endParaRPr kumimoji="1" lang="ja-JP" altLang="en-US" sz="4000" dirty="0">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5970037" y="5716440"/>
            <a:ext cx="2418183" cy="707886"/>
          </a:xfrm>
          <a:prstGeom prst="rect">
            <a:avLst/>
          </a:prstGeom>
          <a:solidFill>
            <a:schemeClr val="bg1"/>
          </a:solidFill>
        </p:spPr>
        <p:txBody>
          <a:bodyPr wrap="square" rtlCol="0">
            <a:spAutoFit/>
          </a:bodyPr>
          <a:lstStyle/>
          <a:p>
            <a:r>
              <a:rPr kumimoji="1" lang="ja-JP" altLang="en-US" sz="4000" dirty="0" smtClean="0">
                <a:latin typeface="Meiryo UI" panose="020B0604030504040204" pitchFamily="50" charset="-128"/>
                <a:ea typeface="Meiryo UI" panose="020B0604030504040204" pitchFamily="50" charset="-128"/>
              </a:rPr>
              <a:t>   ライト</a:t>
            </a:r>
            <a:endParaRPr kumimoji="1" lang="ja-JP" altLang="en-US" sz="4000" dirty="0">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10897849" y="10667"/>
            <a:ext cx="1294151" cy="461665"/>
          </a:xfrm>
          <a:prstGeom prst="rect">
            <a:avLst/>
          </a:prstGeom>
          <a:noFill/>
        </p:spPr>
        <p:txBody>
          <a:bodyPr wrap="square" rtlCol="0">
            <a:spAutoFit/>
          </a:bodyPr>
          <a:lstStyle/>
          <a:p>
            <a:r>
              <a:rPr kumimoji="1" lang="en-US" altLang="ja-JP" sz="2400" dirty="0" smtClean="0"/>
              <a:t>【</a:t>
            </a:r>
            <a:r>
              <a:rPr lang="en-US" altLang="ja-JP" sz="2400" dirty="0" smtClean="0"/>
              <a:t>22</a:t>
            </a:r>
            <a:r>
              <a:rPr kumimoji="1" lang="en-US" altLang="ja-JP" sz="2400" dirty="0" smtClean="0"/>
              <a:t>】</a:t>
            </a:r>
            <a:endParaRPr kumimoji="1" lang="ja-JP" altLang="en-US" sz="2400" dirty="0"/>
          </a:p>
        </p:txBody>
      </p:sp>
    </p:spTree>
    <p:extLst>
      <p:ext uri="{BB962C8B-B14F-4D97-AF65-F5344CB8AC3E}">
        <p14:creationId xmlns:p14="http://schemas.microsoft.com/office/powerpoint/2010/main" val="32454232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1436915" y="1137865"/>
            <a:ext cx="9545216" cy="3947317"/>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6600" dirty="0" smtClean="0">
                <a:latin typeface="Meiryo UI" panose="020B0604030504040204" pitchFamily="50" charset="-128"/>
                <a:ea typeface="Meiryo UI" panose="020B0604030504040204" pitchFamily="50" charset="-128"/>
              </a:rPr>
              <a:t>人の動きによって動作が</a:t>
            </a:r>
            <a:endParaRPr lang="en-US" altLang="ja-JP" sz="6600" dirty="0" smtClean="0">
              <a:latin typeface="Meiryo UI" panose="020B0604030504040204" pitchFamily="50" charset="-128"/>
              <a:ea typeface="Meiryo UI" panose="020B0604030504040204" pitchFamily="50" charset="-128"/>
            </a:endParaRPr>
          </a:p>
          <a:p>
            <a:r>
              <a:rPr lang="ja-JP" altLang="en-US" sz="2800" dirty="0" smtClean="0">
                <a:latin typeface="Meiryo UI" panose="020B0604030504040204" pitchFamily="50" charset="-128"/>
                <a:ea typeface="Meiryo UI" panose="020B0604030504040204" pitchFamily="50" charset="-128"/>
              </a:rPr>
              <a:t>　</a:t>
            </a:r>
            <a:endParaRPr lang="en-US" altLang="ja-JP" sz="2800" dirty="0">
              <a:latin typeface="Meiryo UI" panose="020B0604030504040204" pitchFamily="50" charset="-128"/>
              <a:ea typeface="Meiryo UI" panose="020B0604030504040204" pitchFamily="50" charset="-128"/>
            </a:endParaRPr>
          </a:p>
          <a:p>
            <a:r>
              <a:rPr lang="ja-JP" altLang="en-US" sz="6600" dirty="0" smtClean="0">
                <a:latin typeface="Meiryo UI" panose="020B0604030504040204" pitchFamily="50" charset="-128"/>
                <a:ea typeface="Meiryo UI" panose="020B0604030504040204" pitchFamily="50" charset="-128"/>
              </a:rPr>
              <a:t>変わる機器</a:t>
            </a:r>
            <a:r>
              <a:rPr lang="en-US" altLang="ja-JP" sz="6600" dirty="0" smtClean="0">
                <a:latin typeface="Meiryo UI" panose="020B0604030504040204" pitchFamily="50" charset="-128"/>
                <a:ea typeface="Meiryo UI" panose="020B0604030504040204" pitchFamily="50" charset="-128"/>
              </a:rPr>
              <a:t>(</a:t>
            </a:r>
            <a:r>
              <a:rPr lang="ja-JP" altLang="en-US" sz="6600" dirty="0" smtClean="0">
                <a:latin typeface="Meiryo UI" panose="020B0604030504040204" pitchFamily="50" charset="-128"/>
                <a:ea typeface="Meiryo UI" panose="020B0604030504040204" pitchFamily="50" charset="-128"/>
              </a:rPr>
              <a:t>道具</a:t>
            </a:r>
            <a:r>
              <a:rPr lang="en-US" altLang="ja-JP" sz="6600" dirty="0" smtClean="0">
                <a:latin typeface="Meiryo UI" panose="020B0604030504040204" pitchFamily="50" charset="-128"/>
                <a:ea typeface="Meiryo UI" panose="020B0604030504040204" pitchFamily="50" charset="-128"/>
              </a:rPr>
              <a:t>)</a:t>
            </a:r>
            <a:r>
              <a:rPr lang="ja-JP" altLang="en-US" sz="6600" dirty="0" smtClean="0">
                <a:latin typeface="Meiryo UI" panose="020B0604030504040204" pitchFamily="50" charset="-128"/>
                <a:ea typeface="Meiryo UI" panose="020B0604030504040204" pitchFamily="50" charset="-128"/>
              </a:rPr>
              <a:t>には、</a:t>
            </a:r>
            <a:endParaRPr lang="en-US" altLang="ja-JP" sz="6600" dirty="0" smtClean="0">
              <a:latin typeface="Meiryo UI" panose="020B0604030504040204" pitchFamily="50" charset="-128"/>
              <a:ea typeface="Meiryo UI" panose="020B0604030504040204" pitchFamily="50" charset="-128"/>
            </a:endParaRPr>
          </a:p>
          <a:p>
            <a:r>
              <a:rPr lang="en-US" altLang="ja-JP" sz="2800" dirty="0" smtClean="0">
                <a:latin typeface="Meiryo UI" panose="020B0604030504040204" pitchFamily="50" charset="-128"/>
                <a:ea typeface="Meiryo UI" panose="020B0604030504040204" pitchFamily="50" charset="-128"/>
              </a:rPr>
              <a:t> </a:t>
            </a:r>
            <a:endParaRPr lang="en-US" altLang="ja-JP" sz="2800" dirty="0">
              <a:latin typeface="Meiryo UI" panose="020B0604030504040204" pitchFamily="50" charset="-128"/>
              <a:ea typeface="Meiryo UI" panose="020B0604030504040204" pitchFamily="50" charset="-128"/>
            </a:endParaRPr>
          </a:p>
          <a:p>
            <a:r>
              <a:rPr lang="ja-JP" altLang="en-US" sz="6600" dirty="0" smtClean="0">
                <a:latin typeface="Meiryo UI" panose="020B0604030504040204" pitchFamily="50" charset="-128"/>
                <a:ea typeface="Meiryo UI" panose="020B0604030504040204" pitchFamily="50" charset="-128"/>
              </a:rPr>
              <a:t>どんなものがあるだろうか？</a:t>
            </a:r>
            <a:endParaRPr lang="ja-JP" altLang="en-US" sz="6600" dirty="0">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10897849" y="10667"/>
            <a:ext cx="1294151" cy="461665"/>
          </a:xfrm>
          <a:prstGeom prst="rect">
            <a:avLst/>
          </a:prstGeom>
          <a:noFill/>
        </p:spPr>
        <p:txBody>
          <a:bodyPr wrap="square" rtlCol="0">
            <a:spAutoFit/>
          </a:bodyPr>
          <a:lstStyle/>
          <a:p>
            <a:r>
              <a:rPr kumimoji="1" lang="en-US" altLang="ja-JP" sz="2400" dirty="0" smtClean="0"/>
              <a:t>【</a:t>
            </a:r>
            <a:r>
              <a:rPr lang="en-US" altLang="ja-JP" sz="2400" dirty="0" smtClean="0"/>
              <a:t>23</a:t>
            </a:r>
            <a:r>
              <a:rPr kumimoji="1" lang="en-US" altLang="ja-JP" sz="2400" dirty="0" smtClean="0"/>
              <a:t>】</a:t>
            </a:r>
            <a:endParaRPr kumimoji="1" lang="ja-JP" altLang="en-US" sz="2400" dirty="0"/>
          </a:p>
        </p:txBody>
      </p:sp>
    </p:spTree>
    <p:extLst>
      <p:ext uri="{BB962C8B-B14F-4D97-AF65-F5344CB8AC3E}">
        <p14:creationId xmlns:p14="http://schemas.microsoft.com/office/powerpoint/2010/main" val="12554985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10897849" y="10667"/>
            <a:ext cx="1294151" cy="461665"/>
          </a:xfrm>
          <a:prstGeom prst="rect">
            <a:avLst/>
          </a:prstGeom>
          <a:noFill/>
        </p:spPr>
        <p:txBody>
          <a:bodyPr wrap="square" rtlCol="0">
            <a:spAutoFit/>
          </a:bodyPr>
          <a:lstStyle/>
          <a:p>
            <a:r>
              <a:rPr kumimoji="1" lang="en-US" altLang="ja-JP" sz="2400" dirty="0" smtClean="0"/>
              <a:t>【24】</a:t>
            </a:r>
            <a:endParaRPr kumimoji="1" lang="ja-JP" altLang="en-US" sz="2400" dirty="0"/>
          </a:p>
        </p:txBody>
      </p:sp>
      <p:sp>
        <p:nvSpPr>
          <p:cNvPr id="4" name="テキスト ボックス 3"/>
          <p:cNvSpPr txBox="1"/>
          <p:nvPr/>
        </p:nvSpPr>
        <p:spPr>
          <a:xfrm>
            <a:off x="614596" y="1780338"/>
            <a:ext cx="4422100" cy="707886"/>
          </a:xfrm>
          <a:prstGeom prst="rect">
            <a:avLst/>
          </a:prstGeom>
          <a:noFill/>
        </p:spPr>
        <p:txBody>
          <a:bodyPr wrap="square" rtlCol="0">
            <a:spAutoFit/>
          </a:bodyPr>
          <a:lstStyle/>
          <a:p>
            <a:r>
              <a:rPr lang="ja-JP" altLang="en-US" sz="4000" dirty="0">
                <a:latin typeface="Meiryo UI" panose="020B0604030504040204" pitchFamily="50" charset="-128"/>
                <a:ea typeface="Meiryo UI" panose="020B0604030504040204" pitchFamily="50" charset="-128"/>
              </a:rPr>
              <a:t>人感センサー</a:t>
            </a:r>
            <a:endParaRPr kumimoji="1" lang="ja-JP" altLang="en-US" sz="4000" dirty="0">
              <a:latin typeface="Meiryo UI" panose="020B0604030504040204" pitchFamily="50" charset="-128"/>
              <a:ea typeface="Meiryo UI" panose="020B0604030504040204" pitchFamily="50" charset="-128"/>
            </a:endParaRPr>
          </a:p>
        </p:txBody>
      </p:sp>
      <p:sp>
        <p:nvSpPr>
          <p:cNvPr id="5" name="テキスト ボックス 4"/>
          <p:cNvSpPr txBox="1"/>
          <p:nvPr/>
        </p:nvSpPr>
        <p:spPr>
          <a:xfrm>
            <a:off x="1334125" y="2451044"/>
            <a:ext cx="9713626" cy="3970318"/>
          </a:xfrm>
          <a:prstGeom prst="rect">
            <a:avLst/>
          </a:prstGeom>
          <a:noFill/>
        </p:spPr>
        <p:txBody>
          <a:bodyPr wrap="square" rtlCol="0">
            <a:spAutoFit/>
          </a:bodyPr>
          <a:lstStyle/>
          <a:p>
            <a:r>
              <a:rPr kumimoji="1" lang="ja-JP" altLang="en-US" sz="3600" dirty="0" smtClean="0">
                <a:latin typeface="Meiryo UI" panose="020B0604030504040204" pitchFamily="50" charset="-128"/>
                <a:ea typeface="Meiryo UI" panose="020B0604030504040204" pitchFamily="50" charset="-128"/>
              </a:rPr>
              <a:t>・トイレや廊下・玄関などの</a:t>
            </a:r>
            <a:r>
              <a:rPr kumimoji="1" lang="ja-JP" altLang="en-US" sz="3600" dirty="0" smtClean="0">
                <a:solidFill>
                  <a:srgbClr val="0070C0"/>
                </a:solidFill>
                <a:latin typeface="Meiryo UI" panose="020B0604030504040204" pitchFamily="50" charset="-128"/>
                <a:ea typeface="Meiryo UI" panose="020B0604030504040204" pitchFamily="50" charset="-128"/>
              </a:rPr>
              <a:t>自動照明</a:t>
            </a:r>
            <a:endParaRPr kumimoji="1" lang="en-US" altLang="ja-JP" sz="3600" dirty="0" smtClean="0">
              <a:solidFill>
                <a:srgbClr val="0070C0"/>
              </a:solidFill>
              <a:latin typeface="Meiryo UI" panose="020B0604030504040204" pitchFamily="50" charset="-128"/>
              <a:ea typeface="Meiryo UI" panose="020B0604030504040204" pitchFamily="50" charset="-128"/>
            </a:endParaRPr>
          </a:p>
          <a:p>
            <a:r>
              <a:rPr lang="ja-JP" altLang="en-US" sz="3600" dirty="0" smtClean="0">
                <a:latin typeface="Meiryo UI" panose="020B0604030504040204" pitchFamily="50" charset="-128"/>
                <a:ea typeface="Meiryo UI" panose="020B0604030504040204" pitchFamily="50" charset="-128"/>
              </a:rPr>
              <a:t>・トイレの手を乾かす</a:t>
            </a:r>
            <a:r>
              <a:rPr lang="ja-JP" altLang="en-US" sz="3600" dirty="0" smtClean="0">
                <a:solidFill>
                  <a:srgbClr val="0070C0"/>
                </a:solidFill>
                <a:latin typeface="Meiryo UI" panose="020B0604030504040204" pitchFamily="50" charset="-128"/>
                <a:ea typeface="Meiryo UI" panose="020B0604030504040204" pitchFamily="50" charset="-128"/>
              </a:rPr>
              <a:t>自動温風器</a:t>
            </a:r>
            <a:endParaRPr lang="en-US" altLang="ja-JP" sz="3600" dirty="0" smtClean="0">
              <a:solidFill>
                <a:srgbClr val="0070C0"/>
              </a:solidFill>
              <a:latin typeface="Meiryo UI" panose="020B0604030504040204" pitchFamily="50" charset="-128"/>
              <a:ea typeface="Meiryo UI" panose="020B0604030504040204" pitchFamily="50" charset="-128"/>
            </a:endParaRPr>
          </a:p>
          <a:p>
            <a:r>
              <a:rPr kumimoji="1" lang="ja-JP" altLang="en-US" sz="3600" dirty="0" smtClean="0">
                <a:latin typeface="Meiryo UI" panose="020B0604030504040204" pitchFamily="50" charset="-128"/>
                <a:ea typeface="Meiryo UI" panose="020B0604030504040204" pitchFamily="50" charset="-128"/>
              </a:rPr>
              <a:t>・手をかざすと自動で水が出る</a:t>
            </a:r>
            <a:r>
              <a:rPr kumimoji="1" lang="ja-JP" altLang="en-US" sz="3600" dirty="0" smtClean="0">
                <a:solidFill>
                  <a:srgbClr val="0070C0"/>
                </a:solidFill>
                <a:latin typeface="Meiryo UI" panose="020B0604030504040204" pitchFamily="50" charset="-128"/>
                <a:ea typeface="Meiryo UI" panose="020B0604030504040204" pitchFamily="50" charset="-128"/>
              </a:rPr>
              <a:t>水道</a:t>
            </a:r>
            <a:endParaRPr kumimoji="1" lang="en-US" altLang="ja-JP" sz="3600" dirty="0" smtClean="0">
              <a:solidFill>
                <a:srgbClr val="0070C0"/>
              </a:solidFill>
              <a:latin typeface="Meiryo UI" panose="020B0604030504040204" pitchFamily="50" charset="-128"/>
              <a:ea typeface="Meiryo UI" panose="020B0604030504040204" pitchFamily="50" charset="-128"/>
            </a:endParaRPr>
          </a:p>
          <a:p>
            <a:r>
              <a:rPr lang="ja-JP" altLang="en-US" sz="3600" dirty="0" smtClean="0">
                <a:latin typeface="Meiryo UI" panose="020B0604030504040204" pitchFamily="50" charset="-128"/>
                <a:ea typeface="Meiryo UI" panose="020B0604030504040204" pitchFamily="50" charset="-128"/>
              </a:rPr>
              <a:t>・</a:t>
            </a:r>
            <a:r>
              <a:rPr lang="ja-JP" altLang="en-US" sz="3600" dirty="0" smtClean="0">
                <a:solidFill>
                  <a:srgbClr val="0070C0"/>
                </a:solidFill>
                <a:latin typeface="Meiryo UI" panose="020B0604030504040204" pitchFamily="50" charset="-128"/>
                <a:ea typeface="Meiryo UI" panose="020B0604030504040204" pitchFamily="50" charset="-128"/>
              </a:rPr>
              <a:t>防犯ライト</a:t>
            </a:r>
            <a:endParaRPr lang="en-US" altLang="ja-JP" sz="3600" dirty="0" smtClean="0">
              <a:solidFill>
                <a:srgbClr val="0070C0"/>
              </a:solidFill>
              <a:latin typeface="Meiryo UI" panose="020B0604030504040204" pitchFamily="50" charset="-128"/>
              <a:ea typeface="Meiryo UI" panose="020B0604030504040204" pitchFamily="50" charset="-128"/>
            </a:endParaRPr>
          </a:p>
          <a:p>
            <a:r>
              <a:rPr kumimoji="1" lang="ja-JP" altLang="en-US" sz="3600" dirty="0" smtClean="0">
                <a:latin typeface="Meiryo UI" panose="020B0604030504040204" pitchFamily="50" charset="-128"/>
                <a:ea typeface="Meiryo UI" panose="020B0604030504040204" pitchFamily="50" charset="-128"/>
              </a:rPr>
              <a:t>・</a:t>
            </a:r>
            <a:r>
              <a:rPr kumimoji="1" lang="ja-JP" altLang="en-US" sz="3600" dirty="0" smtClean="0">
                <a:solidFill>
                  <a:srgbClr val="0070C0"/>
                </a:solidFill>
                <a:latin typeface="Meiryo UI" panose="020B0604030504040204" pitchFamily="50" charset="-128"/>
                <a:ea typeface="Meiryo UI" panose="020B0604030504040204" pitchFamily="50" charset="-128"/>
              </a:rPr>
              <a:t>自動ドア</a:t>
            </a:r>
            <a:endParaRPr kumimoji="1" lang="en-US" altLang="ja-JP" sz="3600" dirty="0" smtClean="0">
              <a:solidFill>
                <a:srgbClr val="0070C0"/>
              </a:solidFill>
              <a:latin typeface="Meiryo UI" panose="020B0604030504040204" pitchFamily="50" charset="-128"/>
              <a:ea typeface="Meiryo UI" panose="020B0604030504040204" pitchFamily="50" charset="-128"/>
            </a:endParaRPr>
          </a:p>
          <a:p>
            <a:r>
              <a:rPr lang="ja-JP" altLang="en-US" sz="3600" dirty="0" smtClean="0">
                <a:latin typeface="Meiryo UI" panose="020B0604030504040204" pitchFamily="50" charset="-128"/>
                <a:ea typeface="Meiryo UI" panose="020B0604030504040204" pitchFamily="50" charset="-128"/>
              </a:rPr>
              <a:t>・</a:t>
            </a:r>
            <a:r>
              <a:rPr lang="ja-JP" altLang="en-US" sz="3600" dirty="0" smtClean="0">
                <a:solidFill>
                  <a:srgbClr val="0070C0"/>
                </a:solidFill>
                <a:latin typeface="Meiryo UI" panose="020B0604030504040204" pitchFamily="50" charset="-128"/>
                <a:ea typeface="Meiryo UI" panose="020B0604030504040204" pitchFamily="50" charset="-128"/>
              </a:rPr>
              <a:t>自動ブレーキ装置</a:t>
            </a:r>
            <a:endParaRPr lang="en-US" altLang="ja-JP" sz="3600" dirty="0" smtClean="0">
              <a:solidFill>
                <a:srgbClr val="0070C0"/>
              </a:solidFill>
              <a:latin typeface="Meiryo UI" panose="020B0604030504040204" pitchFamily="50" charset="-128"/>
              <a:ea typeface="Meiryo UI" panose="020B0604030504040204" pitchFamily="50" charset="-128"/>
            </a:endParaRPr>
          </a:p>
          <a:p>
            <a:r>
              <a:rPr lang="ja-JP" altLang="en-US" sz="3600" dirty="0" smtClean="0">
                <a:latin typeface="Meiryo UI" panose="020B0604030504040204" pitchFamily="50" charset="-128"/>
                <a:ea typeface="Meiryo UI" panose="020B0604030504040204" pitchFamily="50" charset="-128"/>
              </a:rPr>
              <a:t>・</a:t>
            </a:r>
            <a:r>
              <a:rPr lang="ja-JP" altLang="en-US" sz="3600" dirty="0" smtClean="0">
                <a:solidFill>
                  <a:srgbClr val="0070C0"/>
                </a:solidFill>
                <a:latin typeface="Meiryo UI" panose="020B0604030504040204" pitchFamily="50" charset="-128"/>
                <a:ea typeface="Meiryo UI" panose="020B0604030504040204" pitchFamily="50" charset="-128"/>
              </a:rPr>
              <a:t>感応式信号機</a:t>
            </a:r>
            <a:r>
              <a:rPr kumimoji="1" lang="ja-JP" altLang="en-US" sz="3600" dirty="0" smtClean="0">
                <a:latin typeface="Meiryo UI" panose="020B0604030504040204" pitchFamily="50" charset="-128"/>
                <a:ea typeface="Meiryo UI" panose="020B0604030504040204" pitchFamily="50" charset="-128"/>
              </a:rPr>
              <a:t>　　　　　　　　　　　　　　など</a:t>
            </a:r>
            <a:endParaRPr kumimoji="1" lang="en-US" altLang="ja-JP" sz="3600" dirty="0" smtClean="0">
              <a:latin typeface="Meiryo UI" panose="020B0604030504040204" pitchFamily="50" charset="-128"/>
              <a:ea typeface="Meiryo UI" panose="020B0604030504040204" pitchFamily="50" charset="-128"/>
            </a:endParaRPr>
          </a:p>
        </p:txBody>
      </p:sp>
      <p:sp>
        <p:nvSpPr>
          <p:cNvPr id="6" name="テキスト ボックス 5"/>
          <p:cNvSpPr txBox="1"/>
          <p:nvPr/>
        </p:nvSpPr>
        <p:spPr>
          <a:xfrm>
            <a:off x="614595" y="314721"/>
            <a:ext cx="6719266" cy="707886"/>
          </a:xfrm>
          <a:prstGeom prst="rect">
            <a:avLst/>
          </a:prstGeom>
          <a:noFill/>
        </p:spPr>
        <p:txBody>
          <a:bodyPr wrap="square" rtlCol="0">
            <a:spAutoFit/>
          </a:bodyPr>
          <a:lstStyle/>
          <a:p>
            <a:r>
              <a:rPr lang="ja-JP" altLang="en-US" sz="4000" dirty="0">
                <a:latin typeface="Meiryo UI" panose="020B0604030504040204" pitchFamily="50" charset="-128"/>
                <a:ea typeface="Meiryo UI" panose="020B0604030504040204" pitchFamily="50" charset="-128"/>
              </a:rPr>
              <a:t>明</a:t>
            </a:r>
            <a:r>
              <a:rPr lang="ja-JP" altLang="en-US" sz="4000" dirty="0" smtClean="0">
                <a:latin typeface="Meiryo UI" panose="020B0604030504040204" pitchFamily="50" charset="-128"/>
                <a:ea typeface="Meiryo UI" panose="020B0604030504040204" pitchFamily="50" charset="-128"/>
              </a:rPr>
              <a:t>るさセンサー（光センサー）</a:t>
            </a:r>
            <a:endParaRPr kumimoji="1" lang="ja-JP" altLang="en-US" sz="40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1334125" y="999703"/>
            <a:ext cx="9713626" cy="646331"/>
          </a:xfrm>
          <a:prstGeom prst="rect">
            <a:avLst/>
          </a:prstGeom>
          <a:noFill/>
        </p:spPr>
        <p:txBody>
          <a:bodyPr wrap="square" rtlCol="0">
            <a:spAutoFit/>
          </a:bodyPr>
          <a:lstStyle/>
          <a:p>
            <a:r>
              <a:rPr kumimoji="1" lang="ja-JP" altLang="en-US" sz="3600" dirty="0" smtClean="0">
                <a:latin typeface="Meiryo UI" panose="020B0604030504040204" pitchFamily="50" charset="-128"/>
                <a:ea typeface="Meiryo UI" panose="020B0604030504040204" pitchFamily="50" charset="-128"/>
              </a:rPr>
              <a:t>・</a:t>
            </a:r>
            <a:r>
              <a:rPr kumimoji="1" lang="ja-JP" altLang="en-US" sz="3600" dirty="0" smtClean="0">
                <a:solidFill>
                  <a:srgbClr val="0070C0"/>
                </a:solidFill>
                <a:latin typeface="Meiryo UI" panose="020B0604030504040204" pitchFamily="50" charset="-128"/>
                <a:ea typeface="Meiryo UI" panose="020B0604030504040204" pitchFamily="50" charset="-128"/>
              </a:rPr>
              <a:t>街灯</a:t>
            </a:r>
            <a:endParaRPr kumimoji="1" lang="en-US" altLang="ja-JP" sz="3600" dirty="0" smtClean="0">
              <a:solidFill>
                <a:srgbClr val="0070C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137105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F4584ACA-8B2E-4416-821B-3D93A0A25E15}" type="slidenum">
              <a:rPr kumimoji="1" lang="ja-JP" altLang="en-US" smtClean="0"/>
              <a:t>25</a:t>
            </a:fld>
            <a:endParaRPr kumimoji="1" lang="ja-JP" altLang="en-US"/>
          </a:p>
        </p:txBody>
      </p:sp>
      <p:sp>
        <p:nvSpPr>
          <p:cNvPr id="3" name="テキスト ボックス 2"/>
          <p:cNvSpPr txBox="1"/>
          <p:nvPr/>
        </p:nvSpPr>
        <p:spPr>
          <a:xfrm>
            <a:off x="11040290" y="-5507"/>
            <a:ext cx="1158240" cy="461665"/>
          </a:xfrm>
          <a:prstGeom prst="rect">
            <a:avLst/>
          </a:prstGeom>
          <a:noFill/>
        </p:spPr>
        <p:txBody>
          <a:bodyPr wrap="square" rtlCol="0">
            <a:spAutoFit/>
          </a:bodyPr>
          <a:lstStyle/>
          <a:p>
            <a:r>
              <a:rPr kumimoji="1" lang="en-US" altLang="ja-JP" sz="2400" dirty="0" smtClean="0"/>
              <a:t>【</a:t>
            </a:r>
            <a:r>
              <a:rPr lang="en-US" altLang="ja-JP" sz="2400" dirty="0" smtClean="0"/>
              <a:t>2</a:t>
            </a:r>
            <a:r>
              <a:rPr lang="en-US" altLang="ja-JP" sz="2400" dirty="0"/>
              <a:t>5</a:t>
            </a:r>
            <a:r>
              <a:rPr kumimoji="1" lang="en-US" altLang="ja-JP" sz="2400" dirty="0" smtClean="0"/>
              <a:t>】</a:t>
            </a:r>
            <a:endParaRPr kumimoji="1" lang="ja-JP" altLang="en-US" sz="2400" dirty="0"/>
          </a:p>
        </p:txBody>
      </p:sp>
      <p:sp>
        <p:nvSpPr>
          <p:cNvPr id="5" name="タイトル 1"/>
          <p:cNvSpPr txBox="1">
            <a:spLocks/>
          </p:cNvSpPr>
          <p:nvPr/>
        </p:nvSpPr>
        <p:spPr>
          <a:xfrm>
            <a:off x="581648" y="456158"/>
            <a:ext cx="10458642" cy="1205549"/>
          </a:xfrm>
          <a:prstGeom prst="rect">
            <a:avLst/>
          </a:prstGeom>
          <a:ln w="38100">
            <a:noFill/>
          </a:ln>
        </p:spPr>
        <p:txBody>
          <a:bodyPr vert="horz" lIns="91440" tIns="45720" rIns="91440" bIns="45720" rtlCol="0" anchor="t">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7200" b="1" dirty="0"/>
              <a:t>授業</a:t>
            </a:r>
            <a:r>
              <a:rPr lang="ja-JP" altLang="en-US" sz="7200" b="1" dirty="0" smtClean="0"/>
              <a:t>をふり返ろう</a:t>
            </a:r>
            <a:endParaRPr lang="ja-JP" altLang="en-US" sz="7200" b="1" dirty="0"/>
          </a:p>
        </p:txBody>
      </p:sp>
      <p:sp>
        <p:nvSpPr>
          <p:cNvPr id="6" name="タイトル 1"/>
          <p:cNvSpPr txBox="1">
            <a:spLocks/>
          </p:cNvSpPr>
          <p:nvPr/>
        </p:nvSpPr>
        <p:spPr>
          <a:xfrm>
            <a:off x="1160768" y="1969703"/>
            <a:ext cx="10458642" cy="4058195"/>
          </a:xfrm>
          <a:prstGeom prst="rect">
            <a:avLst/>
          </a:prstGeom>
          <a:ln w="38100">
            <a:noFill/>
          </a:ln>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6600" b="1" dirty="0" smtClean="0"/>
              <a:t>・気づいたこと</a:t>
            </a:r>
            <a:endParaRPr lang="en-US" altLang="ja-JP" sz="6600" b="1" dirty="0" smtClean="0"/>
          </a:p>
          <a:p>
            <a:r>
              <a:rPr lang="ja-JP" altLang="en-US" sz="6600" b="1" dirty="0" smtClean="0"/>
              <a:t>・わかったこと</a:t>
            </a:r>
            <a:endParaRPr lang="en-US" altLang="ja-JP" sz="6600" b="1" dirty="0" smtClean="0"/>
          </a:p>
          <a:p>
            <a:r>
              <a:rPr lang="ja-JP" altLang="en-US" sz="6600" b="1" dirty="0" smtClean="0"/>
              <a:t>・思ったこと</a:t>
            </a:r>
            <a:endParaRPr lang="en-US" altLang="ja-JP" sz="6600" b="1" dirty="0" smtClean="0"/>
          </a:p>
          <a:p>
            <a:r>
              <a:rPr lang="ja-JP" altLang="en-US" sz="800" b="1" dirty="0"/>
              <a:t>　</a:t>
            </a:r>
            <a:r>
              <a:rPr lang="ja-JP" altLang="en-US" sz="800" b="1" dirty="0" smtClean="0"/>
              <a:t>　　　　</a:t>
            </a:r>
            <a:endParaRPr lang="en-US" altLang="ja-JP" sz="800" b="1" dirty="0" smtClean="0"/>
          </a:p>
          <a:p>
            <a:r>
              <a:rPr lang="ja-JP" altLang="en-US" sz="6600" b="1" dirty="0"/>
              <a:t>　</a:t>
            </a:r>
            <a:r>
              <a:rPr lang="ja-JP" altLang="en-US" sz="6600" b="1" dirty="0" smtClean="0"/>
              <a:t>　　　　　などを書こう</a:t>
            </a:r>
            <a:endParaRPr lang="ja-JP" altLang="en-US" sz="6600" b="1" dirty="0"/>
          </a:p>
        </p:txBody>
      </p:sp>
    </p:spTree>
    <p:extLst>
      <p:ext uri="{BB962C8B-B14F-4D97-AF65-F5344CB8AC3E}">
        <p14:creationId xmlns:p14="http://schemas.microsoft.com/office/powerpoint/2010/main" val="22393521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349116" y="958598"/>
            <a:ext cx="7585022" cy="2609061"/>
          </a:xfrm>
        </p:spPr>
        <p:txBody>
          <a:bodyPr>
            <a:normAutofit/>
          </a:bodyPr>
          <a:lstStyle/>
          <a:p>
            <a:r>
              <a:rPr lang="ja-JP" altLang="en-US" sz="6000" dirty="0">
                <a:latin typeface="Meiryo UI" panose="020B0604030504040204" pitchFamily="50" charset="-128"/>
                <a:ea typeface="Meiryo UI" panose="020B0604030504040204" pitchFamily="50" charset="-128"/>
              </a:rPr>
              <a:t>「</a:t>
            </a:r>
            <a:r>
              <a:rPr kumimoji="1" lang="ja-JP" altLang="en-US" sz="6000" dirty="0" smtClean="0">
                <a:latin typeface="Meiryo UI" panose="020B0604030504040204" pitchFamily="50" charset="-128"/>
                <a:ea typeface="Meiryo UI" panose="020B0604030504040204" pitchFamily="50" charset="-128"/>
              </a:rPr>
              <a:t>街灯」の動画を見て、</a:t>
            </a:r>
            <a:r>
              <a:rPr kumimoji="1" lang="en-US" altLang="ja-JP" sz="6000" dirty="0" smtClean="0">
                <a:latin typeface="Meiryo UI" panose="020B0604030504040204" pitchFamily="50" charset="-128"/>
                <a:ea typeface="Meiryo UI" panose="020B0604030504040204" pitchFamily="50" charset="-128"/>
              </a:rPr>
              <a:t/>
            </a:r>
            <a:br>
              <a:rPr kumimoji="1" lang="en-US" altLang="ja-JP" sz="6000" dirty="0" smtClean="0">
                <a:latin typeface="Meiryo UI" panose="020B0604030504040204" pitchFamily="50" charset="-128"/>
                <a:ea typeface="Meiryo UI" panose="020B0604030504040204" pitchFamily="50" charset="-128"/>
              </a:rPr>
            </a:br>
            <a:r>
              <a:rPr kumimoji="1" lang="ja-JP" altLang="en-US" sz="2800" dirty="0" smtClean="0">
                <a:latin typeface="Meiryo UI" panose="020B0604030504040204" pitchFamily="50" charset="-128"/>
                <a:ea typeface="Meiryo UI" panose="020B0604030504040204" pitchFamily="50" charset="-128"/>
              </a:rPr>
              <a:t>　</a:t>
            </a:r>
            <a:r>
              <a:rPr lang="en-US" altLang="ja-JP" sz="6000" dirty="0">
                <a:latin typeface="Meiryo UI" panose="020B0604030504040204" pitchFamily="50" charset="-128"/>
                <a:ea typeface="Meiryo UI" panose="020B0604030504040204" pitchFamily="50" charset="-128"/>
              </a:rPr>
              <a:t/>
            </a:r>
            <a:br>
              <a:rPr lang="en-US" altLang="ja-JP" sz="6000" dirty="0">
                <a:latin typeface="Meiryo UI" panose="020B0604030504040204" pitchFamily="50" charset="-128"/>
                <a:ea typeface="Meiryo UI" panose="020B0604030504040204" pitchFamily="50" charset="-128"/>
              </a:rPr>
            </a:br>
            <a:r>
              <a:rPr kumimoji="1" lang="ja-JP" altLang="en-US" sz="6000" dirty="0" smtClean="0">
                <a:latin typeface="Meiryo UI" panose="020B0604030504040204" pitchFamily="50" charset="-128"/>
                <a:ea typeface="Meiryo UI" panose="020B0604030504040204" pitchFamily="50" charset="-128"/>
              </a:rPr>
              <a:t>気づいたことは？</a:t>
            </a:r>
            <a:endParaRPr kumimoji="1" lang="ja-JP" altLang="en-US" sz="6000" dirty="0">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11086012" y="10667"/>
            <a:ext cx="1105988" cy="461665"/>
          </a:xfrm>
          <a:prstGeom prst="rect">
            <a:avLst/>
          </a:prstGeom>
          <a:noFill/>
        </p:spPr>
        <p:txBody>
          <a:bodyPr wrap="square" rtlCol="0">
            <a:spAutoFit/>
          </a:bodyPr>
          <a:lstStyle/>
          <a:p>
            <a:r>
              <a:rPr kumimoji="1" lang="en-US" altLang="ja-JP" sz="2400" dirty="0" smtClean="0"/>
              <a:t>【</a:t>
            </a:r>
            <a:r>
              <a:rPr lang="ja-JP" altLang="en-US" sz="2400" dirty="0"/>
              <a:t>３</a:t>
            </a:r>
            <a:r>
              <a:rPr kumimoji="1" lang="en-US" altLang="ja-JP" sz="2400" dirty="0" smtClean="0"/>
              <a:t>】</a:t>
            </a:r>
            <a:endParaRPr kumimoji="1" lang="ja-JP" altLang="en-US" sz="2400" dirty="0"/>
          </a:p>
        </p:txBody>
      </p:sp>
      <p:pic>
        <p:nvPicPr>
          <p:cNvPr id="2050" name="Picture 2" descr="C:\Users\yoshihiro\Desktop\街灯\画像\街灯２.png"/>
          <p:cNvPicPr>
            <a:picLocks noChangeAspect="1" noChangeArrowheads="1"/>
          </p:cNvPicPr>
          <p:nvPr/>
        </p:nvPicPr>
        <p:blipFill rotWithShape="1">
          <a:blip r:embed="rId3">
            <a:extLst>
              <a:ext uri="{28A0092B-C50C-407E-A947-70E740481C1C}">
                <a14:useLocalDpi xmlns:a14="http://schemas.microsoft.com/office/drawing/2010/main" val="0"/>
              </a:ext>
            </a:extLst>
          </a:blip>
          <a:srcRect l="9855"/>
          <a:stretch/>
        </p:blipFill>
        <p:spPr bwMode="auto">
          <a:xfrm>
            <a:off x="8299937" y="1096252"/>
            <a:ext cx="2654189" cy="2659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87129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964255" y="988578"/>
            <a:ext cx="10353779" cy="2639042"/>
          </a:xfrm>
        </p:spPr>
        <p:txBody>
          <a:bodyPr>
            <a:normAutofit fontScale="90000"/>
          </a:bodyPr>
          <a:lstStyle/>
          <a:p>
            <a:r>
              <a:rPr lang="ja-JP" altLang="en-US" sz="6000" dirty="0">
                <a:latin typeface="Meiryo UI" panose="020B0604030504040204" pitchFamily="50" charset="-128"/>
                <a:ea typeface="Meiryo UI" panose="020B0604030504040204" pitchFamily="50" charset="-128"/>
              </a:rPr>
              <a:t>自動</a:t>
            </a:r>
            <a:r>
              <a:rPr lang="ja-JP" altLang="en-US" sz="6000" dirty="0" smtClean="0">
                <a:latin typeface="Meiryo UI" panose="020B0604030504040204" pitchFamily="50" charset="-128"/>
                <a:ea typeface="Meiryo UI" panose="020B0604030504040204" pitchFamily="50" charset="-128"/>
              </a:rPr>
              <a:t>でライトがついたり、消えたりする</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smtClean="0">
                <a:latin typeface="Meiryo UI" panose="020B0604030504040204" pitchFamily="50" charset="-128"/>
                <a:ea typeface="Meiryo UI" panose="020B0604030504040204" pitchFamily="50" charset="-128"/>
              </a:rPr>
              <a:t>ことのよさについて、考えよう。</a:t>
            </a:r>
            <a:endParaRPr kumimoji="1" lang="ja-JP" altLang="en-US" sz="6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1086012" y="10667"/>
            <a:ext cx="1105988" cy="461665"/>
          </a:xfrm>
          <a:prstGeom prst="rect">
            <a:avLst/>
          </a:prstGeom>
          <a:noFill/>
        </p:spPr>
        <p:txBody>
          <a:bodyPr wrap="square" rtlCol="0">
            <a:spAutoFit/>
          </a:bodyPr>
          <a:lstStyle/>
          <a:p>
            <a:r>
              <a:rPr kumimoji="1" lang="en-US" altLang="ja-JP" sz="2400" dirty="0" smtClean="0"/>
              <a:t>【</a:t>
            </a:r>
            <a:r>
              <a:rPr lang="ja-JP" altLang="en-US" sz="2400" dirty="0"/>
              <a:t>４</a:t>
            </a:r>
            <a:r>
              <a:rPr kumimoji="1" lang="en-US" altLang="ja-JP" sz="2400" dirty="0" smtClean="0"/>
              <a:t>】</a:t>
            </a:r>
            <a:endParaRPr kumimoji="1" lang="ja-JP" altLang="en-US" sz="2400" dirty="0"/>
          </a:p>
        </p:txBody>
      </p:sp>
    </p:spTree>
    <p:extLst>
      <p:ext uri="{BB962C8B-B14F-4D97-AF65-F5344CB8AC3E}">
        <p14:creationId xmlns:p14="http://schemas.microsoft.com/office/powerpoint/2010/main" val="3927731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47014" y="988576"/>
            <a:ext cx="10991992" cy="2713994"/>
          </a:xfrm>
        </p:spPr>
        <p:txBody>
          <a:bodyPr>
            <a:normAutofit/>
          </a:bodyPr>
          <a:lstStyle/>
          <a:p>
            <a:r>
              <a:rPr lang="ja-JP" altLang="en-US" sz="6000" dirty="0" smtClean="0">
                <a:latin typeface="Meiryo UI" panose="020B0604030504040204" pitchFamily="50" charset="-128"/>
                <a:ea typeface="Meiryo UI" panose="020B0604030504040204" pitchFamily="50" charset="-128"/>
              </a:rPr>
              <a:t>　なぜ、街灯は自動でついたり、</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smtClean="0">
                <a:latin typeface="Meiryo UI" panose="020B0604030504040204" pitchFamily="50" charset="-128"/>
                <a:ea typeface="Meiryo UI" panose="020B0604030504040204" pitchFamily="50" charset="-128"/>
              </a:rPr>
              <a:t>　消えたりするのだろうか？</a:t>
            </a:r>
            <a:endParaRPr kumimoji="1" lang="ja-JP" altLang="en-US" sz="6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1086012" y="10667"/>
            <a:ext cx="1105988" cy="461665"/>
          </a:xfrm>
          <a:prstGeom prst="rect">
            <a:avLst/>
          </a:prstGeom>
          <a:noFill/>
        </p:spPr>
        <p:txBody>
          <a:bodyPr wrap="square" rtlCol="0">
            <a:spAutoFit/>
          </a:bodyPr>
          <a:lstStyle/>
          <a:p>
            <a:r>
              <a:rPr kumimoji="1" lang="en-US" altLang="ja-JP" sz="2400" dirty="0" smtClean="0"/>
              <a:t>【</a:t>
            </a:r>
            <a:r>
              <a:rPr lang="ja-JP" altLang="en-US" sz="2400" dirty="0"/>
              <a:t>５</a:t>
            </a:r>
            <a:r>
              <a:rPr kumimoji="1" lang="en-US" altLang="ja-JP" sz="2400" dirty="0" smtClean="0"/>
              <a:t>】</a:t>
            </a:r>
            <a:endParaRPr kumimoji="1" lang="ja-JP" altLang="en-US" sz="2400" dirty="0"/>
          </a:p>
        </p:txBody>
      </p:sp>
    </p:spTree>
    <p:extLst>
      <p:ext uri="{BB962C8B-B14F-4D97-AF65-F5344CB8AC3E}">
        <p14:creationId xmlns:p14="http://schemas.microsoft.com/office/powerpoint/2010/main" val="2945487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9587" y="1208534"/>
            <a:ext cx="10852879" cy="3960625"/>
          </a:xfrm>
          <a:ln w="28575">
            <a:solidFill>
              <a:srgbClr val="0070C0"/>
            </a:solidFill>
          </a:ln>
        </p:spPr>
        <p:txBody>
          <a:bodyPr>
            <a:noAutofit/>
          </a:bodyPr>
          <a:lstStyle/>
          <a:p>
            <a:r>
              <a:rPr lang="ja-JP" altLang="en-US" sz="6000" dirty="0" smtClean="0">
                <a:latin typeface="Meiryo UI" panose="020B0604030504040204" pitchFamily="50" charset="-128"/>
                <a:ea typeface="Meiryo UI" panose="020B0604030504040204" pitchFamily="50" charset="-128"/>
              </a:rPr>
              <a:t>暗くなると</a:t>
            </a:r>
            <a:r>
              <a:rPr lang="ja-JP" altLang="en-US" sz="6000" dirty="0">
                <a:latin typeface="Meiryo UI" panose="020B0604030504040204" pitchFamily="50" charset="-128"/>
                <a:ea typeface="Meiryo UI" panose="020B0604030504040204" pitchFamily="50" charset="-128"/>
              </a:rPr>
              <a:t>ライト</a:t>
            </a:r>
            <a:r>
              <a:rPr lang="ja-JP" altLang="en-US" sz="6000" dirty="0" smtClean="0">
                <a:latin typeface="Meiryo UI" panose="020B0604030504040204" pitchFamily="50" charset="-128"/>
                <a:ea typeface="Meiryo UI" panose="020B0604030504040204" pitchFamily="50" charset="-128"/>
              </a:rPr>
              <a:t>がつき、明るくなると</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a:latin typeface="Meiryo UI" panose="020B0604030504040204" pitchFamily="50" charset="-128"/>
                <a:ea typeface="Meiryo UI" panose="020B0604030504040204" pitchFamily="50" charset="-128"/>
              </a:rPr>
              <a:t>ライト</a:t>
            </a:r>
            <a:r>
              <a:rPr lang="ja-JP" altLang="en-US" sz="6000" dirty="0" smtClean="0">
                <a:latin typeface="Meiryo UI" panose="020B0604030504040204" pitchFamily="50" charset="-128"/>
                <a:ea typeface="Meiryo UI" panose="020B0604030504040204" pitchFamily="50" charset="-128"/>
              </a:rPr>
              <a:t>が消える</a:t>
            </a:r>
            <a:r>
              <a:rPr lang="ja-JP" altLang="en-US" sz="6000" dirty="0" smtClean="0">
                <a:solidFill>
                  <a:srgbClr val="0070C0"/>
                </a:solidFill>
                <a:latin typeface="Meiryo UI" panose="020B0604030504040204" pitchFamily="50" charset="-128"/>
                <a:ea typeface="Meiryo UI" panose="020B0604030504040204" pitchFamily="50" charset="-128"/>
              </a:rPr>
              <a:t>プログラム</a:t>
            </a:r>
            <a:r>
              <a:rPr lang="ja-JP" altLang="en-US" sz="6000" dirty="0" smtClean="0">
                <a:latin typeface="Meiryo UI" panose="020B0604030504040204" pitchFamily="50" charset="-128"/>
                <a:ea typeface="Meiryo UI" panose="020B0604030504040204" pitchFamily="50" charset="-128"/>
              </a:rPr>
              <a:t>とは、</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smtClean="0">
                <a:latin typeface="Meiryo UI" panose="020B0604030504040204" pitchFamily="50" charset="-128"/>
                <a:ea typeface="Meiryo UI" panose="020B0604030504040204" pitchFamily="50" charset="-128"/>
              </a:rPr>
              <a:t>どのような</a:t>
            </a:r>
            <a:r>
              <a:rPr lang="ja-JP" altLang="en-US" sz="6000" dirty="0" smtClean="0">
                <a:solidFill>
                  <a:srgbClr val="0070C0"/>
                </a:solidFill>
                <a:latin typeface="Meiryo UI" panose="020B0604030504040204" pitchFamily="50" charset="-128"/>
                <a:ea typeface="Meiryo UI" panose="020B0604030504040204" pitchFamily="50" charset="-128"/>
              </a:rPr>
              <a:t>プログラム</a:t>
            </a:r>
            <a:r>
              <a:rPr lang="ja-JP" altLang="en-US" sz="6000" dirty="0" smtClean="0">
                <a:latin typeface="Meiryo UI" panose="020B0604030504040204" pitchFamily="50" charset="-128"/>
                <a:ea typeface="Meiryo UI" panose="020B0604030504040204" pitchFamily="50" charset="-128"/>
              </a:rPr>
              <a:t>なのだろうか？</a:t>
            </a:r>
            <a:endParaRPr kumimoji="1" lang="ja-JP" altLang="en-US" sz="6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1086012" y="10667"/>
            <a:ext cx="1105988" cy="461665"/>
          </a:xfrm>
          <a:prstGeom prst="rect">
            <a:avLst/>
          </a:prstGeom>
          <a:noFill/>
        </p:spPr>
        <p:txBody>
          <a:bodyPr wrap="square" rtlCol="0">
            <a:spAutoFit/>
          </a:bodyPr>
          <a:lstStyle/>
          <a:p>
            <a:r>
              <a:rPr kumimoji="1" lang="en-US" altLang="ja-JP" sz="2400" dirty="0" smtClean="0"/>
              <a:t>【</a:t>
            </a:r>
            <a:r>
              <a:rPr lang="ja-JP" altLang="en-US" sz="2400" dirty="0"/>
              <a:t>６</a:t>
            </a:r>
            <a:r>
              <a:rPr kumimoji="1" lang="en-US" altLang="ja-JP" sz="2400" dirty="0" smtClean="0"/>
              <a:t>】</a:t>
            </a:r>
            <a:endParaRPr kumimoji="1" lang="ja-JP" altLang="en-US" sz="2400" dirty="0"/>
          </a:p>
        </p:txBody>
      </p:sp>
    </p:spTree>
    <p:extLst>
      <p:ext uri="{BB962C8B-B14F-4D97-AF65-F5344CB8AC3E}">
        <p14:creationId xmlns:p14="http://schemas.microsoft.com/office/powerpoint/2010/main" val="9800320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9823" y="1378321"/>
            <a:ext cx="11707318" cy="3943187"/>
          </a:xfrm>
        </p:spPr>
        <p:txBody>
          <a:bodyPr>
            <a:normAutofit fontScale="90000"/>
          </a:bodyPr>
          <a:lstStyle/>
          <a:p>
            <a:r>
              <a:rPr lang="ja-JP" altLang="en-US" sz="6000" dirty="0" smtClean="0">
                <a:latin typeface="Meiryo UI" panose="020B0604030504040204" pitchFamily="50" charset="-128"/>
                <a:ea typeface="Meiryo UI" panose="020B0604030504040204" pitchFamily="50" charset="-128"/>
              </a:rPr>
              <a:t>もし、周りが（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a:latin typeface="Meiryo UI" panose="020B0604030504040204" pitchFamily="50" charset="-128"/>
                <a:ea typeface="Meiryo UI" panose="020B0604030504040204" pitchFamily="50" charset="-128"/>
              </a:rPr>
              <a:t>　</a:t>
            </a:r>
            <a:r>
              <a:rPr lang="ja-JP" altLang="en-US" sz="6000" dirty="0" smtClean="0">
                <a:latin typeface="Meiryo UI" panose="020B0604030504040204" pitchFamily="50" charset="-128"/>
                <a:ea typeface="Meiryo UI" panose="020B0604030504040204" pitchFamily="50" charset="-128"/>
              </a:rPr>
              <a:t>なら　　　　　ライト は（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smtClean="0">
                <a:latin typeface="Meiryo UI" panose="020B0604030504040204" pitchFamily="50" charset="-128"/>
                <a:ea typeface="Meiryo UI" panose="020B0604030504040204" pitchFamily="50" charset="-128"/>
              </a:rPr>
              <a:t>　でなければ、ライト は（　　　　　　　）</a:t>
            </a:r>
            <a:endParaRPr kumimoji="1" lang="ja-JP" altLang="en-US" sz="6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1086012" y="10667"/>
            <a:ext cx="1105988" cy="461665"/>
          </a:xfrm>
          <a:prstGeom prst="rect">
            <a:avLst/>
          </a:prstGeom>
          <a:noFill/>
        </p:spPr>
        <p:txBody>
          <a:bodyPr wrap="square" rtlCol="0">
            <a:spAutoFit/>
          </a:bodyPr>
          <a:lstStyle/>
          <a:p>
            <a:r>
              <a:rPr kumimoji="1" lang="en-US" altLang="ja-JP" sz="2400" dirty="0" smtClean="0"/>
              <a:t>【</a:t>
            </a:r>
            <a:r>
              <a:rPr lang="ja-JP" altLang="en-US" sz="2400" dirty="0"/>
              <a:t>７</a:t>
            </a:r>
            <a:r>
              <a:rPr kumimoji="1" lang="en-US" altLang="ja-JP" sz="2400" dirty="0" smtClean="0"/>
              <a:t>】</a:t>
            </a:r>
            <a:endParaRPr kumimoji="1" lang="ja-JP" altLang="en-US" sz="2400" dirty="0"/>
          </a:p>
        </p:txBody>
      </p:sp>
    </p:spTree>
    <p:extLst>
      <p:ext uri="{BB962C8B-B14F-4D97-AF65-F5344CB8AC3E}">
        <p14:creationId xmlns:p14="http://schemas.microsoft.com/office/powerpoint/2010/main" val="23744022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8278" y="1393312"/>
            <a:ext cx="11707318" cy="3943187"/>
          </a:xfrm>
        </p:spPr>
        <p:txBody>
          <a:bodyPr>
            <a:normAutofit fontScale="90000"/>
          </a:bodyPr>
          <a:lstStyle/>
          <a:p>
            <a:r>
              <a:rPr lang="ja-JP" altLang="en-US" sz="6000" dirty="0" smtClean="0">
                <a:latin typeface="Meiryo UI" panose="020B0604030504040204" pitchFamily="50" charset="-128"/>
                <a:ea typeface="Meiryo UI" panose="020B0604030504040204" pitchFamily="50" charset="-128"/>
              </a:rPr>
              <a:t>もし、周りが（　</a:t>
            </a:r>
            <a:r>
              <a:rPr lang="ja-JP" altLang="en-US" sz="6000" dirty="0" smtClean="0">
                <a:solidFill>
                  <a:srgbClr val="0070C0"/>
                </a:solidFill>
                <a:latin typeface="Meiryo UI" panose="020B0604030504040204" pitchFamily="50" charset="-128"/>
                <a:ea typeface="Meiryo UI" panose="020B0604030504040204" pitchFamily="50" charset="-128"/>
              </a:rPr>
              <a:t>暗くなった</a:t>
            </a:r>
            <a:r>
              <a:rPr lang="ja-JP" altLang="en-US" sz="60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a:latin typeface="Meiryo UI" panose="020B0604030504040204" pitchFamily="50" charset="-128"/>
                <a:ea typeface="Meiryo UI" panose="020B0604030504040204" pitchFamily="50" charset="-128"/>
              </a:rPr>
              <a:t>　</a:t>
            </a:r>
            <a:r>
              <a:rPr lang="ja-JP" altLang="en-US" sz="6000" dirty="0" smtClean="0">
                <a:latin typeface="Meiryo UI" panose="020B0604030504040204" pitchFamily="50" charset="-128"/>
                <a:ea typeface="Meiryo UI" panose="020B0604030504040204" pitchFamily="50" charset="-128"/>
              </a:rPr>
              <a:t>なら　　　　　ライト は（　</a:t>
            </a:r>
            <a:r>
              <a:rPr lang="ja-JP" altLang="en-US" sz="6000" dirty="0" smtClean="0">
                <a:solidFill>
                  <a:srgbClr val="0070C0"/>
                </a:solidFill>
                <a:latin typeface="Meiryo UI" panose="020B0604030504040204" pitchFamily="50" charset="-128"/>
                <a:ea typeface="Meiryo UI" panose="020B0604030504040204" pitchFamily="50" charset="-128"/>
              </a:rPr>
              <a:t>つく</a:t>
            </a:r>
            <a:r>
              <a:rPr lang="ja-JP" altLang="en-US" sz="60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smtClean="0">
                <a:latin typeface="Meiryo UI" panose="020B0604030504040204" pitchFamily="50" charset="-128"/>
                <a:ea typeface="Meiryo UI" panose="020B0604030504040204" pitchFamily="50" charset="-128"/>
              </a:rPr>
              <a:t>　でなければ、ライト は（　</a:t>
            </a:r>
            <a:r>
              <a:rPr lang="ja-JP" altLang="en-US" sz="6000" dirty="0" smtClean="0">
                <a:solidFill>
                  <a:srgbClr val="0070C0"/>
                </a:solidFill>
                <a:latin typeface="Meiryo UI" panose="020B0604030504040204" pitchFamily="50" charset="-128"/>
                <a:ea typeface="Meiryo UI" panose="020B0604030504040204" pitchFamily="50" charset="-128"/>
              </a:rPr>
              <a:t>消える</a:t>
            </a:r>
            <a:r>
              <a:rPr lang="ja-JP" altLang="en-US" sz="6000" dirty="0" smtClean="0">
                <a:latin typeface="Meiryo UI" panose="020B0604030504040204" pitchFamily="50" charset="-128"/>
                <a:ea typeface="Meiryo UI" panose="020B0604030504040204" pitchFamily="50" charset="-128"/>
              </a:rPr>
              <a:t>　　）</a:t>
            </a:r>
            <a:endParaRPr kumimoji="1" lang="ja-JP" altLang="en-US" sz="6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1086012" y="10667"/>
            <a:ext cx="1105988" cy="461665"/>
          </a:xfrm>
          <a:prstGeom prst="rect">
            <a:avLst/>
          </a:prstGeom>
          <a:noFill/>
        </p:spPr>
        <p:txBody>
          <a:bodyPr wrap="square" rtlCol="0">
            <a:spAutoFit/>
          </a:bodyPr>
          <a:lstStyle/>
          <a:p>
            <a:r>
              <a:rPr kumimoji="1" lang="en-US" altLang="ja-JP" sz="2400" dirty="0" smtClean="0"/>
              <a:t>【</a:t>
            </a:r>
            <a:r>
              <a:rPr lang="ja-JP" altLang="en-US" sz="2400" dirty="0"/>
              <a:t>８</a:t>
            </a:r>
            <a:r>
              <a:rPr kumimoji="1" lang="en-US" altLang="ja-JP" sz="2400" dirty="0" smtClean="0"/>
              <a:t>】</a:t>
            </a:r>
            <a:endParaRPr kumimoji="1" lang="ja-JP" altLang="en-US" sz="2400" dirty="0"/>
          </a:p>
        </p:txBody>
      </p:sp>
      <p:sp>
        <p:nvSpPr>
          <p:cNvPr id="5" name="テキスト ボックス 4"/>
          <p:cNvSpPr txBox="1"/>
          <p:nvPr/>
        </p:nvSpPr>
        <p:spPr>
          <a:xfrm>
            <a:off x="278277" y="241499"/>
            <a:ext cx="2138351" cy="646331"/>
          </a:xfrm>
          <a:prstGeom prst="rect">
            <a:avLst/>
          </a:prstGeom>
          <a:noFill/>
          <a:ln>
            <a:solidFill>
              <a:schemeClr val="tx1"/>
            </a:solidFill>
          </a:ln>
        </p:spPr>
        <p:txBody>
          <a:bodyPr wrap="square" rtlCol="0">
            <a:spAutoFit/>
          </a:bodyPr>
          <a:lstStyle/>
          <a:p>
            <a:r>
              <a:rPr lang="ja-JP" altLang="en-US" sz="3600" dirty="0" smtClean="0"/>
              <a:t>解答例１</a:t>
            </a:r>
            <a:endParaRPr kumimoji="1" lang="ja-JP" altLang="en-US" sz="3600" dirty="0"/>
          </a:p>
        </p:txBody>
      </p:sp>
    </p:spTree>
    <p:extLst>
      <p:ext uri="{BB962C8B-B14F-4D97-AF65-F5344CB8AC3E}">
        <p14:creationId xmlns:p14="http://schemas.microsoft.com/office/powerpoint/2010/main" val="6730429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8278" y="1423292"/>
            <a:ext cx="11707318" cy="3943186"/>
          </a:xfrm>
        </p:spPr>
        <p:txBody>
          <a:bodyPr>
            <a:normAutofit fontScale="90000"/>
          </a:bodyPr>
          <a:lstStyle/>
          <a:p>
            <a:r>
              <a:rPr lang="ja-JP" altLang="en-US" sz="6000" dirty="0" smtClean="0">
                <a:latin typeface="Meiryo UI" panose="020B0604030504040204" pitchFamily="50" charset="-128"/>
                <a:ea typeface="Meiryo UI" panose="020B0604030504040204" pitchFamily="50" charset="-128"/>
              </a:rPr>
              <a:t>もし、周りが（　</a:t>
            </a:r>
            <a:r>
              <a:rPr lang="ja-JP" altLang="en-US" sz="6000" dirty="0" smtClean="0">
                <a:solidFill>
                  <a:srgbClr val="0070C0"/>
                </a:solidFill>
                <a:latin typeface="Meiryo UI" panose="020B0604030504040204" pitchFamily="50" charset="-128"/>
                <a:ea typeface="Meiryo UI" panose="020B0604030504040204" pitchFamily="50" charset="-128"/>
              </a:rPr>
              <a:t>明るくなった</a:t>
            </a:r>
            <a:r>
              <a:rPr lang="ja-JP" altLang="en-US" sz="60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a:latin typeface="Meiryo UI" panose="020B0604030504040204" pitchFamily="50" charset="-128"/>
                <a:ea typeface="Meiryo UI" panose="020B0604030504040204" pitchFamily="50" charset="-128"/>
              </a:rPr>
              <a:t>　</a:t>
            </a:r>
            <a:r>
              <a:rPr lang="ja-JP" altLang="en-US" sz="6000" dirty="0" smtClean="0">
                <a:latin typeface="Meiryo UI" panose="020B0604030504040204" pitchFamily="50" charset="-128"/>
                <a:ea typeface="Meiryo UI" panose="020B0604030504040204" pitchFamily="50" charset="-128"/>
              </a:rPr>
              <a:t>なら　　　　　ライト は（　</a:t>
            </a:r>
            <a:r>
              <a:rPr lang="ja-JP" altLang="en-US" sz="6000" dirty="0" smtClean="0">
                <a:solidFill>
                  <a:srgbClr val="0070C0"/>
                </a:solidFill>
                <a:latin typeface="Meiryo UI" panose="020B0604030504040204" pitchFamily="50" charset="-128"/>
                <a:ea typeface="Meiryo UI" panose="020B0604030504040204" pitchFamily="50" charset="-128"/>
              </a:rPr>
              <a:t>消える</a:t>
            </a:r>
            <a:r>
              <a:rPr lang="ja-JP" altLang="en-US" sz="6000" dirty="0" smtClean="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2800" dirty="0">
                <a:latin typeface="Meiryo UI" panose="020B0604030504040204" pitchFamily="50" charset="-128"/>
                <a:ea typeface="Meiryo UI" panose="020B0604030504040204" pitchFamily="50" charset="-128"/>
              </a:rPr>
              <a:t>　</a:t>
            </a:r>
            <a:r>
              <a:rPr lang="en-US" altLang="ja-JP" sz="6000" dirty="0" smtClean="0">
                <a:latin typeface="Meiryo UI" panose="020B0604030504040204" pitchFamily="50" charset="-128"/>
                <a:ea typeface="Meiryo UI" panose="020B0604030504040204" pitchFamily="50" charset="-128"/>
              </a:rPr>
              <a:t/>
            </a:r>
            <a:br>
              <a:rPr lang="en-US" altLang="ja-JP" sz="6000" dirty="0" smtClean="0">
                <a:latin typeface="Meiryo UI" panose="020B0604030504040204" pitchFamily="50" charset="-128"/>
                <a:ea typeface="Meiryo UI" panose="020B0604030504040204" pitchFamily="50" charset="-128"/>
              </a:rPr>
            </a:br>
            <a:r>
              <a:rPr lang="ja-JP" altLang="en-US" sz="6000" dirty="0" smtClean="0">
                <a:latin typeface="Meiryo UI" panose="020B0604030504040204" pitchFamily="50" charset="-128"/>
                <a:ea typeface="Meiryo UI" panose="020B0604030504040204" pitchFamily="50" charset="-128"/>
              </a:rPr>
              <a:t>　でなければ、ライト は（　</a:t>
            </a:r>
            <a:r>
              <a:rPr lang="ja-JP" altLang="en-US" sz="6000" dirty="0">
                <a:solidFill>
                  <a:srgbClr val="0070C0"/>
                </a:solidFill>
                <a:latin typeface="Meiryo UI" panose="020B0604030504040204" pitchFamily="50" charset="-128"/>
                <a:ea typeface="Meiryo UI" panose="020B0604030504040204" pitchFamily="50" charset="-128"/>
              </a:rPr>
              <a:t>つく</a:t>
            </a:r>
            <a:r>
              <a:rPr lang="ja-JP" altLang="en-US" sz="6000" dirty="0" smtClean="0">
                <a:latin typeface="Meiryo UI" panose="020B0604030504040204" pitchFamily="50" charset="-128"/>
                <a:ea typeface="Meiryo UI" panose="020B0604030504040204" pitchFamily="50" charset="-128"/>
              </a:rPr>
              <a:t>　　）</a:t>
            </a:r>
            <a:endParaRPr kumimoji="1" lang="ja-JP" altLang="en-US" sz="6000" dirty="0">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11086012" y="10667"/>
            <a:ext cx="1105988" cy="461665"/>
          </a:xfrm>
          <a:prstGeom prst="rect">
            <a:avLst/>
          </a:prstGeom>
          <a:noFill/>
        </p:spPr>
        <p:txBody>
          <a:bodyPr wrap="square" rtlCol="0">
            <a:spAutoFit/>
          </a:bodyPr>
          <a:lstStyle/>
          <a:p>
            <a:r>
              <a:rPr kumimoji="1" lang="en-US" altLang="ja-JP" sz="2400" dirty="0" smtClean="0"/>
              <a:t>【</a:t>
            </a:r>
            <a:r>
              <a:rPr lang="ja-JP" altLang="en-US" sz="2400" dirty="0"/>
              <a:t>９</a:t>
            </a:r>
            <a:r>
              <a:rPr kumimoji="1" lang="en-US" altLang="ja-JP" sz="2400" dirty="0" smtClean="0"/>
              <a:t>】</a:t>
            </a:r>
            <a:endParaRPr kumimoji="1" lang="ja-JP" altLang="en-US" sz="2400" dirty="0"/>
          </a:p>
        </p:txBody>
      </p:sp>
      <p:sp>
        <p:nvSpPr>
          <p:cNvPr id="5" name="テキスト ボックス 4"/>
          <p:cNvSpPr txBox="1"/>
          <p:nvPr/>
        </p:nvSpPr>
        <p:spPr>
          <a:xfrm>
            <a:off x="278278" y="241499"/>
            <a:ext cx="2166342" cy="646331"/>
          </a:xfrm>
          <a:prstGeom prst="rect">
            <a:avLst/>
          </a:prstGeom>
          <a:noFill/>
          <a:ln>
            <a:solidFill>
              <a:schemeClr val="tx1"/>
            </a:solidFill>
          </a:ln>
        </p:spPr>
        <p:txBody>
          <a:bodyPr wrap="square" rtlCol="0">
            <a:spAutoFit/>
          </a:bodyPr>
          <a:lstStyle/>
          <a:p>
            <a:r>
              <a:rPr lang="ja-JP" altLang="en-US" sz="3600" dirty="0" smtClean="0"/>
              <a:t>解答例２</a:t>
            </a:r>
            <a:endParaRPr kumimoji="1" lang="ja-JP" altLang="en-US" sz="3600" dirty="0"/>
          </a:p>
        </p:txBody>
      </p:sp>
    </p:spTree>
    <p:extLst>
      <p:ext uri="{BB962C8B-B14F-4D97-AF65-F5344CB8AC3E}">
        <p14:creationId xmlns:p14="http://schemas.microsoft.com/office/powerpoint/2010/main" val="31679229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1210</TotalTime>
  <Words>1225</Words>
  <Application>Microsoft Office PowerPoint</Application>
  <PresentationFormat>ワイド画面</PresentationFormat>
  <Paragraphs>322</Paragraphs>
  <Slides>25</Slides>
  <Notes>25</Notes>
  <HiddenSlides>0</HiddenSlides>
  <MMClips>1</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25</vt:i4>
      </vt:variant>
    </vt:vector>
  </HeadingPairs>
  <TitlesOfParts>
    <vt:vector size="32" baseType="lpstr">
      <vt:lpstr>Meiryo UI</vt:lpstr>
      <vt:lpstr>ＭＳ Ｐゴシック</vt:lpstr>
      <vt:lpstr>游ゴシック</vt:lpstr>
      <vt:lpstr>游ゴシック Light</vt:lpstr>
      <vt:lpstr>Arial</vt:lpstr>
      <vt:lpstr>Calibri</vt:lpstr>
      <vt:lpstr>Office テーマ</vt:lpstr>
      <vt:lpstr>PowerPoint プレゼンテーション</vt:lpstr>
      <vt:lpstr>PowerPoint プレゼンテーション</vt:lpstr>
      <vt:lpstr>「街灯」の動画を見て、 　 気づいたことは？</vt:lpstr>
      <vt:lpstr>自動でライトがついたり、消えたりする 　 ことのよさについて、考えよう。</vt:lpstr>
      <vt:lpstr>　なぜ、街灯は自動でついたり、 　 　消えたりするのだろうか？</vt:lpstr>
      <vt:lpstr>暗くなるとライトがつき、明るくなると 　 ライトが消えるプログラムとは、 　 どのようなプログラムなのだろうか？</vt:lpstr>
      <vt:lpstr>もし、周りが（　　　　　　　） 　 　なら　　　　　ライト は（　　　　　　　） 　 　でなければ、ライト は（　　　　　　　）</vt:lpstr>
      <vt:lpstr>もし、周りが（　暗くなった　） 　 　なら　　　　　ライト は（　つく　　　　） 　 　でなければ、ライト は（　消える　　）</vt:lpstr>
      <vt:lpstr>もし、周りが（　明るくなった　） 　 　なら　　　　　ライト は（　消える　　） 　 　でなければ、ライト は（　つく　　）</vt:lpstr>
      <vt:lpstr>もし、周りが（　暗くなった　） 　 　なら　　　　　ライト は（　つく　　　　） 　 　でなければ、ライト は（　消える　　）</vt:lpstr>
      <vt:lpstr>PowerPoint プレゼンテーション</vt:lpstr>
      <vt:lpstr>PowerPoint プレゼンテーション</vt:lpstr>
      <vt:lpstr>PowerPoint プレゼンテーション</vt:lpstr>
      <vt:lpstr>もし、周りが（　暗くなった　） 　 　なら　　　　　ライト は（　つく　　　　） 　 　でなければ、ライト は（　消える　　）</vt:lpstr>
      <vt:lpstr>PowerPoint プレゼンテーション</vt:lpstr>
      <vt:lpstr>もし、周りが暗くなった　なら 　　　 ライトはつく　　　 　 でなければ、 　 ライトは消える　　　 </vt:lpstr>
      <vt:lpstr>もし、周りが暗くなった　なら 　　　 ライトはつく　　　 　 でなければ、 　 ライトは消える　　　</vt:lpstr>
      <vt:lpstr> 暗くなるとライトがつき、明るくなると 　  ライトが消えるプログラムは、( 　  　明るさセンサー　 　  　　　　　　　　　　　　　　          )。</vt:lpstr>
      <vt:lpstr> 暗くなるとライトがつき、明るくなると 　  ライトが消えるプログラムは、(       　  (明るさ)センサー を 使って つくった    プログラム に よって 動いている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千葉県総合教育センター</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電気の利用</dc:title>
  <dc:creator>千葉県総合教育センター</dc:creator>
  <cp:lastModifiedBy>千葉県総合教育センター</cp:lastModifiedBy>
  <cp:revision>155</cp:revision>
  <cp:lastPrinted>2019-01-06T13:24:15Z</cp:lastPrinted>
  <dcterms:created xsi:type="dcterms:W3CDTF">2018-09-11T04:01:37Z</dcterms:created>
  <dcterms:modified xsi:type="dcterms:W3CDTF">2019-03-18T07:14:30Z</dcterms:modified>
</cp:coreProperties>
</file>