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26" r:id="rId2"/>
    <p:sldId id="325" r:id="rId3"/>
    <p:sldId id="256" r:id="rId4"/>
    <p:sldId id="330" r:id="rId5"/>
    <p:sldId id="296" r:id="rId6"/>
    <p:sldId id="313" r:id="rId7"/>
    <p:sldId id="282" r:id="rId8"/>
    <p:sldId id="257" r:id="rId9"/>
    <p:sldId id="280" r:id="rId10"/>
    <p:sldId id="258" r:id="rId11"/>
    <p:sldId id="305" r:id="rId12"/>
    <p:sldId id="304" r:id="rId13"/>
    <p:sldId id="307" r:id="rId14"/>
    <p:sldId id="261" r:id="rId15"/>
    <p:sldId id="263" r:id="rId16"/>
    <p:sldId id="265" r:id="rId17"/>
    <p:sldId id="266" r:id="rId18"/>
    <p:sldId id="267" r:id="rId19"/>
    <p:sldId id="283" r:id="rId20"/>
    <p:sldId id="314" r:id="rId21"/>
    <p:sldId id="308" r:id="rId22"/>
    <p:sldId id="269" r:id="rId23"/>
    <p:sldId id="270" r:id="rId24"/>
    <p:sldId id="286" r:id="rId25"/>
    <p:sldId id="322" r:id="rId26"/>
    <p:sldId id="288" r:id="rId27"/>
    <p:sldId id="315" r:id="rId28"/>
    <p:sldId id="310" r:id="rId29"/>
    <p:sldId id="273" r:id="rId30"/>
    <p:sldId id="300" r:id="rId31"/>
    <p:sldId id="274" r:id="rId32"/>
    <p:sldId id="290" r:id="rId33"/>
    <p:sldId id="323" r:id="rId34"/>
    <p:sldId id="301" r:id="rId35"/>
    <p:sldId id="316" r:id="rId36"/>
    <p:sldId id="312" r:id="rId37"/>
    <p:sldId id="302" r:id="rId38"/>
    <p:sldId id="276" r:id="rId39"/>
    <p:sldId id="277" r:id="rId40"/>
    <p:sldId id="321" r:id="rId41"/>
    <p:sldId id="278" r:id="rId42"/>
    <p:sldId id="281" r:id="rId43"/>
    <p:sldId id="293" r:id="rId44"/>
    <p:sldId id="324" r:id="rId45"/>
    <p:sldId id="303" r:id="rId46"/>
    <p:sldId id="317" r:id="rId47"/>
    <p:sldId id="318" r:id="rId48"/>
    <p:sldId id="319" r:id="rId49"/>
    <p:sldId id="320" r:id="rId50"/>
    <p:sldId id="327" r:id="rId51"/>
    <p:sldId id="329" r:id="rId52"/>
    <p:sldId id="328" r:id="rId53"/>
  </p:sldIdLst>
  <p:sldSz cx="12192000" cy="6858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千葉県総合教育センター" initials="千葉県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84505" autoAdjust="0"/>
  </p:normalViewPr>
  <p:slideViewPr>
    <p:cSldViewPr snapToGrid="0">
      <p:cViewPr varScale="1">
        <p:scale>
          <a:sx n="84" d="100"/>
          <a:sy n="84" d="100"/>
        </p:scale>
        <p:origin x="658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AFDF0-CC15-474C-8595-9BC0EC8BD7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02387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305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802F34-D657-4B58-9E99-A690572E39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877469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（実物</a:t>
            </a:r>
            <a:r>
              <a:rPr kumimoji="1" lang="ja-JP" altLang="en-US" smtClean="0"/>
              <a:t>を</a:t>
            </a:r>
            <a:r>
              <a:rPr kumimoji="1" lang="ja-JP" altLang="en-US" smtClean="0"/>
              <a:t>見せる）</a:t>
            </a:r>
            <a:r>
              <a:rPr kumimoji="1" lang="ja-JP" altLang="en-US" dirty="0" smtClean="0"/>
              <a:t>この</a:t>
            </a:r>
            <a:r>
              <a:rPr kumimoji="1" lang="ja-JP" altLang="en-US" dirty="0" smtClean="0"/>
              <a:t>板には</a:t>
            </a:r>
            <a:r>
              <a:rPr kumimoji="1" lang="en-US" altLang="ja-JP" dirty="0" smtClean="0"/>
              <a:t>25</a:t>
            </a:r>
            <a:r>
              <a:rPr kumimoji="1" lang="ja-JP" altLang="en-US" dirty="0" smtClean="0"/>
              <a:t>個の小さな</a:t>
            </a:r>
            <a:r>
              <a:rPr kumimoji="1" lang="en-US" altLang="ja-JP" dirty="0" smtClean="0"/>
              <a:t>LED</a:t>
            </a:r>
            <a:r>
              <a:rPr kumimoji="1" lang="ja-JP" altLang="en-US" dirty="0" smtClean="0"/>
              <a:t>やボタンがついています</a:t>
            </a:r>
            <a:r>
              <a:rPr kumimoji="1" lang="ja-JP" altLang="en-US" dirty="0" smtClean="0"/>
              <a:t>。見て</a:t>
            </a:r>
            <a:r>
              <a:rPr kumimoji="1" lang="ja-JP" altLang="en-US" dirty="0" smtClean="0"/>
              <a:t>いて</a:t>
            </a:r>
            <a:r>
              <a:rPr kumimoji="1" lang="ja-JP" altLang="en-US" dirty="0" smtClean="0"/>
              <a:t>ください（</a:t>
            </a:r>
            <a:r>
              <a:rPr kumimoji="1" lang="ja-JP" altLang="en-US" dirty="0" smtClean="0"/>
              <a:t>光っているところを見せる</a:t>
            </a:r>
            <a:r>
              <a:rPr kumimoji="1" lang="ja-JP" altLang="en-US" dirty="0" smtClean="0"/>
              <a:t>）ここ</a:t>
            </a:r>
            <a:r>
              <a:rPr kumimoji="1" lang="ja-JP" altLang="en-US" dirty="0" smtClean="0"/>
              <a:t>に命令を送ると、この</a:t>
            </a:r>
            <a:r>
              <a:rPr kumimoji="1" lang="en-US" altLang="ja-JP" dirty="0" smtClean="0"/>
              <a:t>LED</a:t>
            </a:r>
            <a:r>
              <a:rPr kumimoji="1" lang="ja-JP" altLang="en-US" dirty="0" smtClean="0"/>
              <a:t>が光るようなしくみです。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これが、「マイクロビット」です</a:t>
            </a:r>
            <a:r>
              <a:rPr kumimoji="1" lang="ja-JP" altLang="en-US" dirty="0" smtClean="0"/>
              <a:t>。今日</a:t>
            </a:r>
            <a:r>
              <a:rPr kumimoji="1" lang="ja-JP" altLang="en-US" dirty="0" smtClean="0"/>
              <a:t>は、このマイクロビットを</a:t>
            </a:r>
            <a:r>
              <a:rPr kumimoji="1" lang="ja-JP" altLang="en-US" dirty="0" smtClean="0"/>
              <a:t>使ってプログラミング</a:t>
            </a:r>
            <a:r>
              <a:rPr kumimoji="1" lang="ja-JP" altLang="en-US" dirty="0" smtClean="0"/>
              <a:t>の学習を行います。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５年生の時は、「スクラッチ」を</a:t>
            </a:r>
            <a:r>
              <a:rPr kumimoji="1" lang="ja-JP" altLang="en-US" dirty="0" smtClean="0"/>
              <a:t>使って、コンピュータ</a:t>
            </a:r>
            <a:r>
              <a:rPr kumimoji="1" lang="ja-JP" altLang="en-US" dirty="0" smtClean="0"/>
              <a:t>の画面上でプラグラムをつくり</a:t>
            </a:r>
            <a:r>
              <a:rPr kumimoji="1" lang="ja-JP" altLang="en-US" dirty="0" smtClean="0"/>
              <a:t>、画</a:t>
            </a:r>
            <a:r>
              <a:rPr kumimoji="1" lang="ja-JP" altLang="en-US" dirty="0" smtClean="0"/>
              <a:t>面上で「ネコ」を動かして、正多角形を</a:t>
            </a:r>
            <a:r>
              <a:rPr kumimoji="1" lang="ja-JP" altLang="en-US" dirty="0" smtClean="0"/>
              <a:t>かく学習</a:t>
            </a:r>
            <a:r>
              <a:rPr kumimoji="1" lang="ja-JP" altLang="en-US" dirty="0" smtClean="0"/>
              <a:t>を行いましたね。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今日は、コンピュータの画面上でプログラムをつくったら</a:t>
            </a:r>
            <a:r>
              <a:rPr kumimoji="1" lang="ja-JP" altLang="en-US" dirty="0" smtClean="0"/>
              <a:t>、その</a:t>
            </a:r>
            <a:r>
              <a:rPr kumimoji="1" lang="ja-JP" altLang="en-US" dirty="0" smtClean="0"/>
              <a:t>プログラムを「マイクロビット」にダウンロードして</a:t>
            </a:r>
            <a:r>
              <a:rPr kumimoji="1" lang="ja-JP" altLang="en-US" dirty="0" smtClean="0"/>
              <a:t>、「</a:t>
            </a:r>
            <a:r>
              <a:rPr kumimoji="1" lang="ja-JP" altLang="en-US" dirty="0" smtClean="0"/>
              <a:t>マイクロビット」に動作させます。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スライドの左下のものは</a:t>
            </a:r>
            <a:r>
              <a:rPr kumimoji="1" lang="ja-JP" altLang="en-US" dirty="0" smtClean="0"/>
              <a:t>、マイクロビット</a:t>
            </a:r>
            <a:r>
              <a:rPr kumimoji="1" lang="ja-JP" altLang="en-US" dirty="0" smtClean="0"/>
              <a:t>の「Ｂボタン」を押したら</a:t>
            </a:r>
            <a:r>
              <a:rPr kumimoji="1" lang="ja-JP" altLang="en-US" dirty="0" smtClean="0"/>
              <a:t>、「</a:t>
            </a:r>
            <a:r>
              <a:rPr kumimoji="1" lang="ja-JP" altLang="en-US" dirty="0" smtClean="0"/>
              <a:t>ニコニコマークを表示する」と</a:t>
            </a:r>
            <a:r>
              <a:rPr kumimoji="1" lang="ja-JP" altLang="en-US" dirty="0" smtClean="0"/>
              <a:t>いうプログラム</a:t>
            </a:r>
            <a:r>
              <a:rPr kumimoji="1" lang="ja-JP" altLang="en-US" dirty="0" smtClean="0"/>
              <a:t>を実行したものです</a:t>
            </a:r>
            <a:r>
              <a:rPr kumimoji="1" lang="ja-JP" altLang="en-US" dirty="0" smtClean="0"/>
              <a:t>。　　＜</a:t>
            </a:r>
            <a:r>
              <a:rPr kumimoji="1" lang="ja-JP" altLang="en-US" dirty="0" smtClean="0"/>
              <a:t>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73377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「プログラムしましょう」をクリックします。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11716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新しくプログラムをつくるので、「新しいプロジェクト」　をクリックします。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03373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このような、画面になると思います。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左側の「シミュレータ」で、つくったプログラムの動作を</a:t>
            </a:r>
            <a:endParaRPr kumimoji="1" lang="en-US" altLang="ja-JP" dirty="0" smtClean="0"/>
          </a:p>
          <a:p>
            <a:r>
              <a:rPr kumimoji="1" lang="ja-JP" altLang="en-US" dirty="0" smtClean="0"/>
              <a:t>確認することができます。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「ツールボックス」のところに、プログラムをつくる時に使う</a:t>
            </a:r>
            <a:endParaRPr kumimoji="1" lang="en-US" altLang="ja-JP" dirty="0" smtClean="0"/>
          </a:p>
          <a:p>
            <a:r>
              <a:rPr kumimoji="1" lang="ja-JP" altLang="en-US" dirty="0" smtClean="0"/>
              <a:t>様々なブロックがあります。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右側の「プログラミングエリア」が、プログラムをつくる場所です。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94650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それでは、「練習１」に取り組んでみましょう。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「練習１」では、ローマ字の名前を　１回だけ　</a:t>
            </a:r>
            <a:endParaRPr kumimoji="1" lang="en-US" altLang="ja-JP" dirty="0" smtClean="0"/>
          </a:p>
          <a:p>
            <a:r>
              <a:rPr kumimoji="1" lang="ja-JP" altLang="en-US" dirty="0" smtClean="0"/>
              <a:t>マイクロビットに表示するプログラムをつくります。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6181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①「最初だけ」のブロックを使用します。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使わない「ずっと」は、右端に移動させておきましょう。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②ツールボックスの「基本」をクリックし、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③「文字列を表示」　を　「最初だけ」　の　中に入れます。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④「</a:t>
            </a:r>
            <a:r>
              <a:rPr kumimoji="1" lang="en-US" altLang="ja-JP" dirty="0" smtClean="0"/>
              <a:t>Hello!</a:t>
            </a:r>
            <a:r>
              <a:rPr kumimoji="1" lang="ja-JP" altLang="en-US" dirty="0" smtClean="0"/>
              <a:t>」　を　「ローマ字の自分の名前」　に　変えます。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半角で、「自分の名前をローマ字」　で　入れてください。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16377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シミュレータの下にある「青で囲ったところ」が、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「シミュレータを起動する」部分です。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ここをクリックすると、シミュレータが起動し、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シミュレータに文字列が表示されます。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クリックしてみましょう。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名前が表示されましたか？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（はい。）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49571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次に、マイクロビットに　「名前」　を表示させます。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左下の「ダウンロード」をクリックしてください。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84611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このような画面になると思います。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下の方にある　「保存」　の三角をクリックし、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「名前をつけて保存」　を選びます。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86255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①上の方の青で囲んであるところが、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「マイクロビット」　になっていることを確かめてください。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②もし、なっていなければ、左側の「マイクロビット」　を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選んでください。そうすると、①が「マイクロビット」　に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変わると思います。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③①が「マイクロビット」　になっていることを確認できたら、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「保存」　をクリックします。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9616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しばらくすると、「マイクロビット」と「マイクロ</a:t>
            </a:r>
            <a:r>
              <a:rPr kumimoji="1" lang="en-US" altLang="ja-JP" dirty="0" smtClean="0"/>
              <a:t>USB</a:t>
            </a:r>
            <a:r>
              <a:rPr kumimoji="1" lang="ja-JP" altLang="en-US" dirty="0" smtClean="0"/>
              <a:t>ケーブル」を</a:t>
            </a:r>
            <a:endParaRPr kumimoji="1" lang="en-US" altLang="ja-JP" dirty="0" smtClean="0"/>
          </a:p>
          <a:p>
            <a:r>
              <a:rPr kumimoji="1" lang="ja-JP" altLang="en-US" dirty="0" smtClean="0"/>
              <a:t>つないだ部分にあるライトが、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オレンジ色に点滅すると思います。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オレンジ色の点滅が終わると、保存終了です。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保存されると、シミュレータで確認した「名前」が</a:t>
            </a:r>
            <a:endParaRPr kumimoji="1" lang="en-US" altLang="ja-JP" dirty="0" smtClean="0"/>
          </a:p>
          <a:p>
            <a:r>
              <a:rPr kumimoji="1" lang="ja-JP" altLang="en-US" dirty="0" smtClean="0"/>
              <a:t>１回だけ表示されます。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名前が１回だけ表示されましたか？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（はい。）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6241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今日は、まず、マイクロビットの基本的な使い方を覚えましょう。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そして、自分が意図した動作をするような「プラグラム」をつくりましょう。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27428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名前が１回だけ表示されたことを確認できたら、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「青で囲ったところ」　を　「クリック」してください。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20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94777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練習２です。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「</a:t>
            </a:r>
            <a:r>
              <a:rPr kumimoji="1" lang="en-US" altLang="ja-JP" dirty="0" smtClean="0"/>
              <a:t>A</a:t>
            </a:r>
            <a:r>
              <a:rPr kumimoji="1" lang="ja-JP" altLang="en-US" dirty="0" smtClean="0"/>
              <a:t>ボタン」　を押すと、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「名前」　が　表示されるプログラムをつくります。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37514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①ツールボックスの「入力」をクリックし、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②「ボタン</a:t>
            </a:r>
            <a:r>
              <a:rPr kumimoji="1" lang="en-US" altLang="ja-JP" dirty="0" smtClean="0"/>
              <a:t>A</a:t>
            </a:r>
            <a:r>
              <a:rPr kumimoji="1" lang="ja-JP" altLang="en-US" dirty="0" smtClean="0"/>
              <a:t>が押されたとき」　を　プログラミングエリアに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ドラッグします。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③その中に、先ほどつくった「文字列を表示」　を　入れます。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22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6450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シミュレータの「</a:t>
            </a:r>
            <a:r>
              <a:rPr kumimoji="1" lang="en-US" altLang="ja-JP" dirty="0" smtClean="0"/>
              <a:t>A</a:t>
            </a:r>
            <a:r>
              <a:rPr kumimoji="1" lang="ja-JP" altLang="en-US" dirty="0" smtClean="0"/>
              <a:t>」をクリックすると、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シミュレータに「名前」が表示されます。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「名前」が表示されましたか？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（はい。）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23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6781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練習１の時と同じように、マイクロビットにダウンロードして、マイクロビットに「名前」を</a:t>
            </a:r>
            <a:endParaRPr kumimoji="1" lang="en-US" altLang="ja-JP" dirty="0" smtClean="0"/>
          </a:p>
          <a:p>
            <a:r>
              <a:rPr kumimoji="1" lang="ja-JP" altLang="en-US" dirty="0" smtClean="0"/>
              <a:t>表示させます。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ダウンロードのやり方は、先ほどと同じです。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左下の「ダウンロード」をクリックしてください。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その後、下の方に表示させる　「保存」　の三角をクリックし、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「名前をつけて保存」　を選びます。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24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08607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①上の方の青で囲んであるところが、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「マイクロビット」　になっていることを確かめてください。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②もし、なっていなければ、左側の「マイクロビット」　を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選んでください。そうすると、①が「マイクロビット」　に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変わると思います。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③①が「マイクロビット」　になっていることを確認できたら、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「保存」　をクリックします。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25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51539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オレンジ色の点滅が終わると、保存されます。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保存されたら、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マイクロビットの「</a:t>
            </a:r>
            <a:r>
              <a:rPr kumimoji="1" lang="en-US" altLang="ja-JP" dirty="0" smtClean="0"/>
              <a:t>A</a:t>
            </a:r>
            <a:r>
              <a:rPr kumimoji="1" lang="ja-JP" altLang="en-US" dirty="0" smtClean="0"/>
              <a:t>ボタンを押す」　と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「名前」　が表示されます。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「名前」が表示されましたか？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（はい。）</a:t>
            </a:r>
            <a:endParaRPr kumimoji="1" lang="en-US" altLang="ja-JP" dirty="0" smtClean="0"/>
          </a:p>
          <a:p>
            <a:endParaRPr kumimoji="1" lang="en-US" altLang="ja-JP" dirty="0"/>
          </a:p>
          <a:p>
            <a:r>
              <a:rPr kumimoji="1" lang="ja-JP" altLang="en-US" dirty="0" smtClean="0"/>
              <a:t>＜次のスライドへ＞</a:t>
            </a: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26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56831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A</a:t>
            </a:r>
            <a:r>
              <a:rPr kumimoji="1" lang="ja-JP" altLang="en-US" dirty="0" smtClean="0"/>
              <a:t>ボタン押して、「名前」　が表示されたことを</a:t>
            </a:r>
            <a:endParaRPr kumimoji="1" lang="en-US" altLang="ja-JP" dirty="0" smtClean="0"/>
          </a:p>
          <a:p>
            <a:r>
              <a:rPr kumimoji="1" lang="ja-JP" altLang="en-US" dirty="0" smtClean="0"/>
              <a:t>確認できたら、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「青で囲ったところ」　を　「クリック」してください。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27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83483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練習３です。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「</a:t>
            </a:r>
            <a:r>
              <a:rPr kumimoji="1" lang="en-US" altLang="ja-JP" dirty="0" smtClean="0"/>
              <a:t>B</a:t>
            </a:r>
            <a:r>
              <a:rPr kumimoji="1" lang="ja-JP" altLang="en-US" dirty="0" smtClean="0"/>
              <a:t>ボタンを押す」　と、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「ニコニコマーク」　が　表示される</a:t>
            </a:r>
            <a:endParaRPr kumimoji="1" lang="en-US" altLang="ja-JP" dirty="0" smtClean="0"/>
          </a:p>
          <a:p>
            <a:r>
              <a:rPr kumimoji="1" lang="ja-JP" altLang="en-US" dirty="0" smtClean="0"/>
              <a:t>プログラムをつくります。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28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33095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青で囲んである「プログラム」　をつくります。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29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5943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これから、一緒にコンピュータを操作しながら、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「マイクロビットの基本的な使い方」を覚えましょう。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＜ワークシートを配付する＞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705681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①ツールボックスの「入力」　をクリックし、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「ボタンを押されたとき」　をプログラミングエリアに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ドラッグし、　「</a:t>
            </a:r>
            <a:r>
              <a:rPr kumimoji="1" lang="en-US" altLang="ja-JP" dirty="0" smtClean="0"/>
              <a:t>A</a:t>
            </a:r>
            <a:r>
              <a:rPr kumimoji="1" lang="ja-JP" altLang="en-US" dirty="0" smtClean="0"/>
              <a:t>を</a:t>
            </a:r>
            <a:r>
              <a:rPr kumimoji="1" lang="en-US" altLang="ja-JP" dirty="0" smtClean="0"/>
              <a:t>B</a:t>
            </a:r>
            <a:r>
              <a:rPr kumimoji="1" lang="ja-JP" altLang="en-US" dirty="0" smtClean="0"/>
              <a:t>」　に変えます。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②次に、「基本」　をクリックし、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「</a:t>
            </a:r>
            <a:r>
              <a:rPr kumimoji="1" lang="en-US" altLang="ja-JP" dirty="0" smtClean="0"/>
              <a:t>LED</a:t>
            </a:r>
            <a:r>
              <a:rPr kumimoji="1" lang="ja-JP" altLang="en-US" dirty="0" smtClean="0"/>
              <a:t>画面に表示」　をドラッグし、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「ボタンが押されたとき」　の中に入れます。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　そして、「点灯させる部分」　をクリックして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「ニコニコマーク」　をつくります。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30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24341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シミュレータの「</a:t>
            </a:r>
            <a:r>
              <a:rPr kumimoji="1" lang="en-US" altLang="ja-JP" dirty="0" smtClean="0"/>
              <a:t>B</a:t>
            </a:r>
            <a:r>
              <a:rPr kumimoji="1" lang="ja-JP" altLang="en-US" dirty="0" smtClean="0"/>
              <a:t>ボタン」を押すと、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シミュレータに「ニコニコマーク」　が</a:t>
            </a:r>
            <a:endParaRPr kumimoji="1" lang="en-US" altLang="ja-JP" dirty="0" smtClean="0"/>
          </a:p>
          <a:p>
            <a:r>
              <a:rPr kumimoji="1" lang="ja-JP" altLang="en-US" dirty="0" smtClean="0"/>
              <a:t>表示されます。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「ニコニコマーク」が表示されましたか。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（はい。）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31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33494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これまでと同じように、マイクロビットにダウンロードして、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マイクロビットに「ニコニコマーク」を表示させます。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ダウンロードのやり方は、これまでと同じです。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左下の「ダウンロード」をクリックして、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下の方に表示させる　「保存」　の三角をクリックし、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「名前をつけて保存」　を選びます。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32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7020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①上の方の青で囲んであるところが、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「マイクロビット」　になっていることを確かめてください。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②もし、なっていなければ、左側の「マイクロビット」　を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選んでください。そうすると、①が「マイクロビット」　に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変わると思います。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③①が「マイクロビット」　になっていることを確認できたら、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「保存」　をクリックします。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33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91183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オレンジ色の点滅が終わると、保存されます。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保存されたら、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マイクロビットの「</a:t>
            </a:r>
            <a:r>
              <a:rPr kumimoji="1" lang="en-US" altLang="ja-JP" dirty="0" smtClean="0"/>
              <a:t>B</a:t>
            </a:r>
            <a:r>
              <a:rPr kumimoji="1" lang="ja-JP" altLang="en-US" dirty="0" smtClean="0"/>
              <a:t>ボタンを押す」　と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「ニコニコマーク」　が表示されます。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「ニコニコマーク」が表示されましたか？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（はい。）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34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18440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B</a:t>
            </a:r>
            <a:r>
              <a:rPr kumimoji="1" lang="ja-JP" altLang="en-US" dirty="0" smtClean="0"/>
              <a:t>ボタン押して、「ニコニコマーク」　が表示されたことを</a:t>
            </a:r>
            <a:endParaRPr kumimoji="1" lang="en-US" altLang="ja-JP" dirty="0" smtClean="0"/>
          </a:p>
          <a:p>
            <a:r>
              <a:rPr kumimoji="1" lang="ja-JP" altLang="en-US" dirty="0" smtClean="0"/>
              <a:t>確認できたら、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「青で囲ったところ」　を　「クリック」してください。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35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027959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練習４です。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「左右にゆさぶる」　と</a:t>
            </a:r>
            <a:endParaRPr kumimoji="1" lang="en-US" altLang="ja-JP" dirty="0" smtClean="0"/>
          </a:p>
          <a:p>
            <a:r>
              <a:rPr kumimoji="1" lang="ja-JP" altLang="en-US" dirty="0" smtClean="0"/>
              <a:t>様々な「数字」　が　表示される</a:t>
            </a:r>
            <a:endParaRPr kumimoji="1" lang="en-US" altLang="ja-JP" dirty="0" smtClean="0"/>
          </a:p>
          <a:p>
            <a:r>
              <a:rPr kumimoji="1" lang="ja-JP" altLang="en-US" dirty="0" smtClean="0"/>
              <a:t>プログラムをつくります。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ゆさぶることで、１から６の数字が出る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「サイコロ」です。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36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206040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青で囲んである「プログラム」　をつくります。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37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11903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ツールボックスの　「入力」　を　クリックし、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「ゆさぶられたとき」　を　プログラミングエリアに</a:t>
            </a:r>
            <a:endParaRPr kumimoji="1" lang="en-US" altLang="ja-JP" dirty="0" smtClean="0"/>
          </a:p>
          <a:p>
            <a:r>
              <a:rPr kumimoji="1" lang="ja-JP" altLang="en-US" dirty="0" smtClean="0"/>
              <a:t>ドラッグします。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38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59914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ツールボックスの　「基本」の中の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「数を表示」　をドラッグし、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「ゆさぶられたとき」　の中に入れます。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39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7799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ワークシートに名前を書いてください。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「マイクロビットの使い方」をマスターするために、ミッション①として、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「練習１から４」のプログラムづくりに、全員で取り組みます。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それぞれのプログラムをつくることができたら、ワークシートに「○」を</a:t>
            </a:r>
            <a:endParaRPr kumimoji="1" lang="en-US" altLang="ja-JP" smtClean="0"/>
          </a:p>
          <a:p>
            <a:r>
              <a:rPr kumimoji="1" lang="ja-JP" altLang="en-US" smtClean="0"/>
              <a:t>記入</a:t>
            </a:r>
            <a:r>
              <a:rPr kumimoji="1" lang="ja-JP" altLang="en-US" dirty="0" smtClean="0"/>
              <a:t>してください。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それでは、マイクロビットの使い方を確認していきます。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en-US" altLang="ja-JP" dirty="0" smtClean="0"/>
          </a:p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021505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ツールボックスの　「計算」の中の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「０から</a:t>
            </a:r>
            <a:r>
              <a:rPr kumimoji="1" lang="en-US" altLang="ja-JP" dirty="0" smtClean="0"/>
              <a:t>10</a:t>
            </a:r>
            <a:r>
              <a:rPr kumimoji="1" lang="ja-JP" altLang="en-US" dirty="0" err="1" smtClean="0"/>
              <a:t>までの</a:t>
            </a:r>
            <a:r>
              <a:rPr kumimoji="1" lang="ja-JP" altLang="en-US" dirty="0" smtClean="0"/>
              <a:t>乱数」　をドラッグし、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「数を表示」　の中に入れます。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40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234673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①先ほども言いましたが、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ドラッグした「乱数のブロック」　を　「数を表示」　の　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ブロックの中に入れます。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②そして、「０から１０まで」という数字を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「１から６まで」と入れかえます。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41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737589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シミュレータの　「ゆさぶるボタン」　を</a:t>
            </a:r>
            <a:endParaRPr kumimoji="1" lang="en-US" altLang="ja-JP" dirty="0" smtClean="0"/>
          </a:p>
          <a:p>
            <a:r>
              <a:rPr kumimoji="1" lang="ja-JP" altLang="en-US" dirty="0" smtClean="0"/>
              <a:t>クリックすると、数字が表示されます。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「ゆさぶるボタン」　をクリックするたびに</a:t>
            </a:r>
            <a:endParaRPr kumimoji="1" lang="en-US" altLang="ja-JP" dirty="0" smtClean="0"/>
          </a:p>
          <a:p>
            <a:r>
              <a:rPr kumimoji="1" lang="ja-JP" altLang="en-US" dirty="0" smtClean="0"/>
              <a:t>１から６までの数字が、色々表示されます。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数字が色々と表示されることを確認できましたか？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（はい。）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42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619742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これまでと同じように、マイクロビットにダウンロードして、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「数字」を表示させます。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ダウンロードのやり方は、これまでと同じです。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左下の「ダウンロード」をクリックして、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下の方に表示させる　「保存」　の三角をクリックし、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「名前をつけて保存」　を選びます。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43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440184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①上の方の青で囲んであるところが、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「マイクロビット」　になっていることを確かめてください。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②もし、なっていなければ、左側の「マイクロビット」　を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選んでください。そうすると、①が「マイクロビット」　に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変わると思います。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③①が「マイクロビット」　になっていることを確認できたら、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「保存」　をクリックします。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44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81614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オレンジ色の点滅が終わると、保存されます。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保存されたら、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マイクロビットを「左右にゆさぶる」　と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「数字」　が表示されます。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「数字」が表示されることを確認できましたか？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（はい。）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45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270912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マイクロビットを「左右にゆさぶって」、「数字」　が表示されることを</a:t>
            </a:r>
            <a:endParaRPr kumimoji="1" lang="en-US" altLang="ja-JP" dirty="0" smtClean="0"/>
          </a:p>
          <a:p>
            <a:r>
              <a:rPr kumimoji="1" lang="ja-JP" altLang="en-US" dirty="0" smtClean="0"/>
              <a:t>確認できたら、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「青で囲ったところ」　を　「クリック」してください。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46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59725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練習問題は以上で終わります。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「ホーム」　をクリックしてください。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47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844446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「</a:t>
            </a:r>
            <a:r>
              <a:rPr kumimoji="1" lang="en-US" altLang="ja-JP" dirty="0" smtClean="0"/>
              <a:t>Done</a:t>
            </a:r>
            <a:r>
              <a:rPr kumimoji="1" lang="ja-JP" altLang="en-US" dirty="0" smtClean="0"/>
              <a:t>」　をクリックしてください。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48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304032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このような画面になると思います。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「新しいプロジェクト」　をクリックすると、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新しいプログラムをつくることができます。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「チュートリアル」を選ぶと、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色々な練習ができます。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マイクロビットの基本的な使い方がわかりましたか？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（はい。）</a:t>
            </a:r>
            <a:endParaRPr kumimoji="1" lang="en-US" altLang="ja-JP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 smtClean="0"/>
              <a:t>それでは、自分の意図した動作をするように、</a:t>
            </a:r>
            <a:endParaRPr kumimoji="1" lang="en-US" altLang="ja-JP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 smtClean="0"/>
              <a:t>プログラムを考える時間をとります。</a:t>
            </a:r>
            <a:endParaRPr kumimoji="1" lang="en-US" altLang="ja-JP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 smtClean="0"/>
              <a:t>「新しいプロジェクト」をクリックしてください。</a:t>
            </a:r>
            <a:endParaRPr kumimoji="1" lang="en-US" altLang="ja-JP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49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1090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まず、「マイクロＵＳＢケーブル」の小さい方の口を、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「マイクロビット」の上の方にある口に差し込んで、つないでください。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その後、「マイクロＵＳＢケーブル」の大きい方の口を、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コンピュータのＵＳＢを差し込む口に差し込んで、つないでください。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820135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①自分の意図した動作をするように、プログラムを考えましょう。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②プログラムを考えたら、シミュレータで確かめたり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ダウンロードして確かめたりしてください。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うまくいかなかったら、どこを修正すればよいのか、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よく考えて、自分の意図した動作になるように</a:t>
            </a:r>
            <a:endParaRPr kumimoji="1" lang="en-US" altLang="ja-JP" dirty="0" smtClean="0"/>
          </a:p>
          <a:p>
            <a:r>
              <a:rPr kumimoji="1" lang="ja-JP" altLang="en-US" dirty="0" smtClean="0"/>
              <a:t>プログラムをつくっていってください。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つくることができたら、ワークシートのミッション②に記入してください。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どんなプログラムをつくったのか、グループで情報を交換する時間も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あとでとります。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それでは、はじめましょう。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（プログラムを考え、確かめる時間を確保する）</a:t>
            </a:r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50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93086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それでは、グループで情報交換をする時間をとります。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どんなプログラムをつくったのか、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グループで情報交換をしましょう。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（情報交換をする時間を確保する）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（何人かに全体で発表してもらい、全体で共有する時間もとる）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51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944891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それでは、授業のふり返りをしましょう。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授業をふり返って、気づいたこと、わかったこと、思ったこと、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次の学習ではどんな学習をしてみたいかなどを書きましょう。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（何人かに発表させ、考えを共有したら、授業終了）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52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5468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次に、「マイクロビット」をダブルクリックしてください。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4202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このような画面がでてくると思います。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ここでも、「マイクロビット</a:t>
            </a:r>
            <a:r>
              <a:rPr kumimoji="1" lang="en-US" altLang="ja-JP" dirty="0" smtClean="0"/>
              <a:t>.</a:t>
            </a:r>
            <a:r>
              <a:rPr kumimoji="1" lang="ja-JP" altLang="en-US" dirty="0" smtClean="0"/>
              <a:t>ＨＴＭ」を</a:t>
            </a:r>
            <a:endParaRPr kumimoji="1" lang="en-US" altLang="ja-JP" dirty="0" smtClean="0"/>
          </a:p>
          <a:p>
            <a:r>
              <a:rPr kumimoji="1" lang="ja-JP" altLang="en-US" dirty="0" smtClean="0"/>
              <a:t>ダブルクリックしてください。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56539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右上の青で囲ったところは、言語を選ぶところなので、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「日本語」を選んでください。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12455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「プログラムしましょう」をクリックします。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＜次のスライドへ＞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02F34-D657-4B58-9E99-A690572E396B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1617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E460-66B5-477C-B862-8577FFE341A5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029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E460-66B5-477C-B862-8577FFE341A5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0879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E460-66B5-477C-B862-8577FFE341A5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4176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E460-66B5-477C-B862-8577FFE341A5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0968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E460-66B5-477C-B862-8577FFE341A5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19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E460-66B5-477C-B862-8577FFE341A5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7165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E460-66B5-477C-B862-8577FFE341A5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176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E460-66B5-477C-B862-8577FFE341A5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9697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E460-66B5-477C-B862-8577FFE341A5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821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E460-66B5-477C-B862-8577FFE341A5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6124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E460-66B5-477C-B862-8577FFE341A5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899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CE460-66B5-477C-B862-8577FFE341A5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8266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189768" y="1029785"/>
            <a:ext cx="377754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4000" b="1" dirty="0"/>
              <a:t>マイクロビット</a:t>
            </a:r>
            <a:endParaRPr kumimoji="1" lang="ja-JP" altLang="en-US" sz="40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 smtClean="0"/>
              <a:t>１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316" y="1869788"/>
            <a:ext cx="7947847" cy="447066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テキスト ボックス 7"/>
          <p:cNvSpPr txBox="1"/>
          <p:nvPr/>
        </p:nvSpPr>
        <p:spPr>
          <a:xfrm>
            <a:off x="5351152" y="1031056"/>
            <a:ext cx="549819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/>
              <a:t>コンピュータの画面</a:t>
            </a:r>
            <a:endParaRPr kumimoji="1" lang="ja-JP" altLang="en-US" sz="4000" dirty="0"/>
          </a:p>
        </p:txBody>
      </p:sp>
      <p:pic>
        <p:nvPicPr>
          <p:cNvPr id="9" name="Picture 2" descr="C:\Users\yoshihiro\Desktop\DSCF51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38" y="1869788"/>
            <a:ext cx="2642479" cy="1981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yoshihiro\Desktop\DSCF51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50" y="4608305"/>
            <a:ext cx="2625967" cy="196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/>
          <p:cNvSpPr txBox="1"/>
          <p:nvPr/>
        </p:nvSpPr>
        <p:spPr>
          <a:xfrm>
            <a:off x="177869" y="169967"/>
            <a:ext cx="1346131" cy="5232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800" dirty="0"/>
              <a:t>５</a:t>
            </a:r>
            <a:r>
              <a:rPr kumimoji="1" lang="ja-JP" altLang="en-US" sz="2800" dirty="0" smtClean="0"/>
              <a:t>－１</a:t>
            </a:r>
            <a:endParaRPr kumimoji="1" lang="ja-JP" altLang="en-US" sz="2800" dirty="0"/>
          </a:p>
        </p:txBody>
      </p:sp>
      <p:sp>
        <p:nvSpPr>
          <p:cNvPr id="2" name="下矢印 1"/>
          <p:cNvSpPr/>
          <p:nvPr/>
        </p:nvSpPr>
        <p:spPr>
          <a:xfrm>
            <a:off x="1522639" y="3967316"/>
            <a:ext cx="879987" cy="471949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670765" y="4208432"/>
            <a:ext cx="323917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2400" b="1" dirty="0" smtClean="0">
                <a:solidFill>
                  <a:srgbClr val="0070C0"/>
                </a:solidFill>
              </a:rPr>
              <a:t>プログラミングエリア</a:t>
            </a:r>
            <a:endParaRPr kumimoji="1" lang="ja-JP" altLang="en-US" sz="2400" b="1" dirty="0">
              <a:solidFill>
                <a:srgbClr val="0070C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982064" y="2303091"/>
            <a:ext cx="174031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>
                <a:solidFill>
                  <a:srgbClr val="0070C0"/>
                </a:solidFill>
              </a:rPr>
              <a:t>シミュレータ</a:t>
            </a:r>
            <a:endParaRPr kumimoji="1" lang="ja-JP" altLang="en-US" sz="2000" b="1" dirty="0">
              <a:solidFill>
                <a:srgbClr val="0070C0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149245" y="5213832"/>
            <a:ext cx="206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b="1" dirty="0" smtClean="0">
                <a:solidFill>
                  <a:srgbClr val="0070C0"/>
                </a:solidFill>
              </a:rPr>
              <a:t>ツール</a:t>
            </a:r>
            <a:r>
              <a:rPr lang="ja-JP" altLang="en-US" sz="2000" b="1" dirty="0">
                <a:solidFill>
                  <a:srgbClr val="0070C0"/>
                </a:solidFill>
              </a:rPr>
              <a:t>ボックス</a:t>
            </a:r>
            <a:endParaRPr kumimoji="1" lang="ja-JP" altLang="en-US" sz="2000" b="1" dirty="0">
              <a:solidFill>
                <a:srgbClr val="0070C0"/>
              </a:solidFill>
            </a:endParaRPr>
          </a:p>
        </p:txBody>
      </p:sp>
      <p:sp>
        <p:nvSpPr>
          <p:cNvPr id="15" name="上矢印 14"/>
          <p:cNvSpPr/>
          <p:nvPr/>
        </p:nvSpPr>
        <p:spPr>
          <a:xfrm>
            <a:off x="5813213" y="4527512"/>
            <a:ext cx="181681" cy="686320"/>
          </a:xfrm>
          <a:prstGeom prst="upArrow">
            <a:avLst>
              <a:gd name="adj1" fmla="val 50000"/>
              <a:gd name="adj2" fmla="val 13975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楕円 8"/>
          <p:cNvSpPr/>
          <p:nvPr/>
        </p:nvSpPr>
        <p:spPr>
          <a:xfrm>
            <a:off x="6961239" y="3052916"/>
            <a:ext cx="4658231" cy="2713703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1236012" y="297583"/>
            <a:ext cx="766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IE</a:t>
            </a:r>
            <a:r>
              <a:rPr kumimoji="1" lang="ja-JP" altLang="en-US" sz="2400" dirty="0" smtClean="0"/>
              <a:t>用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09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957"/>
            <a:ext cx="12192000" cy="6880957"/>
          </a:xfrm>
          <a:prstGeom prst="rect">
            <a:avLst/>
          </a:prstGeom>
        </p:spPr>
      </p:pic>
      <p:sp>
        <p:nvSpPr>
          <p:cNvPr id="5" name="楕円 4"/>
          <p:cNvSpPr/>
          <p:nvPr/>
        </p:nvSpPr>
        <p:spPr>
          <a:xfrm>
            <a:off x="6458466" y="5766487"/>
            <a:ext cx="2265404" cy="543698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上矢印 5"/>
          <p:cNvSpPr/>
          <p:nvPr/>
        </p:nvSpPr>
        <p:spPr>
          <a:xfrm rot="16200000">
            <a:off x="9214023" y="5301047"/>
            <a:ext cx="494271" cy="1474576"/>
          </a:xfrm>
          <a:prstGeom prst="upArrow">
            <a:avLst>
              <a:gd name="adj1" fmla="val 50000"/>
              <a:gd name="adj2" fmla="val 81667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0198447" y="5745947"/>
            <a:ext cx="1879253" cy="58477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rgbClr val="0070C0"/>
                </a:solidFill>
              </a:rPr>
              <a:t>クリック</a:t>
            </a:r>
            <a:endParaRPr kumimoji="1" lang="ja-JP" altLang="en-US" sz="3200" dirty="0">
              <a:solidFill>
                <a:srgbClr val="0070C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031794" y="-22957"/>
            <a:ext cx="116020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10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9646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楕円 3"/>
          <p:cNvSpPr/>
          <p:nvPr/>
        </p:nvSpPr>
        <p:spPr>
          <a:xfrm>
            <a:off x="0" y="3295650"/>
            <a:ext cx="2504303" cy="1927139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上矢印 4"/>
          <p:cNvSpPr/>
          <p:nvPr/>
        </p:nvSpPr>
        <p:spPr>
          <a:xfrm rot="16200000">
            <a:off x="2994456" y="3521931"/>
            <a:ext cx="494271" cy="1474576"/>
          </a:xfrm>
          <a:prstGeom prst="upArrow">
            <a:avLst>
              <a:gd name="adj1" fmla="val 50000"/>
              <a:gd name="adj2" fmla="val 81667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78880" y="3966831"/>
            <a:ext cx="1971675" cy="58477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rgbClr val="0070C0"/>
                </a:solidFill>
              </a:rPr>
              <a:t>クリック</a:t>
            </a:r>
            <a:endParaRPr kumimoji="1" lang="ja-JP" altLang="en-US" sz="3200" dirty="0">
              <a:solidFill>
                <a:srgbClr val="0070C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958052" y="10667"/>
            <a:ext cx="12339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11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8196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上矢印 3"/>
          <p:cNvSpPr/>
          <p:nvPr/>
        </p:nvSpPr>
        <p:spPr>
          <a:xfrm>
            <a:off x="954565" y="3030574"/>
            <a:ext cx="325392" cy="1335480"/>
          </a:xfrm>
          <a:prstGeom prst="upArrow">
            <a:avLst>
              <a:gd name="adj1" fmla="val 50000"/>
              <a:gd name="adj2" fmla="val 208105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0598" y="4366054"/>
            <a:ext cx="2652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 smtClean="0">
                <a:solidFill>
                  <a:srgbClr val="0070C0"/>
                </a:solidFill>
              </a:rPr>
              <a:t>シミュレータ</a:t>
            </a:r>
            <a:endParaRPr kumimoji="1" lang="ja-JP" altLang="en-US" sz="3200" b="1" dirty="0">
              <a:solidFill>
                <a:srgbClr val="0070C0"/>
              </a:solidFill>
            </a:endParaRPr>
          </a:p>
        </p:txBody>
      </p:sp>
      <p:sp>
        <p:nvSpPr>
          <p:cNvPr id="7" name="上矢印 6"/>
          <p:cNvSpPr/>
          <p:nvPr/>
        </p:nvSpPr>
        <p:spPr>
          <a:xfrm>
            <a:off x="2885306" y="3987115"/>
            <a:ext cx="325392" cy="1680517"/>
          </a:xfrm>
          <a:prstGeom prst="upArrow">
            <a:avLst>
              <a:gd name="adj1" fmla="val 50000"/>
              <a:gd name="adj2" fmla="val 13975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916825" y="3542434"/>
            <a:ext cx="4436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 smtClean="0">
                <a:solidFill>
                  <a:srgbClr val="0070C0"/>
                </a:solidFill>
              </a:rPr>
              <a:t>プログラミングエリア</a:t>
            </a:r>
            <a:endParaRPr kumimoji="1" lang="ja-JP" altLang="en-US" sz="3200" b="1" dirty="0">
              <a:solidFill>
                <a:srgbClr val="0070C0"/>
              </a:solidFill>
            </a:endParaRPr>
          </a:p>
        </p:txBody>
      </p:sp>
      <p:sp>
        <p:nvSpPr>
          <p:cNvPr id="9" name="楕円 8"/>
          <p:cNvSpPr/>
          <p:nvPr/>
        </p:nvSpPr>
        <p:spPr>
          <a:xfrm>
            <a:off x="4013889" y="1573427"/>
            <a:ext cx="7908324" cy="4777945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521942" y="5701534"/>
            <a:ext cx="3052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 smtClean="0">
                <a:solidFill>
                  <a:srgbClr val="0070C0"/>
                </a:solidFill>
              </a:rPr>
              <a:t>ツール</a:t>
            </a:r>
            <a:r>
              <a:rPr lang="ja-JP" altLang="en-US" sz="3200" b="1" dirty="0">
                <a:solidFill>
                  <a:srgbClr val="0070C0"/>
                </a:solidFill>
              </a:rPr>
              <a:t>ボックス</a:t>
            </a:r>
            <a:endParaRPr kumimoji="1" lang="ja-JP" altLang="en-US" sz="3200" b="1" dirty="0">
              <a:solidFill>
                <a:srgbClr val="0070C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0958052" y="10667"/>
            <a:ext cx="12339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12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4324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5082744" y="2364272"/>
            <a:ext cx="6845643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 smtClean="0">
                <a:solidFill>
                  <a:srgbClr val="FF0000"/>
                </a:solidFill>
              </a:rPr>
              <a:t>名前</a:t>
            </a:r>
            <a:r>
              <a:rPr kumimoji="1" lang="en-US" altLang="ja-JP" sz="4800" b="1" dirty="0" smtClean="0">
                <a:solidFill>
                  <a:srgbClr val="FF0000"/>
                </a:solidFill>
              </a:rPr>
              <a:t>(</a:t>
            </a:r>
            <a:r>
              <a:rPr kumimoji="1" lang="ja-JP" altLang="en-US" sz="4800" b="1" dirty="0" smtClean="0">
                <a:solidFill>
                  <a:srgbClr val="FF0000"/>
                </a:solidFill>
              </a:rPr>
              <a:t>ローマ字</a:t>
            </a:r>
            <a:r>
              <a:rPr kumimoji="1" lang="en-US" altLang="ja-JP" sz="4800" b="1" dirty="0" smtClean="0">
                <a:solidFill>
                  <a:srgbClr val="FF0000"/>
                </a:solidFill>
              </a:rPr>
              <a:t>)</a:t>
            </a:r>
            <a:r>
              <a:rPr kumimoji="1" lang="ja-JP" altLang="en-US" sz="4800" dirty="0" smtClean="0"/>
              <a:t>を、</a:t>
            </a:r>
            <a:endParaRPr kumimoji="1" lang="en-US" altLang="ja-JP" sz="4800" dirty="0" smtClean="0"/>
          </a:p>
          <a:p>
            <a:r>
              <a:rPr kumimoji="1" lang="ja-JP" altLang="en-US" sz="4800" dirty="0" smtClean="0"/>
              <a:t>１回だけ、表示する</a:t>
            </a:r>
            <a:endParaRPr kumimoji="1" lang="en-US" altLang="ja-JP" sz="4800" dirty="0" smtClean="0"/>
          </a:p>
          <a:p>
            <a:r>
              <a:rPr lang="ja-JP" altLang="en-US" sz="4800" dirty="0"/>
              <a:t>プログラム</a:t>
            </a:r>
            <a:r>
              <a:rPr lang="ja-JP" altLang="en-US" sz="4800" dirty="0" smtClean="0"/>
              <a:t>をつくる！</a:t>
            </a:r>
            <a:endParaRPr kumimoji="1" lang="ja-JP" altLang="en-US" sz="48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62" y="2307367"/>
            <a:ext cx="4145006" cy="3991794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705962" y="449757"/>
            <a:ext cx="684564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5400" b="1" dirty="0" smtClean="0"/>
              <a:t>練習１</a:t>
            </a:r>
            <a:endParaRPr kumimoji="1" lang="ja-JP" altLang="en-US" sz="54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13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8929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3632886" y="3476368"/>
            <a:ext cx="1771136" cy="462691"/>
          </a:xfrm>
          <a:prstGeom prst="ellipse">
            <a:avLst/>
          </a:prstGeom>
          <a:noFill/>
          <a:ln w="444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屈折矢印 3"/>
          <p:cNvSpPr/>
          <p:nvPr/>
        </p:nvSpPr>
        <p:spPr>
          <a:xfrm>
            <a:off x="5404021" y="1672281"/>
            <a:ext cx="897925" cy="2116566"/>
          </a:xfrm>
          <a:prstGeom prst="bentUpArrow">
            <a:avLst>
              <a:gd name="adj1" fmla="val 16730"/>
              <a:gd name="adj2" fmla="val 20842"/>
              <a:gd name="adj3" fmla="val 50000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301947" y="3939059"/>
            <a:ext cx="1713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④</a:t>
            </a:r>
            <a:r>
              <a:rPr lang="en-US" altLang="ja-JP" sz="3200" dirty="0" smtClean="0"/>
              <a:t>Hello!</a:t>
            </a:r>
            <a:endParaRPr kumimoji="1" lang="ja-JP" altLang="en-US" sz="32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9008077" y="3939059"/>
            <a:ext cx="2928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 smtClean="0"/>
              <a:t>名前</a:t>
            </a:r>
            <a:r>
              <a:rPr lang="en-US" altLang="ja-JP" sz="3200" dirty="0" smtClean="0"/>
              <a:t>(</a:t>
            </a:r>
            <a:r>
              <a:rPr lang="ja-JP" altLang="en-US" sz="3200" dirty="0" smtClean="0"/>
              <a:t>ﾛｰﾏ字で</a:t>
            </a:r>
            <a:r>
              <a:rPr lang="en-US" altLang="ja-JP" sz="3200" dirty="0"/>
              <a:t>)</a:t>
            </a:r>
            <a:endParaRPr kumimoji="1" lang="ja-JP" altLang="en-US" sz="3200" dirty="0"/>
          </a:p>
        </p:txBody>
      </p:sp>
      <p:sp>
        <p:nvSpPr>
          <p:cNvPr id="15" name="右矢印 14"/>
          <p:cNvSpPr/>
          <p:nvPr/>
        </p:nvSpPr>
        <p:spPr>
          <a:xfrm>
            <a:off x="8167816" y="4055591"/>
            <a:ext cx="836142" cy="272620"/>
          </a:xfrm>
          <a:prstGeom prst="rightArrow">
            <a:avLst>
              <a:gd name="adj1" fmla="val 50000"/>
              <a:gd name="adj2" fmla="val 146909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角丸四角形吹き出し 10"/>
          <p:cNvSpPr/>
          <p:nvPr/>
        </p:nvSpPr>
        <p:spPr>
          <a:xfrm>
            <a:off x="189470" y="4649891"/>
            <a:ext cx="2940908" cy="1231925"/>
          </a:xfrm>
          <a:prstGeom prst="wedgeRoundRectCallout">
            <a:avLst>
              <a:gd name="adj1" fmla="val 41369"/>
              <a:gd name="adj2" fmla="val -290923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200" dirty="0" smtClean="0">
                <a:solidFill>
                  <a:schemeClr val="tx1"/>
                </a:solidFill>
              </a:rPr>
              <a:t>「</a:t>
            </a:r>
            <a:r>
              <a:rPr lang="ja-JP" altLang="en-US" sz="3200" dirty="0">
                <a:solidFill>
                  <a:schemeClr val="tx1"/>
                </a:solidFill>
              </a:rPr>
              <a:t>基本</a:t>
            </a:r>
            <a:r>
              <a:rPr lang="ja-JP" altLang="en-US" sz="3200" dirty="0" smtClean="0">
                <a:solidFill>
                  <a:schemeClr val="tx1"/>
                </a:solidFill>
              </a:rPr>
              <a:t>」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を</a:t>
            </a:r>
            <a:endParaRPr kumimoji="1" lang="en-US" altLang="ja-JP" sz="3200" dirty="0" smtClean="0">
              <a:solidFill>
                <a:schemeClr val="tx1"/>
              </a:solidFill>
            </a:endParaRPr>
          </a:p>
          <a:p>
            <a:pPr lvl="1"/>
            <a:r>
              <a:rPr lang="ja-JP" altLang="en-US" sz="3200" dirty="0" smtClean="0">
                <a:solidFill>
                  <a:schemeClr val="tx1"/>
                </a:solidFill>
              </a:rPr>
              <a:t> 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クリック！</a:t>
            </a:r>
            <a:endParaRPr kumimoji="1" lang="ja-JP" altLang="en-US" sz="3200" dirty="0">
              <a:solidFill>
                <a:schemeClr val="tx1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133070" y="2506665"/>
            <a:ext cx="683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③</a:t>
            </a:r>
            <a:endParaRPr kumimoji="1" lang="ja-JP" altLang="en-US" sz="32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66584" y="4736699"/>
            <a:ext cx="626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②</a:t>
            </a:r>
            <a:endParaRPr kumimoji="1" lang="ja-JP" altLang="en-US" sz="3200" dirty="0"/>
          </a:p>
        </p:txBody>
      </p:sp>
      <p:sp>
        <p:nvSpPr>
          <p:cNvPr id="16" name="楕円 15"/>
          <p:cNvSpPr/>
          <p:nvPr/>
        </p:nvSpPr>
        <p:spPr>
          <a:xfrm>
            <a:off x="5404021" y="1046206"/>
            <a:ext cx="1458098" cy="1232486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角丸四角形吹き出し 16"/>
          <p:cNvSpPr/>
          <p:nvPr/>
        </p:nvSpPr>
        <p:spPr>
          <a:xfrm>
            <a:off x="2590800" y="96669"/>
            <a:ext cx="7422292" cy="560483"/>
          </a:xfrm>
          <a:prstGeom prst="wedgeRoundRectCallout">
            <a:avLst>
              <a:gd name="adj1" fmla="val -9329"/>
              <a:gd name="adj2" fmla="val 150786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ja-JP" altLang="en-US" sz="3200" dirty="0">
                <a:solidFill>
                  <a:schemeClr val="tx1"/>
                </a:solidFill>
              </a:rPr>
              <a:t>①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「</a:t>
            </a:r>
            <a:r>
              <a:rPr lang="ja-JP" altLang="en-US" sz="3200" dirty="0">
                <a:solidFill>
                  <a:schemeClr val="tx1"/>
                </a:solidFill>
              </a:rPr>
              <a:t>最初</a:t>
            </a:r>
            <a:r>
              <a:rPr lang="ja-JP" altLang="en-US" sz="3200" dirty="0" smtClean="0">
                <a:solidFill>
                  <a:schemeClr val="tx1"/>
                </a:solidFill>
              </a:rPr>
              <a:t>だけ」のブロックを使用！</a:t>
            </a:r>
            <a:endParaRPr kumimoji="1" lang="ja-JP" altLang="en-US" sz="3200" dirty="0">
              <a:solidFill>
                <a:schemeClr val="tx1"/>
              </a:solidFill>
            </a:endParaRPr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097" y="4493618"/>
            <a:ext cx="2857441" cy="1655713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3" name="直線コネクタ 12"/>
          <p:cNvCxnSpPr>
            <a:stCxn id="7" idx="1"/>
          </p:cNvCxnSpPr>
          <p:nvPr/>
        </p:nvCxnSpPr>
        <p:spPr>
          <a:xfrm flipH="1" flipV="1">
            <a:off x="4934465" y="3788847"/>
            <a:ext cx="1367482" cy="442600"/>
          </a:xfrm>
          <a:prstGeom prst="line">
            <a:avLst/>
          </a:prstGeom>
          <a:ln w="476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14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2288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4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</p:pic>
      <p:sp>
        <p:nvSpPr>
          <p:cNvPr id="6" name="角丸四角形吹き出し 5"/>
          <p:cNvSpPr/>
          <p:nvPr/>
        </p:nvSpPr>
        <p:spPr>
          <a:xfrm>
            <a:off x="255374" y="4607448"/>
            <a:ext cx="7128652" cy="1688062"/>
          </a:xfrm>
          <a:prstGeom prst="wedgeRoundRectCallout">
            <a:avLst>
              <a:gd name="adj1" fmla="val -37238"/>
              <a:gd name="adj2" fmla="val -120117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ja-JP" altLang="en-US" sz="3200" dirty="0" smtClean="0">
                <a:solidFill>
                  <a:schemeClr val="tx1"/>
                </a:solidFill>
              </a:rPr>
              <a:t>「シミュレータを起動する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」を</a:t>
            </a:r>
            <a:endParaRPr kumimoji="1" lang="en-US" altLang="ja-JP" sz="3200" dirty="0" smtClean="0">
              <a:solidFill>
                <a:schemeClr val="tx1"/>
              </a:solidFill>
            </a:endParaRPr>
          </a:p>
          <a:p>
            <a:pPr lvl="1"/>
            <a:r>
              <a:rPr kumimoji="1" lang="ja-JP" altLang="en-US" sz="3200" dirty="0" smtClean="0">
                <a:solidFill>
                  <a:schemeClr val="tx1"/>
                </a:solidFill>
              </a:rPr>
              <a:t>クリックすると、シミュレータに文字列が表れる。</a:t>
            </a:r>
            <a:endParaRPr kumimoji="1" lang="ja-JP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楕円 6"/>
          <p:cNvSpPr/>
          <p:nvPr/>
        </p:nvSpPr>
        <p:spPr>
          <a:xfrm>
            <a:off x="866263" y="3207352"/>
            <a:ext cx="345991" cy="288323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8240" y="9593"/>
            <a:ext cx="3430286" cy="120032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endParaRPr lang="en-US" altLang="ja-JP" sz="1000" b="1" dirty="0" smtClean="0">
              <a:solidFill>
                <a:schemeClr val="bg1"/>
              </a:solidFill>
            </a:endParaRPr>
          </a:p>
          <a:p>
            <a:r>
              <a:rPr lang="ja-JP" altLang="en-US" sz="1000" b="1" dirty="0" smtClean="0">
                <a:solidFill>
                  <a:schemeClr val="bg1"/>
                </a:solidFill>
              </a:rPr>
              <a:t>　</a:t>
            </a:r>
            <a:r>
              <a:rPr lang="ja-JP" altLang="en-US" sz="3200" b="1" dirty="0" smtClean="0">
                <a:solidFill>
                  <a:schemeClr val="bg1"/>
                </a:solidFill>
              </a:rPr>
              <a:t>シミュレーター</a:t>
            </a:r>
            <a:endParaRPr lang="en-US" altLang="ja-JP" sz="3200" b="1" dirty="0" smtClean="0">
              <a:solidFill>
                <a:schemeClr val="bg1"/>
              </a:solidFill>
            </a:endParaRPr>
          </a:p>
          <a:p>
            <a:endParaRPr kumimoji="1" lang="en-US" altLang="ja-JP" sz="1000" b="1" dirty="0" smtClean="0">
              <a:solidFill>
                <a:schemeClr val="bg1"/>
              </a:solidFill>
            </a:endParaRPr>
          </a:p>
          <a:p>
            <a:endParaRPr kumimoji="1" lang="en-US" altLang="ja-JP" sz="1000" b="1" dirty="0" smtClean="0">
              <a:solidFill>
                <a:schemeClr val="bg1"/>
              </a:solidFill>
            </a:endParaRPr>
          </a:p>
          <a:p>
            <a:endParaRPr lang="en-US" altLang="ja-JP" sz="1000" b="1" dirty="0" smtClean="0">
              <a:solidFill>
                <a:schemeClr val="bg1"/>
              </a:solidFill>
            </a:endParaRPr>
          </a:p>
        </p:txBody>
      </p:sp>
      <p:sp>
        <p:nvSpPr>
          <p:cNvPr id="9" name="上矢印 8"/>
          <p:cNvSpPr/>
          <p:nvPr/>
        </p:nvSpPr>
        <p:spPr>
          <a:xfrm rot="10800000">
            <a:off x="1039258" y="751139"/>
            <a:ext cx="576907" cy="444169"/>
          </a:xfrm>
          <a:prstGeom prst="upArrow">
            <a:avLst>
              <a:gd name="adj1" fmla="val 50000"/>
              <a:gd name="adj2" fmla="val 56337"/>
            </a:avLst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15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3179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角丸四角形吹き出し 3"/>
          <p:cNvSpPr/>
          <p:nvPr/>
        </p:nvSpPr>
        <p:spPr>
          <a:xfrm>
            <a:off x="3880023" y="4166287"/>
            <a:ext cx="6705600" cy="1458098"/>
          </a:xfrm>
          <a:prstGeom prst="wedgeRoundRectCallout">
            <a:avLst>
              <a:gd name="adj1" fmla="val -68888"/>
              <a:gd name="adj2" fmla="val 106940"/>
              <a:gd name="adj3" fmla="val 16667"/>
            </a:avLst>
          </a:prstGeom>
          <a:solidFill>
            <a:schemeClr val="bg1"/>
          </a:solidFill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4400" dirty="0" smtClean="0">
                <a:solidFill>
                  <a:schemeClr val="tx1"/>
                </a:solidFill>
              </a:rPr>
              <a:t>「ダウンロード</a:t>
            </a:r>
            <a:r>
              <a:rPr lang="ja-JP" altLang="en-US" sz="4400" dirty="0" smtClean="0">
                <a:solidFill>
                  <a:schemeClr val="tx1"/>
                </a:solidFill>
              </a:rPr>
              <a:t>」</a:t>
            </a:r>
            <a:r>
              <a:rPr kumimoji="1" lang="ja-JP" altLang="en-US" sz="4400" dirty="0" smtClean="0">
                <a:solidFill>
                  <a:schemeClr val="tx1"/>
                </a:solidFill>
              </a:rPr>
              <a:t>を</a:t>
            </a:r>
            <a:r>
              <a:rPr lang="ja-JP" altLang="en-US" sz="4400" dirty="0">
                <a:solidFill>
                  <a:schemeClr val="tx1"/>
                </a:solidFill>
              </a:rPr>
              <a:t> 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  <a:p>
            <a:pPr lvl="1"/>
            <a:r>
              <a:rPr kumimoji="1" lang="ja-JP" altLang="en-US" sz="4400" dirty="0">
                <a:solidFill>
                  <a:schemeClr val="tx1"/>
                </a:solidFill>
              </a:rPr>
              <a:t>　</a:t>
            </a:r>
            <a:r>
              <a:rPr kumimoji="1" lang="ja-JP" altLang="en-US" sz="4400" dirty="0" smtClean="0">
                <a:solidFill>
                  <a:schemeClr val="tx1"/>
                </a:solidFill>
              </a:rPr>
              <a:t>　　　　クリック！</a:t>
            </a:r>
            <a:endParaRPr kumimoji="1" lang="ja-JP" altLang="en-US" sz="4400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16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563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角丸四角形吹き出し 3"/>
          <p:cNvSpPr/>
          <p:nvPr/>
        </p:nvSpPr>
        <p:spPr>
          <a:xfrm>
            <a:off x="280087" y="1136823"/>
            <a:ext cx="9102810" cy="889686"/>
          </a:xfrm>
          <a:prstGeom prst="wedgeRoundRectCallout">
            <a:avLst>
              <a:gd name="adj1" fmla="val 42746"/>
              <a:gd name="adj2" fmla="val 558555"/>
              <a:gd name="adj3" fmla="val 16667"/>
            </a:avLst>
          </a:prstGeom>
          <a:noFill/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4400" dirty="0" smtClean="0">
                <a:solidFill>
                  <a:schemeClr val="bg1"/>
                </a:solidFill>
              </a:rPr>
              <a:t>「名前をつけて保存</a:t>
            </a:r>
            <a:r>
              <a:rPr lang="ja-JP" altLang="en-US" sz="4400" dirty="0" smtClean="0">
                <a:solidFill>
                  <a:schemeClr val="bg1"/>
                </a:solidFill>
              </a:rPr>
              <a:t>」</a:t>
            </a:r>
            <a:r>
              <a:rPr kumimoji="1" lang="ja-JP" altLang="en-US" sz="4400" dirty="0" smtClean="0">
                <a:solidFill>
                  <a:schemeClr val="bg1"/>
                </a:solidFill>
              </a:rPr>
              <a:t>を選ぶ！ </a:t>
            </a:r>
            <a:endParaRPr kumimoji="1" lang="ja-JP" altLang="en-US" sz="4400" dirty="0">
              <a:solidFill>
                <a:schemeClr val="bg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17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7376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3778337" y="1647567"/>
            <a:ext cx="1181100" cy="567123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吹き出し 3"/>
          <p:cNvSpPr/>
          <p:nvPr/>
        </p:nvSpPr>
        <p:spPr>
          <a:xfrm>
            <a:off x="724931" y="86239"/>
            <a:ext cx="10264346" cy="710282"/>
          </a:xfrm>
          <a:prstGeom prst="wedgeRoundRectCallout">
            <a:avLst>
              <a:gd name="adj1" fmla="val -15305"/>
              <a:gd name="adj2" fmla="val 164506"/>
              <a:gd name="adj3" fmla="val 16667"/>
            </a:avLst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600" dirty="0" smtClean="0">
                <a:solidFill>
                  <a:schemeClr val="tx1"/>
                </a:solidFill>
              </a:rPr>
              <a:t>「</a:t>
            </a:r>
            <a:r>
              <a:rPr kumimoji="1" lang="en-US" altLang="ja-JP" sz="3600" dirty="0" smtClean="0">
                <a:solidFill>
                  <a:schemeClr val="tx1"/>
                </a:solidFill>
              </a:rPr>
              <a:t>MICROBIT</a:t>
            </a:r>
            <a:r>
              <a:rPr lang="ja-JP" altLang="en-US" sz="3600" dirty="0" smtClean="0">
                <a:solidFill>
                  <a:schemeClr val="tx1"/>
                </a:solidFill>
              </a:rPr>
              <a:t>」になっていることを確かめる</a:t>
            </a:r>
            <a:r>
              <a:rPr kumimoji="1" lang="ja-JP" altLang="en-US" sz="3600" dirty="0" smtClean="0">
                <a:solidFill>
                  <a:schemeClr val="tx1"/>
                </a:solidFill>
              </a:rPr>
              <a:t>！</a:t>
            </a:r>
            <a:r>
              <a:rPr lang="ja-JP" altLang="en-US" sz="3600" dirty="0" smtClean="0">
                <a:solidFill>
                  <a:schemeClr val="tx1"/>
                </a:solidFill>
              </a:rPr>
              <a:t> 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2199502" y="5867396"/>
            <a:ext cx="5988907" cy="586692"/>
          </a:xfrm>
          <a:prstGeom prst="wedgeRoundRectCallout">
            <a:avLst>
              <a:gd name="adj1" fmla="val 41037"/>
              <a:gd name="adj2" fmla="val -164289"/>
              <a:gd name="adj3" fmla="val 16667"/>
            </a:avLst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600" dirty="0" smtClean="0">
                <a:solidFill>
                  <a:schemeClr val="tx1"/>
                </a:solidFill>
              </a:rPr>
              <a:t>「</a:t>
            </a:r>
            <a:r>
              <a:rPr lang="ja-JP" altLang="en-US" sz="3600" dirty="0">
                <a:solidFill>
                  <a:schemeClr val="tx1"/>
                </a:solidFill>
              </a:rPr>
              <a:t>保存</a:t>
            </a:r>
            <a:r>
              <a:rPr lang="ja-JP" altLang="en-US" sz="3600" dirty="0" smtClean="0">
                <a:solidFill>
                  <a:schemeClr val="tx1"/>
                </a:solidFill>
              </a:rPr>
              <a:t>」</a:t>
            </a:r>
            <a:r>
              <a:rPr kumimoji="1" lang="ja-JP" altLang="en-US" sz="3600" dirty="0" smtClean="0">
                <a:solidFill>
                  <a:schemeClr val="tx1"/>
                </a:solidFill>
              </a:rPr>
              <a:t>をクリック！</a:t>
            </a:r>
            <a:r>
              <a:rPr lang="ja-JP" altLang="en-US" sz="3600" dirty="0" smtClean="0">
                <a:solidFill>
                  <a:schemeClr val="tx1"/>
                </a:solidFill>
              </a:rPr>
              <a:t> 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8261" y="88635"/>
            <a:ext cx="8114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/>
              <a:t>①</a:t>
            </a:r>
            <a:endParaRPr kumimoji="1" lang="ja-JP" altLang="en-US" sz="40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540476" y="5867396"/>
            <a:ext cx="947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/>
              <a:t>③</a:t>
            </a:r>
            <a:endParaRPr kumimoji="1" lang="ja-JP" altLang="en-US" sz="4000" dirty="0"/>
          </a:p>
        </p:txBody>
      </p:sp>
      <p:sp>
        <p:nvSpPr>
          <p:cNvPr id="9" name="楕円 8"/>
          <p:cNvSpPr/>
          <p:nvPr/>
        </p:nvSpPr>
        <p:spPr>
          <a:xfrm>
            <a:off x="3160243" y="3676904"/>
            <a:ext cx="1181100" cy="321277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角丸四角形吹き出し 9"/>
          <p:cNvSpPr/>
          <p:nvPr/>
        </p:nvSpPr>
        <p:spPr>
          <a:xfrm>
            <a:off x="4744994" y="2594919"/>
            <a:ext cx="7348151" cy="1264250"/>
          </a:xfrm>
          <a:prstGeom prst="wedgeRoundRectCallout">
            <a:avLst>
              <a:gd name="adj1" fmla="val -55216"/>
              <a:gd name="adj2" fmla="val 45646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600" dirty="0" smtClean="0">
                <a:solidFill>
                  <a:schemeClr val="tx1"/>
                </a:solidFill>
              </a:rPr>
              <a:t>①が「</a:t>
            </a:r>
            <a:r>
              <a:rPr kumimoji="1" lang="en-US" altLang="ja-JP" sz="3600" dirty="0" smtClean="0">
                <a:solidFill>
                  <a:schemeClr val="tx1"/>
                </a:solidFill>
              </a:rPr>
              <a:t>MICROBIT</a:t>
            </a:r>
            <a:r>
              <a:rPr lang="ja-JP" altLang="en-US" sz="3600" dirty="0" smtClean="0">
                <a:solidFill>
                  <a:schemeClr val="tx1"/>
                </a:solidFill>
              </a:rPr>
              <a:t>」になっていなければ「</a:t>
            </a:r>
            <a:r>
              <a:rPr lang="en-US" altLang="ja-JP" sz="3600" dirty="0" smtClean="0">
                <a:solidFill>
                  <a:schemeClr val="tx1"/>
                </a:solidFill>
              </a:rPr>
              <a:t>MICROBIT]</a:t>
            </a:r>
            <a:r>
              <a:rPr lang="ja-JP" altLang="en-US" sz="3600" dirty="0" smtClean="0">
                <a:solidFill>
                  <a:schemeClr val="tx1"/>
                </a:solidFill>
              </a:rPr>
              <a:t>を選ぶ </a:t>
            </a:r>
            <a:r>
              <a:rPr lang="en-US" altLang="ja-JP" sz="3600" dirty="0" smtClean="0">
                <a:solidFill>
                  <a:schemeClr val="tx1"/>
                </a:solidFill>
              </a:rPr>
              <a:t>!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090086" y="2591854"/>
            <a:ext cx="741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/>
              <a:t>②</a:t>
            </a:r>
            <a:endParaRPr kumimoji="1" lang="ja-JP" altLang="en-US" sz="40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18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665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5090983" y="668049"/>
            <a:ext cx="6845643" cy="25545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/>
              <a:t>保存されると、</a:t>
            </a:r>
            <a:endParaRPr kumimoji="1" lang="en-US" altLang="ja-JP" sz="4000" dirty="0" smtClean="0"/>
          </a:p>
          <a:p>
            <a:r>
              <a:rPr kumimoji="1" lang="ja-JP" altLang="en-US" sz="4000" dirty="0" smtClean="0"/>
              <a:t>シミュレータで確認した</a:t>
            </a:r>
            <a:endParaRPr kumimoji="1" lang="en-US" altLang="ja-JP" sz="4000" dirty="0" smtClean="0"/>
          </a:p>
          <a:p>
            <a:r>
              <a:rPr kumimoji="1" lang="ja-JP" altLang="en-US" sz="4000" b="1" dirty="0" smtClean="0">
                <a:solidFill>
                  <a:srgbClr val="FF0000"/>
                </a:solidFill>
              </a:rPr>
              <a:t>名前</a:t>
            </a:r>
            <a:r>
              <a:rPr kumimoji="1" lang="en-US" altLang="ja-JP" sz="4000" b="1" dirty="0" smtClean="0">
                <a:solidFill>
                  <a:srgbClr val="FF0000"/>
                </a:solidFill>
              </a:rPr>
              <a:t>(</a:t>
            </a:r>
            <a:r>
              <a:rPr kumimoji="1" lang="ja-JP" altLang="en-US" sz="4000" b="1" dirty="0" smtClean="0">
                <a:solidFill>
                  <a:srgbClr val="FF0000"/>
                </a:solidFill>
              </a:rPr>
              <a:t>ローマ字</a:t>
            </a:r>
            <a:r>
              <a:rPr kumimoji="1" lang="en-US" altLang="ja-JP" sz="4000" b="1" dirty="0" smtClean="0">
                <a:solidFill>
                  <a:srgbClr val="FF0000"/>
                </a:solidFill>
              </a:rPr>
              <a:t>)</a:t>
            </a:r>
            <a:r>
              <a:rPr kumimoji="1" lang="ja-JP" altLang="en-US" sz="4000" dirty="0" smtClean="0"/>
              <a:t>が、１回だけ、</a:t>
            </a:r>
            <a:endParaRPr lang="en-US" altLang="ja-JP" sz="4000" dirty="0"/>
          </a:p>
          <a:p>
            <a:r>
              <a:rPr kumimoji="1" lang="ja-JP" altLang="en-US" sz="4000" dirty="0" smtClean="0"/>
              <a:t>実際に表示される。</a:t>
            </a:r>
            <a:endParaRPr kumimoji="1" lang="ja-JP" altLang="en-US" sz="40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95" y="610372"/>
            <a:ext cx="4145006" cy="3991794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19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6208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98418" y="2507226"/>
            <a:ext cx="10372589" cy="2294901"/>
          </a:xfrm>
          <a:ln w="28575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l"/>
            <a:r>
              <a:rPr kumimoji="1" lang="ja-JP" altLang="en-US" sz="6600" b="1" dirty="0" smtClean="0"/>
              <a:t>自分の意図するプログラムをつくろう。</a:t>
            </a:r>
            <a:endParaRPr kumimoji="1" lang="ja-JP" altLang="en-US" sz="6600" b="1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２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4915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7463481" y="2464400"/>
            <a:ext cx="1400433" cy="740119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上矢印 3"/>
          <p:cNvSpPr/>
          <p:nvPr/>
        </p:nvSpPr>
        <p:spPr>
          <a:xfrm rot="16200000">
            <a:off x="9106931" y="2344307"/>
            <a:ext cx="494271" cy="980304"/>
          </a:xfrm>
          <a:prstGeom prst="upArrow">
            <a:avLst>
              <a:gd name="adj1" fmla="val 50000"/>
              <a:gd name="adj2" fmla="val 8166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15644" y="2561121"/>
            <a:ext cx="1971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 smtClean="0">
                <a:solidFill>
                  <a:schemeClr val="bg1"/>
                </a:solidFill>
              </a:rPr>
              <a:t>クリック</a:t>
            </a:r>
            <a:endParaRPr kumimoji="1" lang="ja-JP" alt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20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2939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4596715" y="1993557"/>
            <a:ext cx="7381102" cy="37856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4800" dirty="0" smtClean="0"/>
              <a:t>「</a:t>
            </a:r>
            <a:r>
              <a:rPr kumimoji="1" lang="en-US" altLang="ja-JP" sz="4800" dirty="0" smtClean="0"/>
              <a:t>A</a:t>
            </a:r>
            <a:r>
              <a:rPr kumimoji="1" lang="ja-JP" altLang="en-US" sz="4800" dirty="0" smtClean="0"/>
              <a:t>ボタンを押す」と</a:t>
            </a:r>
            <a:endParaRPr kumimoji="1" lang="en-US" altLang="ja-JP" sz="4800" dirty="0" smtClean="0"/>
          </a:p>
          <a:p>
            <a:r>
              <a:rPr kumimoji="1" lang="ja-JP" altLang="en-US" sz="4800" dirty="0" smtClean="0"/>
              <a:t>　　　↓</a:t>
            </a:r>
            <a:endParaRPr kumimoji="1" lang="en-US" altLang="ja-JP" sz="4800" dirty="0" smtClean="0"/>
          </a:p>
          <a:p>
            <a:r>
              <a:rPr kumimoji="1" lang="ja-JP" altLang="en-US" sz="4800" dirty="0" smtClean="0"/>
              <a:t>「</a:t>
            </a:r>
            <a:r>
              <a:rPr kumimoji="1" lang="ja-JP" altLang="en-US" sz="4800" b="1" dirty="0" smtClean="0">
                <a:solidFill>
                  <a:srgbClr val="FF0000"/>
                </a:solidFill>
              </a:rPr>
              <a:t>名前</a:t>
            </a:r>
            <a:r>
              <a:rPr kumimoji="1" lang="en-US" altLang="ja-JP" sz="4800" b="1" dirty="0" smtClean="0">
                <a:solidFill>
                  <a:srgbClr val="FF0000"/>
                </a:solidFill>
              </a:rPr>
              <a:t>(</a:t>
            </a:r>
            <a:r>
              <a:rPr kumimoji="1" lang="ja-JP" altLang="en-US" sz="4800" b="1" dirty="0" smtClean="0">
                <a:solidFill>
                  <a:srgbClr val="FF0000"/>
                </a:solidFill>
              </a:rPr>
              <a:t>ローマ字</a:t>
            </a:r>
            <a:r>
              <a:rPr kumimoji="1" lang="en-US" altLang="ja-JP" sz="4800" b="1" dirty="0" smtClean="0">
                <a:solidFill>
                  <a:srgbClr val="FF0000"/>
                </a:solidFill>
              </a:rPr>
              <a:t>)</a:t>
            </a:r>
            <a:r>
              <a:rPr lang="ja-JP" altLang="en-US" sz="4800" dirty="0"/>
              <a:t>」</a:t>
            </a:r>
            <a:r>
              <a:rPr kumimoji="1" lang="ja-JP" altLang="en-US" sz="4800" dirty="0" smtClean="0"/>
              <a:t>が、</a:t>
            </a:r>
            <a:endParaRPr kumimoji="1" lang="en-US" altLang="ja-JP" sz="4800" dirty="0" smtClean="0"/>
          </a:p>
          <a:p>
            <a:r>
              <a:rPr kumimoji="1" lang="ja-JP" altLang="en-US" sz="4800" dirty="0" smtClean="0"/>
              <a:t>　表示されるプログラム</a:t>
            </a:r>
            <a:endParaRPr kumimoji="1" lang="en-US" altLang="ja-JP" sz="4800" dirty="0" smtClean="0"/>
          </a:p>
          <a:p>
            <a:r>
              <a:rPr lang="ja-JP" altLang="en-US" sz="4800" dirty="0"/>
              <a:t>　</a:t>
            </a:r>
            <a:r>
              <a:rPr kumimoji="1" lang="ja-JP" altLang="en-US" sz="4800" dirty="0" smtClean="0"/>
              <a:t>をつくる！</a:t>
            </a:r>
            <a:endParaRPr kumimoji="1" lang="ja-JP" altLang="en-US" sz="48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21" y="1993557"/>
            <a:ext cx="4145006" cy="3991794"/>
          </a:xfrm>
          <a:prstGeom prst="rect">
            <a:avLst/>
          </a:prstGeom>
        </p:spPr>
      </p:pic>
      <p:sp>
        <p:nvSpPr>
          <p:cNvPr id="5" name="上矢印 4"/>
          <p:cNvSpPr/>
          <p:nvPr/>
        </p:nvSpPr>
        <p:spPr>
          <a:xfrm>
            <a:off x="1269396" y="4722494"/>
            <a:ext cx="263612" cy="1340555"/>
          </a:xfrm>
          <a:prstGeom prst="upArrow">
            <a:avLst>
              <a:gd name="adj1" fmla="val 50000"/>
              <a:gd name="adj2" fmla="val 159945"/>
            </a:avLst>
          </a:prstGeom>
          <a:solidFill>
            <a:srgbClr val="0070C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79645" y="6063049"/>
            <a:ext cx="1771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b="1" dirty="0" smtClean="0">
                <a:solidFill>
                  <a:srgbClr val="0070C0"/>
                </a:solidFill>
              </a:rPr>
              <a:t>A</a:t>
            </a:r>
            <a:r>
              <a:rPr lang="ja-JP" altLang="en-US" sz="3200" b="1" dirty="0" smtClean="0">
                <a:solidFill>
                  <a:srgbClr val="0070C0"/>
                </a:solidFill>
              </a:rPr>
              <a:t>ボタン</a:t>
            </a:r>
            <a:endParaRPr kumimoji="1" lang="ja-JP" altLang="en-US" sz="3200" b="1" dirty="0">
              <a:solidFill>
                <a:srgbClr val="0070C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5962" y="449757"/>
            <a:ext cx="684564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5400" b="1" dirty="0" smtClean="0"/>
              <a:t>練習２</a:t>
            </a:r>
            <a:endParaRPr kumimoji="1" lang="ja-JP" altLang="en-US" sz="54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21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3505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3583459" y="1352550"/>
            <a:ext cx="1952368" cy="954156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楕円 3"/>
          <p:cNvSpPr/>
          <p:nvPr/>
        </p:nvSpPr>
        <p:spPr>
          <a:xfrm>
            <a:off x="9391135" y="1352550"/>
            <a:ext cx="1857633" cy="590550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角丸四角形吹き出し 7"/>
          <p:cNvSpPr/>
          <p:nvPr/>
        </p:nvSpPr>
        <p:spPr>
          <a:xfrm>
            <a:off x="154461" y="4560874"/>
            <a:ext cx="2899719" cy="1136821"/>
          </a:xfrm>
          <a:prstGeom prst="wedgeRoundRectCallout">
            <a:avLst>
              <a:gd name="adj1" fmla="val 44085"/>
              <a:gd name="adj2" fmla="val -280879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200" dirty="0" smtClean="0">
                <a:solidFill>
                  <a:schemeClr val="tx1"/>
                </a:solidFill>
              </a:rPr>
              <a:t>「</a:t>
            </a:r>
            <a:r>
              <a:rPr lang="ja-JP" altLang="en-US" sz="3200" dirty="0">
                <a:solidFill>
                  <a:schemeClr val="tx1"/>
                </a:solidFill>
              </a:rPr>
              <a:t>入力</a:t>
            </a:r>
            <a:r>
              <a:rPr lang="ja-JP" altLang="en-US" sz="3200" dirty="0" smtClean="0">
                <a:solidFill>
                  <a:schemeClr val="tx1"/>
                </a:solidFill>
              </a:rPr>
              <a:t>」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を</a:t>
            </a:r>
            <a:endParaRPr kumimoji="1" lang="en-US" altLang="ja-JP" sz="3200" dirty="0" smtClean="0">
              <a:solidFill>
                <a:schemeClr val="tx1"/>
              </a:solidFill>
            </a:endParaRPr>
          </a:p>
          <a:p>
            <a:pPr lvl="1"/>
            <a:r>
              <a:rPr lang="ja-JP" altLang="en-US" sz="3200" dirty="0" smtClean="0">
                <a:solidFill>
                  <a:schemeClr val="tx1"/>
                </a:solidFill>
              </a:rPr>
              <a:t> 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クリック！</a:t>
            </a:r>
            <a:endParaRPr kumimoji="1" lang="ja-JP" altLang="en-US" sz="3200" dirty="0">
              <a:solidFill>
                <a:schemeClr val="tx1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66584" y="4560874"/>
            <a:ext cx="626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①</a:t>
            </a:r>
            <a:endParaRPr kumimoji="1" lang="ja-JP" altLang="en-US" sz="32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875638" y="2306706"/>
            <a:ext cx="626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②</a:t>
            </a:r>
            <a:endParaRPr kumimoji="1" lang="ja-JP" altLang="en-US" sz="32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9458197" y="2854199"/>
            <a:ext cx="667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③</a:t>
            </a:r>
            <a:endParaRPr kumimoji="1" lang="ja-JP" altLang="en-US" sz="3200" dirty="0"/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386" y="3599354"/>
            <a:ext cx="2172003" cy="1209844"/>
          </a:xfrm>
          <a:prstGeom prst="rect">
            <a:avLst/>
          </a:prstGeom>
        </p:spPr>
      </p:pic>
      <p:cxnSp>
        <p:nvCxnSpPr>
          <p:cNvPr id="11" name="直線矢印コネクタ 10"/>
          <p:cNvCxnSpPr/>
          <p:nvPr/>
        </p:nvCxnSpPr>
        <p:spPr>
          <a:xfrm flipH="1">
            <a:off x="8657970" y="1943100"/>
            <a:ext cx="1600455" cy="2348814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/>
          <p:cNvCxnSpPr/>
          <p:nvPr/>
        </p:nvCxnSpPr>
        <p:spPr>
          <a:xfrm>
            <a:off x="5429250" y="2095500"/>
            <a:ext cx="1383442" cy="1576192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22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2702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角丸四角形吹き出し 4"/>
          <p:cNvSpPr/>
          <p:nvPr/>
        </p:nvSpPr>
        <p:spPr>
          <a:xfrm>
            <a:off x="512341" y="4514335"/>
            <a:ext cx="8847968" cy="1499288"/>
          </a:xfrm>
          <a:prstGeom prst="wedgeRoundRectCallout">
            <a:avLst>
              <a:gd name="adj1" fmla="val -48105"/>
              <a:gd name="adj2" fmla="val -182737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4400" dirty="0" smtClean="0">
                <a:solidFill>
                  <a:schemeClr val="tx1"/>
                </a:solidFill>
              </a:rPr>
              <a:t>「</a:t>
            </a:r>
            <a:r>
              <a:rPr lang="en-US" altLang="ja-JP" sz="4400" dirty="0">
                <a:solidFill>
                  <a:schemeClr val="tx1"/>
                </a:solidFill>
              </a:rPr>
              <a:t>A</a:t>
            </a:r>
            <a:r>
              <a:rPr kumimoji="1" lang="ja-JP" altLang="en-US" sz="4400" dirty="0" smtClean="0">
                <a:solidFill>
                  <a:schemeClr val="tx1"/>
                </a:solidFill>
              </a:rPr>
              <a:t>」を押すとシミュレータに</a:t>
            </a:r>
            <a:endParaRPr kumimoji="1" lang="en-US" altLang="ja-JP" sz="4400" dirty="0" smtClean="0">
              <a:solidFill>
                <a:schemeClr val="tx1"/>
              </a:solidFill>
            </a:endParaRPr>
          </a:p>
          <a:p>
            <a:pPr lvl="1"/>
            <a:r>
              <a:rPr kumimoji="1" lang="ja-JP" altLang="en-US" sz="4400" dirty="0" smtClean="0">
                <a:solidFill>
                  <a:schemeClr val="tx1"/>
                </a:solidFill>
              </a:rPr>
              <a:t>表示される！</a:t>
            </a:r>
            <a:r>
              <a:rPr lang="ja-JP" altLang="en-US" sz="4400" dirty="0" smtClean="0">
                <a:solidFill>
                  <a:schemeClr val="tx1"/>
                </a:solidFill>
              </a:rPr>
              <a:t> 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7" name="楕円 6"/>
          <p:cNvSpPr/>
          <p:nvPr/>
        </p:nvSpPr>
        <p:spPr>
          <a:xfrm>
            <a:off x="98855" y="1911179"/>
            <a:ext cx="683740" cy="626075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23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8449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角丸四角形吹き出し 9"/>
          <p:cNvSpPr/>
          <p:nvPr/>
        </p:nvSpPr>
        <p:spPr>
          <a:xfrm>
            <a:off x="4132303" y="2237346"/>
            <a:ext cx="6079525" cy="1441621"/>
          </a:xfrm>
          <a:prstGeom prst="wedgeRoundRectCallout">
            <a:avLst>
              <a:gd name="adj1" fmla="val -75931"/>
              <a:gd name="adj2" fmla="val 232918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4400" dirty="0" smtClean="0">
                <a:solidFill>
                  <a:schemeClr val="tx1"/>
                </a:solidFill>
              </a:rPr>
              <a:t>「ダウンロード</a:t>
            </a:r>
            <a:r>
              <a:rPr lang="ja-JP" altLang="en-US" sz="4400" dirty="0" smtClean="0">
                <a:solidFill>
                  <a:schemeClr val="tx1"/>
                </a:solidFill>
              </a:rPr>
              <a:t>」</a:t>
            </a:r>
            <a:r>
              <a:rPr kumimoji="1" lang="ja-JP" altLang="en-US" sz="4400" dirty="0" smtClean="0">
                <a:solidFill>
                  <a:schemeClr val="tx1"/>
                </a:solidFill>
              </a:rPr>
              <a:t>を</a:t>
            </a:r>
            <a:r>
              <a:rPr lang="ja-JP" altLang="en-US" sz="4400" dirty="0">
                <a:solidFill>
                  <a:schemeClr val="tx1"/>
                </a:solidFill>
              </a:rPr>
              <a:t> </a:t>
            </a:r>
            <a:r>
              <a:rPr kumimoji="1" lang="ja-JP" altLang="en-US" sz="4400" dirty="0" smtClean="0">
                <a:solidFill>
                  <a:schemeClr val="tx1"/>
                </a:solidFill>
              </a:rPr>
              <a:t>クリック！</a:t>
            </a:r>
            <a:endParaRPr kumimoji="1" lang="ja-JP" altLang="en-US" sz="4400" dirty="0">
              <a:solidFill>
                <a:schemeClr val="tx1"/>
              </a:solidFill>
            </a:endParaRPr>
          </a:p>
        </p:txBody>
      </p:sp>
      <p:sp>
        <p:nvSpPr>
          <p:cNvPr id="11" name="角丸四角形吹き出し 10"/>
          <p:cNvSpPr/>
          <p:nvPr/>
        </p:nvSpPr>
        <p:spPr>
          <a:xfrm>
            <a:off x="6820929" y="4473607"/>
            <a:ext cx="5189839" cy="1472513"/>
          </a:xfrm>
          <a:prstGeom prst="wedgeRoundRectCallout">
            <a:avLst>
              <a:gd name="adj1" fmla="val 1188"/>
              <a:gd name="adj2" fmla="val 95794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4400" dirty="0" smtClean="0">
                <a:solidFill>
                  <a:schemeClr val="tx1"/>
                </a:solidFill>
              </a:rPr>
              <a:t>「名前をつけて保存</a:t>
            </a:r>
            <a:r>
              <a:rPr lang="ja-JP" altLang="en-US" sz="4400" dirty="0" smtClean="0">
                <a:solidFill>
                  <a:schemeClr val="tx1"/>
                </a:solidFill>
              </a:rPr>
              <a:t>」</a:t>
            </a:r>
            <a:r>
              <a:rPr kumimoji="1" lang="ja-JP" altLang="en-US" sz="4400" dirty="0" smtClean="0">
                <a:solidFill>
                  <a:schemeClr val="tx1"/>
                </a:solidFill>
              </a:rPr>
              <a:t>を選ぶ！ </a:t>
            </a:r>
            <a:endParaRPr kumimoji="1" lang="ja-JP" altLang="en-US" sz="4400" dirty="0">
              <a:solidFill>
                <a:schemeClr val="tx1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242485" y="2335995"/>
            <a:ext cx="8114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/>
              <a:t>①</a:t>
            </a:r>
            <a:endParaRPr kumimoji="1" lang="ja-JP" altLang="en-US" sz="40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923903" y="4473607"/>
            <a:ext cx="8114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/>
              <a:t>②</a:t>
            </a:r>
            <a:endParaRPr kumimoji="1" lang="ja-JP" altLang="en-US" sz="40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24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8870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3778337" y="1647567"/>
            <a:ext cx="1181100" cy="567123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吹き出し 3"/>
          <p:cNvSpPr/>
          <p:nvPr/>
        </p:nvSpPr>
        <p:spPr>
          <a:xfrm>
            <a:off x="724931" y="86239"/>
            <a:ext cx="10264346" cy="710282"/>
          </a:xfrm>
          <a:prstGeom prst="wedgeRoundRectCallout">
            <a:avLst>
              <a:gd name="adj1" fmla="val -14984"/>
              <a:gd name="adj2" fmla="val 164506"/>
              <a:gd name="adj3" fmla="val 16667"/>
            </a:avLst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600" dirty="0" smtClean="0">
                <a:solidFill>
                  <a:schemeClr val="tx1"/>
                </a:solidFill>
              </a:rPr>
              <a:t>「</a:t>
            </a:r>
            <a:r>
              <a:rPr kumimoji="1" lang="en-US" altLang="ja-JP" sz="3600" dirty="0" smtClean="0">
                <a:solidFill>
                  <a:schemeClr val="tx1"/>
                </a:solidFill>
              </a:rPr>
              <a:t>MICROBIT</a:t>
            </a:r>
            <a:r>
              <a:rPr lang="ja-JP" altLang="en-US" sz="3600" dirty="0" smtClean="0">
                <a:solidFill>
                  <a:schemeClr val="tx1"/>
                </a:solidFill>
              </a:rPr>
              <a:t>」になっていることを確かめる</a:t>
            </a:r>
            <a:r>
              <a:rPr kumimoji="1" lang="ja-JP" altLang="en-US" sz="3600" dirty="0" smtClean="0">
                <a:solidFill>
                  <a:schemeClr val="tx1"/>
                </a:solidFill>
              </a:rPr>
              <a:t>！</a:t>
            </a:r>
            <a:r>
              <a:rPr lang="ja-JP" altLang="en-US" sz="3600" dirty="0" smtClean="0">
                <a:solidFill>
                  <a:schemeClr val="tx1"/>
                </a:solidFill>
              </a:rPr>
              <a:t> 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2199502" y="5867396"/>
            <a:ext cx="5988907" cy="586692"/>
          </a:xfrm>
          <a:prstGeom prst="wedgeRoundRectCallout">
            <a:avLst>
              <a:gd name="adj1" fmla="val 41037"/>
              <a:gd name="adj2" fmla="val -164289"/>
              <a:gd name="adj3" fmla="val 16667"/>
            </a:avLst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600" dirty="0" smtClean="0">
                <a:solidFill>
                  <a:schemeClr val="tx1"/>
                </a:solidFill>
              </a:rPr>
              <a:t>「</a:t>
            </a:r>
            <a:r>
              <a:rPr lang="ja-JP" altLang="en-US" sz="3600" dirty="0">
                <a:solidFill>
                  <a:schemeClr val="tx1"/>
                </a:solidFill>
              </a:rPr>
              <a:t>保存</a:t>
            </a:r>
            <a:r>
              <a:rPr lang="ja-JP" altLang="en-US" sz="3600" dirty="0" smtClean="0">
                <a:solidFill>
                  <a:schemeClr val="tx1"/>
                </a:solidFill>
              </a:rPr>
              <a:t>」</a:t>
            </a:r>
            <a:r>
              <a:rPr kumimoji="1" lang="ja-JP" altLang="en-US" sz="3600" dirty="0" smtClean="0">
                <a:solidFill>
                  <a:schemeClr val="tx1"/>
                </a:solidFill>
              </a:rPr>
              <a:t>をクリック！</a:t>
            </a:r>
            <a:r>
              <a:rPr lang="ja-JP" altLang="en-US" sz="3600" dirty="0" smtClean="0">
                <a:solidFill>
                  <a:schemeClr val="tx1"/>
                </a:solidFill>
              </a:rPr>
              <a:t> 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8261" y="88635"/>
            <a:ext cx="8114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/>
              <a:t>①</a:t>
            </a:r>
            <a:endParaRPr kumimoji="1" lang="ja-JP" altLang="en-US" sz="40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540476" y="5867396"/>
            <a:ext cx="947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/>
              <a:t>③</a:t>
            </a:r>
            <a:endParaRPr kumimoji="1" lang="ja-JP" altLang="en-US" sz="4000" dirty="0"/>
          </a:p>
        </p:txBody>
      </p:sp>
      <p:sp>
        <p:nvSpPr>
          <p:cNvPr id="9" name="楕円 8"/>
          <p:cNvSpPr/>
          <p:nvPr/>
        </p:nvSpPr>
        <p:spPr>
          <a:xfrm>
            <a:off x="3160243" y="3676904"/>
            <a:ext cx="1181100" cy="321277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角丸四角形吹き出し 9"/>
          <p:cNvSpPr/>
          <p:nvPr/>
        </p:nvSpPr>
        <p:spPr>
          <a:xfrm>
            <a:off x="4744994" y="2594919"/>
            <a:ext cx="7348151" cy="1264250"/>
          </a:xfrm>
          <a:prstGeom prst="wedgeRoundRectCallout">
            <a:avLst>
              <a:gd name="adj1" fmla="val -55216"/>
              <a:gd name="adj2" fmla="val 45646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600" dirty="0" smtClean="0">
                <a:solidFill>
                  <a:schemeClr val="tx1"/>
                </a:solidFill>
              </a:rPr>
              <a:t>①が「</a:t>
            </a:r>
            <a:r>
              <a:rPr kumimoji="1" lang="en-US" altLang="ja-JP" sz="3600" dirty="0" smtClean="0">
                <a:solidFill>
                  <a:schemeClr val="tx1"/>
                </a:solidFill>
              </a:rPr>
              <a:t>MICROBIT</a:t>
            </a:r>
            <a:r>
              <a:rPr lang="ja-JP" altLang="en-US" sz="3600" dirty="0" smtClean="0">
                <a:solidFill>
                  <a:schemeClr val="tx1"/>
                </a:solidFill>
              </a:rPr>
              <a:t>」になっていなければ「</a:t>
            </a:r>
            <a:r>
              <a:rPr lang="en-US" altLang="ja-JP" sz="3600" dirty="0" smtClean="0">
                <a:solidFill>
                  <a:schemeClr val="tx1"/>
                </a:solidFill>
              </a:rPr>
              <a:t>MICROBIT]</a:t>
            </a:r>
            <a:r>
              <a:rPr lang="ja-JP" altLang="en-US" sz="3600" dirty="0" smtClean="0">
                <a:solidFill>
                  <a:schemeClr val="tx1"/>
                </a:solidFill>
              </a:rPr>
              <a:t>を選ぶ </a:t>
            </a:r>
            <a:r>
              <a:rPr lang="en-US" altLang="ja-JP" sz="3600" dirty="0" smtClean="0">
                <a:solidFill>
                  <a:schemeClr val="tx1"/>
                </a:solidFill>
              </a:rPr>
              <a:t>!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090086" y="2591854"/>
            <a:ext cx="741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/>
              <a:t>②</a:t>
            </a:r>
            <a:endParaRPr kumimoji="1" lang="ja-JP" altLang="en-US" sz="40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25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1373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5214551" y="757881"/>
            <a:ext cx="6343135" cy="37856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/>
              <a:t>保存されると、</a:t>
            </a:r>
            <a:endParaRPr kumimoji="1" lang="en-US" altLang="ja-JP" sz="4000" dirty="0" smtClean="0"/>
          </a:p>
          <a:p>
            <a:endParaRPr kumimoji="1" lang="en-US" altLang="ja-JP" sz="4000" dirty="0" smtClean="0"/>
          </a:p>
          <a:p>
            <a:r>
              <a:rPr kumimoji="1" lang="ja-JP" altLang="en-US" sz="4000" dirty="0" smtClean="0"/>
              <a:t>実物の「</a:t>
            </a:r>
            <a:r>
              <a:rPr kumimoji="1" lang="en-US" altLang="ja-JP" sz="4000" dirty="0" smtClean="0"/>
              <a:t>A</a:t>
            </a:r>
            <a:r>
              <a:rPr kumimoji="1" lang="ja-JP" altLang="en-US" sz="4000" dirty="0" smtClean="0"/>
              <a:t>ボタンを押す」</a:t>
            </a:r>
            <a:endParaRPr kumimoji="1" lang="en-US" altLang="ja-JP" sz="4000" dirty="0" smtClean="0"/>
          </a:p>
          <a:p>
            <a:endParaRPr kumimoji="1" lang="en-US" altLang="ja-JP" sz="4000" dirty="0" smtClean="0"/>
          </a:p>
          <a:p>
            <a:r>
              <a:rPr kumimoji="1" lang="ja-JP" altLang="en-US" sz="4000" dirty="0" smtClean="0"/>
              <a:t> → 「</a:t>
            </a:r>
            <a:r>
              <a:rPr kumimoji="1" lang="ja-JP" altLang="en-US" sz="4000" b="1" dirty="0" smtClean="0">
                <a:solidFill>
                  <a:srgbClr val="FF0000"/>
                </a:solidFill>
              </a:rPr>
              <a:t>名前</a:t>
            </a:r>
            <a:r>
              <a:rPr kumimoji="1" lang="en-US" altLang="ja-JP" sz="4000" b="1" dirty="0" smtClean="0">
                <a:solidFill>
                  <a:srgbClr val="FF0000"/>
                </a:solidFill>
              </a:rPr>
              <a:t>(</a:t>
            </a:r>
            <a:r>
              <a:rPr kumimoji="1" lang="ja-JP" altLang="en-US" sz="4000" b="1" dirty="0" smtClean="0">
                <a:solidFill>
                  <a:srgbClr val="FF0000"/>
                </a:solidFill>
              </a:rPr>
              <a:t>ローマ字</a:t>
            </a:r>
            <a:r>
              <a:rPr kumimoji="1" lang="en-US" altLang="ja-JP" sz="4000" b="1" dirty="0" smtClean="0">
                <a:solidFill>
                  <a:srgbClr val="FF0000"/>
                </a:solidFill>
              </a:rPr>
              <a:t>)</a:t>
            </a:r>
            <a:r>
              <a:rPr lang="ja-JP" altLang="en-US" sz="4000" dirty="0"/>
              <a:t>」</a:t>
            </a:r>
            <a:r>
              <a:rPr kumimoji="1" lang="ja-JP" altLang="en-US" sz="4000" dirty="0" smtClean="0"/>
              <a:t>が　　</a:t>
            </a:r>
            <a:endParaRPr kumimoji="1" lang="en-US" altLang="ja-JP" sz="4000" dirty="0" smtClean="0"/>
          </a:p>
          <a:p>
            <a:r>
              <a:rPr lang="ja-JP" altLang="en-US" sz="4000" dirty="0"/>
              <a:t>　</a:t>
            </a:r>
            <a:r>
              <a:rPr lang="ja-JP" altLang="en-US" sz="4000" dirty="0" smtClean="0"/>
              <a:t>　  </a:t>
            </a:r>
            <a:r>
              <a:rPr kumimoji="1" lang="ja-JP" altLang="en-US" sz="4000" dirty="0" smtClean="0"/>
              <a:t>表示される。</a:t>
            </a:r>
            <a:endParaRPr kumimoji="1" lang="ja-JP" altLang="en-US" sz="40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" y="757881"/>
            <a:ext cx="4145006" cy="3991794"/>
          </a:xfrm>
          <a:prstGeom prst="rect">
            <a:avLst/>
          </a:prstGeom>
        </p:spPr>
      </p:pic>
      <p:sp>
        <p:nvSpPr>
          <p:cNvPr id="5" name="上矢印 4"/>
          <p:cNvSpPr/>
          <p:nvPr/>
        </p:nvSpPr>
        <p:spPr>
          <a:xfrm>
            <a:off x="1556951" y="3635099"/>
            <a:ext cx="263612" cy="1484772"/>
          </a:xfrm>
          <a:prstGeom prst="upArrow">
            <a:avLst>
              <a:gd name="adj1" fmla="val 50000"/>
              <a:gd name="adj2" fmla="val 159945"/>
            </a:avLst>
          </a:prstGeom>
          <a:solidFill>
            <a:srgbClr val="0070C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908480" y="5119871"/>
            <a:ext cx="1771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b="1" dirty="0" smtClean="0">
                <a:solidFill>
                  <a:srgbClr val="0070C0"/>
                </a:solidFill>
              </a:rPr>
              <a:t>A</a:t>
            </a:r>
            <a:r>
              <a:rPr lang="ja-JP" altLang="en-US" sz="3200" b="1" dirty="0" smtClean="0">
                <a:solidFill>
                  <a:srgbClr val="0070C0"/>
                </a:solidFill>
              </a:rPr>
              <a:t>ボタン</a:t>
            </a:r>
            <a:endParaRPr kumimoji="1" lang="ja-JP" altLang="en-US" sz="3200" b="1" dirty="0">
              <a:solidFill>
                <a:srgbClr val="0070C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26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2986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7463481" y="2464400"/>
            <a:ext cx="1400433" cy="740119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上矢印 3"/>
          <p:cNvSpPr/>
          <p:nvPr/>
        </p:nvSpPr>
        <p:spPr>
          <a:xfrm rot="16200000">
            <a:off x="9106931" y="2344307"/>
            <a:ext cx="494271" cy="980304"/>
          </a:xfrm>
          <a:prstGeom prst="upArrow">
            <a:avLst>
              <a:gd name="adj1" fmla="val 50000"/>
              <a:gd name="adj2" fmla="val 8166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15644" y="2570646"/>
            <a:ext cx="1971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 smtClean="0">
                <a:solidFill>
                  <a:schemeClr val="bg1"/>
                </a:solidFill>
              </a:rPr>
              <a:t>クリック</a:t>
            </a:r>
            <a:endParaRPr kumimoji="1" lang="ja-JP" alt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27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3861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4720281" y="1812324"/>
            <a:ext cx="7183395" cy="37856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4800" dirty="0" smtClean="0"/>
              <a:t>「Ｂ</a:t>
            </a:r>
            <a:r>
              <a:rPr kumimoji="1" lang="ja-JP" altLang="en-US" sz="4800" dirty="0" smtClean="0"/>
              <a:t>ボタンを押す」と</a:t>
            </a:r>
            <a:endParaRPr kumimoji="1" lang="en-US" altLang="ja-JP" sz="4800" dirty="0" smtClean="0"/>
          </a:p>
          <a:p>
            <a:r>
              <a:rPr lang="ja-JP" altLang="en-US" sz="4800" dirty="0" smtClean="0"/>
              <a:t>　　　　↓</a:t>
            </a:r>
            <a:endParaRPr kumimoji="1" lang="en-US" altLang="ja-JP" sz="4800" dirty="0" smtClean="0"/>
          </a:p>
          <a:p>
            <a:r>
              <a:rPr kumimoji="1" lang="ja-JP" altLang="en-US" sz="4800" dirty="0" smtClean="0"/>
              <a:t>「</a:t>
            </a:r>
            <a:r>
              <a:rPr lang="ja-JP" altLang="en-US" sz="4800" b="1" dirty="0" smtClean="0">
                <a:solidFill>
                  <a:srgbClr val="FF0000"/>
                </a:solidFill>
              </a:rPr>
              <a:t>ニコニコマーク</a:t>
            </a:r>
            <a:r>
              <a:rPr lang="ja-JP" altLang="en-US" sz="4800" dirty="0" smtClean="0"/>
              <a:t>」</a:t>
            </a:r>
            <a:r>
              <a:rPr kumimoji="1" lang="ja-JP" altLang="en-US" sz="4800" dirty="0" smtClean="0"/>
              <a:t>が、</a:t>
            </a:r>
            <a:endParaRPr kumimoji="1" lang="en-US" altLang="ja-JP" sz="4800" dirty="0" smtClean="0"/>
          </a:p>
          <a:p>
            <a:r>
              <a:rPr lang="ja-JP" altLang="en-US" sz="4800" dirty="0"/>
              <a:t>　</a:t>
            </a:r>
            <a:r>
              <a:rPr kumimoji="1" lang="ja-JP" altLang="en-US" sz="4800" dirty="0" smtClean="0"/>
              <a:t>表示されるプログラム</a:t>
            </a:r>
            <a:endParaRPr kumimoji="1" lang="en-US" altLang="ja-JP" sz="4800" dirty="0" smtClean="0"/>
          </a:p>
          <a:p>
            <a:r>
              <a:rPr lang="ja-JP" altLang="en-US" sz="4800" dirty="0"/>
              <a:t>　</a:t>
            </a:r>
            <a:r>
              <a:rPr kumimoji="1" lang="ja-JP" altLang="en-US" sz="4800" dirty="0" smtClean="0"/>
              <a:t>をつくる！</a:t>
            </a:r>
            <a:endParaRPr kumimoji="1" lang="ja-JP" altLang="en-US" sz="48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65" y="1804086"/>
            <a:ext cx="4145006" cy="3991794"/>
          </a:xfrm>
          <a:prstGeom prst="rect">
            <a:avLst/>
          </a:prstGeom>
        </p:spPr>
      </p:pic>
      <p:sp>
        <p:nvSpPr>
          <p:cNvPr id="5" name="上矢印 4"/>
          <p:cNvSpPr/>
          <p:nvPr/>
        </p:nvSpPr>
        <p:spPr>
          <a:xfrm>
            <a:off x="3297192" y="4442408"/>
            <a:ext cx="263612" cy="1484772"/>
          </a:xfrm>
          <a:prstGeom prst="upArrow">
            <a:avLst>
              <a:gd name="adj1" fmla="val 50000"/>
              <a:gd name="adj2" fmla="val 159945"/>
            </a:avLst>
          </a:prstGeom>
          <a:solidFill>
            <a:srgbClr val="0070C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648464" y="5927180"/>
            <a:ext cx="18246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70C0"/>
                </a:solidFill>
              </a:rPr>
              <a:t>Ｂ</a:t>
            </a:r>
            <a:r>
              <a:rPr lang="ja-JP" altLang="en-US" sz="3200" b="1" dirty="0" smtClean="0">
                <a:solidFill>
                  <a:srgbClr val="0070C0"/>
                </a:solidFill>
              </a:rPr>
              <a:t>ボタン</a:t>
            </a:r>
            <a:endParaRPr kumimoji="1" lang="ja-JP" altLang="en-US" sz="3200" b="1" dirty="0">
              <a:solidFill>
                <a:srgbClr val="0070C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5962" y="449757"/>
            <a:ext cx="684564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5400" b="1" dirty="0" smtClean="0"/>
              <a:t>練習３</a:t>
            </a:r>
            <a:endParaRPr kumimoji="1" lang="ja-JP" altLang="en-US" sz="54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28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1264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6198716" y="930103"/>
            <a:ext cx="2240691" cy="2273644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吹き出し 3"/>
          <p:cNvSpPr/>
          <p:nvPr/>
        </p:nvSpPr>
        <p:spPr>
          <a:xfrm>
            <a:off x="3793525" y="4366056"/>
            <a:ext cx="5772150" cy="992918"/>
          </a:xfrm>
          <a:prstGeom prst="wedgeRoundRectCallout">
            <a:avLst>
              <a:gd name="adj1" fmla="val -571"/>
              <a:gd name="adj2" fmla="val -174103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4400" dirty="0" smtClean="0">
                <a:solidFill>
                  <a:schemeClr val="tx1"/>
                </a:solidFill>
              </a:rPr>
              <a:t>これをつくる！</a:t>
            </a:r>
            <a:r>
              <a:rPr lang="ja-JP" altLang="en-US" sz="4400" dirty="0" smtClean="0">
                <a:solidFill>
                  <a:schemeClr val="tx1"/>
                </a:solidFill>
              </a:rPr>
              <a:t> 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29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204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80303" y="2018270"/>
            <a:ext cx="10379676" cy="2990335"/>
          </a:xfrm>
        </p:spPr>
        <p:txBody>
          <a:bodyPr>
            <a:noAutofit/>
          </a:bodyPr>
          <a:lstStyle/>
          <a:p>
            <a:r>
              <a:rPr kumimoji="1" lang="ja-JP" altLang="en-US" sz="8800" b="1" dirty="0" smtClean="0"/>
              <a:t>マイクロビットの</a:t>
            </a:r>
            <a:r>
              <a:rPr kumimoji="1" lang="en-US" altLang="ja-JP" sz="8800" b="1" dirty="0" smtClean="0"/>
              <a:t/>
            </a:r>
            <a:br>
              <a:rPr kumimoji="1" lang="en-US" altLang="ja-JP" sz="8800" b="1" dirty="0" smtClean="0"/>
            </a:br>
            <a:r>
              <a:rPr kumimoji="1" lang="ja-JP" altLang="en-US" sz="8800" b="1" dirty="0" smtClean="0"/>
              <a:t>基本的な使い方</a:t>
            </a:r>
            <a:endParaRPr kumimoji="1" lang="ja-JP" altLang="en-US" sz="8800" b="1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３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7734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角丸四角形吹き出し 3"/>
          <p:cNvSpPr/>
          <p:nvPr/>
        </p:nvSpPr>
        <p:spPr>
          <a:xfrm>
            <a:off x="107089" y="4802659"/>
            <a:ext cx="7331679" cy="1622855"/>
          </a:xfrm>
          <a:prstGeom prst="wedgeRoundRectCallout">
            <a:avLst>
              <a:gd name="adj1" fmla="val -13339"/>
              <a:gd name="adj2" fmla="val -230794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000" dirty="0" smtClean="0">
                <a:solidFill>
                  <a:schemeClr val="tx1"/>
                </a:solidFill>
              </a:rPr>
              <a:t>「入力」をクリック    </a:t>
            </a:r>
            <a:endParaRPr kumimoji="1" lang="en-US" altLang="ja-JP" sz="3000" dirty="0" smtClean="0">
              <a:solidFill>
                <a:schemeClr val="tx1"/>
              </a:solidFill>
            </a:endParaRPr>
          </a:p>
          <a:p>
            <a:pPr lvl="1"/>
            <a:r>
              <a:rPr lang="ja-JP" altLang="en-US" sz="3000" dirty="0">
                <a:solidFill>
                  <a:schemeClr val="tx1"/>
                </a:solidFill>
              </a:rPr>
              <a:t>「</a:t>
            </a:r>
            <a:r>
              <a:rPr kumimoji="1" lang="ja-JP" altLang="en-US" sz="3000" dirty="0" smtClean="0">
                <a:solidFill>
                  <a:schemeClr val="tx1"/>
                </a:solidFill>
              </a:rPr>
              <a:t>ボタンが押されたとき」</a:t>
            </a:r>
            <a:r>
              <a:rPr lang="ja-JP" altLang="en-US" sz="3000" dirty="0" smtClean="0">
                <a:solidFill>
                  <a:schemeClr val="tx1"/>
                </a:solidFill>
              </a:rPr>
              <a:t>を</a:t>
            </a:r>
            <a:r>
              <a:rPr kumimoji="1" lang="ja-JP" altLang="en-US" sz="3000" dirty="0" smtClean="0">
                <a:solidFill>
                  <a:schemeClr val="tx1"/>
                </a:solidFill>
              </a:rPr>
              <a:t>ドラッグ</a:t>
            </a:r>
            <a:endParaRPr kumimoji="1" lang="en-US" altLang="ja-JP" sz="3000" dirty="0" smtClean="0">
              <a:solidFill>
                <a:schemeClr val="tx1"/>
              </a:solidFill>
            </a:endParaRPr>
          </a:p>
          <a:p>
            <a:pPr lvl="1"/>
            <a:r>
              <a:rPr kumimoji="1" lang="ja-JP" altLang="en-US" sz="3000" dirty="0" smtClean="0">
                <a:solidFill>
                  <a:schemeClr val="tx1"/>
                </a:solidFill>
              </a:rPr>
              <a:t>「ＡをＢ」に変える</a:t>
            </a:r>
            <a:r>
              <a:rPr lang="ja-JP" altLang="en-US" sz="3000" dirty="0" smtClean="0">
                <a:solidFill>
                  <a:schemeClr val="tx1"/>
                </a:solidFill>
              </a:rPr>
              <a:t> 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3649362" y="3048000"/>
            <a:ext cx="8443784" cy="1672281"/>
          </a:xfrm>
          <a:prstGeom prst="wedgeRoundRectCallout">
            <a:avLst>
              <a:gd name="adj1" fmla="val -54040"/>
              <a:gd name="adj2" fmla="val -137392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000" dirty="0" smtClean="0">
                <a:solidFill>
                  <a:schemeClr val="tx1"/>
                </a:solidFill>
              </a:rPr>
              <a:t>「基本」をクリック    </a:t>
            </a:r>
            <a:endParaRPr kumimoji="1" lang="en-US" altLang="ja-JP" sz="3000" dirty="0" smtClean="0">
              <a:solidFill>
                <a:schemeClr val="tx1"/>
              </a:solidFill>
            </a:endParaRPr>
          </a:p>
          <a:p>
            <a:pPr lvl="1"/>
            <a:r>
              <a:rPr lang="ja-JP" altLang="en-US" sz="3000" dirty="0" smtClean="0">
                <a:solidFill>
                  <a:schemeClr val="tx1"/>
                </a:solidFill>
              </a:rPr>
              <a:t>「ＬＥＤ画面に表示」を</a:t>
            </a:r>
            <a:r>
              <a:rPr kumimoji="1" lang="ja-JP" altLang="en-US" sz="3000" dirty="0" smtClean="0">
                <a:solidFill>
                  <a:schemeClr val="tx1"/>
                </a:solidFill>
              </a:rPr>
              <a:t>ドラッグ</a:t>
            </a:r>
            <a:endParaRPr kumimoji="1" lang="en-US" altLang="ja-JP" sz="3000" dirty="0" smtClean="0">
              <a:solidFill>
                <a:schemeClr val="tx1"/>
              </a:solidFill>
            </a:endParaRPr>
          </a:p>
          <a:p>
            <a:pPr lvl="1"/>
            <a:r>
              <a:rPr lang="ja-JP" altLang="en-US" sz="3000" dirty="0" smtClean="0">
                <a:solidFill>
                  <a:schemeClr val="tx1"/>
                </a:solidFill>
              </a:rPr>
              <a:t>「点灯させる</a:t>
            </a:r>
            <a:r>
              <a:rPr kumimoji="1" lang="ja-JP" altLang="en-US" sz="3000" dirty="0" smtClean="0">
                <a:solidFill>
                  <a:schemeClr val="tx1"/>
                </a:solidFill>
              </a:rPr>
              <a:t>部分」をクリック（白で表示）</a:t>
            </a:r>
            <a:r>
              <a:rPr lang="ja-JP" altLang="en-US" sz="3000" dirty="0" smtClean="0">
                <a:solidFill>
                  <a:schemeClr val="tx1"/>
                </a:solidFill>
              </a:rPr>
              <a:t> 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63608" y="4802659"/>
            <a:ext cx="6590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000" dirty="0"/>
              <a:t>①</a:t>
            </a:r>
            <a:endParaRPr kumimoji="1" lang="ja-JP" altLang="en-US" sz="30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900612" y="3048000"/>
            <a:ext cx="6590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000" dirty="0"/>
              <a:t>②</a:t>
            </a:r>
            <a:endParaRPr kumimoji="1" lang="ja-JP" altLang="en-US" sz="30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30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3078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-9524" y="838201"/>
            <a:ext cx="2647949" cy="2838450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吹き出し 3"/>
          <p:cNvSpPr/>
          <p:nvPr/>
        </p:nvSpPr>
        <p:spPr>
          <a:xfrm>
            <a:off x="1514475" y="5041169"/>
            <a:ext cx="8639175" cy="992918"/>
          </a:xfrm>
          <a:prstGeom prst="wedgeRoundRectCallout">
            <a:avLst>
              <a:gd name="adj1" fmla="val -45411"/>
              <a:gd name="adj2" fmla="val -195467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4400" dirty="0" smtClean="0">
                <a:solidFill>
                  <a:schemeClr val="tx1"/>
                </a:solidFill>
              </a:rPr>
              <a:t>「</a:t>
            </a:r>
            <a:r>
              <a:rPr kumimoji="1" lang="en-US" altLang="ja-JP" sz="4400" dirty="0" smtClean="0">
                <a:solidFill>
                  <a:schemeClr val="tx1"/>
                </a:solidFill>
              </a:rPr>
              <a:t>B</a:t>
            </a:r>
            <a:r>
              <a:rPr kumimoji="1" lang="ja-JP" altLang="en-US" sz="4400" dirty="0" smtClean="0">
                <a:solidFill>
                  <a:schemeClr val="tx1"/>
                </a:solidFill>
              </a:rPr>
              <a:t>」を押すと表示される！</a:t>
            </a:r>
            <a:r>
              <a:rPr lang="ja-JP" altLang="en-US" sz="4400" dirty="0" smtClean="0">
                <a:solidFill>
                  <a:schemeClr val="tx1"/>
                </a:solidFill>
              </a:rPr>
              <a:t> 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5" name="上矢印 4"/>
          <p:cNvSpPr/>
          <p:nvPr/>
        </p:nvSpPr>
        <p:spPr>
          <a:xfrm rot="16200000">
            <a:off x="2895530" y="1376475"/>
            <a:ext cx="543449" cy="1624013"/>
          </a:xfrm>
          <a:prstGeom prst="upArrow">
            <a:avLst>
              <a:gd name="adj1" fmla="val 50000"/>
              <a:gd name="adj2" fmla="val 81667"/>
            </a:avLst>
          </a:prstGeom>
          <a:solidFill>
            <a:srgbClr val="0070C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69736" y="1907232"/>
            <a:ext cx="1971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b="1" dirty="0" smtClean="0">
                <a:solidFill>
                  <a:srgbClr val="0070C0"/>
                </a:solidFill>
              </a:rPr>
              <a:t>B</a:t>
            </a:r>
            <a:r>
              <a:rPr lang="ja-JP" altLang="en-US" sz="3200" b="1" dirty="0">
                <a:solidFill>
                  <a:srgbClr val="0070C0"/>
                </a:solidFill>
              </a:rPr>
              <a:t>ボタン</a:t>
            </a:r>
            <a:endParaRPr kumimoji="1" lang="ja-JP" altLang="en-US" sz="3200" b="1" dirty="0">
              <a:solidFill>
                <a:srgbClr val="0070C0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31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5677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角丸四角形吹き出し 6"/>
          <p:cNvSpPr/>
          <p:nvPr/>
        </p:nvSpPr>
        <p:spPr>
          <a:xfrm>
            <a:off x="3080435" y="3056007"/>
            <a:ext cx="8880391" cy="895350"/>
          </a:xfrm>
          <a:prstGeom prst="wedgeRoundRectCallout">
            <a:avLst>
              <a:gd name="adj1" fmla="val -60755"/>
              <a:gd name="adj2" fmla="val 325885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4400" dirty="0" smtClean="0">
                <a:solidFill>
                  <a:schemeClr val="tx1"/>
                </a:solidFill>
              </a:rPr>
              <a:t>「ダウンロード</a:t>
            </a:r>
            <a:r>
              <a:rPr lang="ja-JP" altLang="en-US" sz="4400" dirty="0" smtClean="0">
                <a:solidFill>
                  <a:schemeClr val="tx1"/>
                </a:solidFill>
              </a:rPr>
              <a:t>」</a:t>
            </a:r>
            <a:r>
              <a:rPr kumimoji="1" lang="ja-JP" altLang="en-US" sz="4400" dirty="0" smtClean="0">
                <a:solidFill>
                  <a:schemeClr val="tx1"/>
                </a:solidFill>
              </a:rPr>
              <a:t>を</a:t>
            </a:r>
            <a:r>
              <a:rPr lang="ja-JP" altLang="en-US" sz="4400" dirty="0">
                <a:solidFill>
                  <a:schemeClr val="tx1"/>
                </a:solidFill>
              </a:rPr>
              <a:t> </a:t>
            </a:r>
            <a:r>
              <a:rPr kumimoji="1" lang="ja-JP" altLang="en-US" sz="4400" dirty="0" smtClean="0">
                <a:solidFill>
                  <a:schemeClr val="tx1"/>
                </a:solidFill>
              </a:rPr>
              <a:t>クリック！</a:t>
            </a:r>
            <a:endParaRPr kumimoji="1" lang="ja-JP" altLang="en-US" sz="4400" dirty="0">
              <a:solidFill>
                <a:schemeClr val="tx1"/>
              </a:solidFill>
            </a:endParaRPr>
          </a:p>
        </p:txBody>
      </p:sp>
      <p:sp>
        <p:nvSpPr>
          <p:cNvPr id="8" name="角丸四角形吹き出し 7"/>
          <p:cNvSpPr/>
          <p:nvPr/>
        </p:nvSpPr>
        <p:spPr>
          <a:xfrm>
            <a:off x="6686292" y="4441030"/>
            <a:ext cx="5189839" cy="1476376"/>
          </a:xfrm>
          <a:prstGeom prst="wedgeRoundRectCallout">
            <a:avLst>
              <a:gd name="adj1" fmla="val 4928"/>
              <a:gd name="adj2" fmla="val 96308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4400" dirty="0" smtClean="0">
                <a:solidFill>
                  <a:schemeClr val="tx1"/>
                </a:solidFill>
              </a:rPr>
              <a:t>「名前をつけて保存</a:t>
            </a:r>
            <a:r>
              <a:rPr lang="ja-JP" altLang="en-US" sz="4400" dirty="0" smtClean="0">
                <a:solidFill>
                  <a:schemeClr val="tx1"/>
                </a:solidFill>
              </a:rPr>
              <a:t>」</a:t>
            </a:r>
            <a:r>
              <a:rPr kumimoji="1" lang="ja-JP" altLang="en-US" sz="4400" dirty="0" smtClean="0">
                <a:solidFill>
                  <a:schemeClr val="tx1"/>
                </a:solidFill>
              </a:rPr>
              <a:t>を選ぶ！ </a:t>
            </a:r>
            <a:endParaRPr kumimoji="1" lang="ja-JP" altLang="en-US" sz="4400" dirty="0">
              <a:solidFill>
                <a:schemeClr val="tx1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019681" y="3056007"/>
            <a:ext cx="8114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/>
              <a:t>①</a:t>
            </a:r>
            <a:endParaRPr kumimoji="1" lang="ja-JP" altLang="en-US" sz="40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6686292" y="4471332"/>
            <a:ext cx="8114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/>
              <a:t>②</a:t>
            </a:r>
            <a:endParaRPr kumimoji="1" lang="ja-JP" altLang="en-US" sz="40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32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4074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3778337" y="1647567"/>
            <a:ext cx="1181100" cy="567123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吹き出し 3"/>
          <p:cNvSpPr/>
          <p:nvPr/>
        </p:nvSpPr>
        <p:spPr>
          <a:xfrm>
            <a:off x="724931" y="86239"/>
            <a:ext cx="10264346" cy="710282"/>
          </a:xfrm>
          <a:prstGeom prst="wedgeRoundRectCallout">
            <a:avLst>
              <a:gd name="adj1" fmla="val -15145"/>
              <a:gd name="adj2" fmla="val 166826"/>
              <a:gd name="adj3" fmla="val 16667"/>
            </a:avLst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600" dirty="0" smtClean="0">
                <a:solidFill>
                  <a:schemeClr val="tx1"/>
                </a:solidFill>
              </a:rPr>
              <a:t>「</a:t>
            </a:r>
            <a:r>
              <a:rPr kumimoji="1" lang="en-US" altLang="ja-JP" sz="3600" dirty="0" smtClean="0">
                <a:solidFill>
                  <a:schemeClr val="tx1"/>
                </a:solidFill>
              </a:rPr>
              <a:t>MICROBIT</a:t>
            </a:r>
            <a:r>
              <a:rPr lang="ja-JP" altLang="en-US" sz="3600" dirty="0" smtClean="0">
                <a:solidFill>
                  <a:schemeClr val="tx1"/>
                </a:solidFill>
              </a:rPr>
              <a:t>」になっていることを確かめる</a:t>
            </a:r>
            <a:r>
              <a:rPr kumimoji="1" lang="ja-JP" altLang="en-US" sz="3600" dirty="0" smtClean="0">
                <a:solidFill>
                  <a:schemeClr val="tx1"/>
                </a:solidFill>
              </a:rPr>
              <a:t>！</a:t>
            </a:r>
            <a:r>
              <a:rPr lang="ja-JP" altLang="en-US" sz="3600" dirty="0" smtClean="0">
                <a:solidFill>
                  <a:schemeClr val="tx1"/>
                </a:solidFill>
              </a:rPr>
              <a:t> 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2199502" y="5867396"/>
            <a:ext cx="5988907" cy="586692"/>
          </a:xfrm>
          <a:prstGeom prst="wedgeRoundRectCallout">
            <a:avLst>
              <a:gd name="adj1" fmla="val 41037"/>
              <a:gd name="adj2" fmla="val -164289"/>
              <a:gd name="adj3" fmla="val 16667"/>
            </a:avLst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600" dirty="0" smtClean="0">
                <a:solidFill>
                  <a:schemeClr val="tx1"/>
                </a:solidFill>
              </a:rPr>
              <a:t>「</a:t>
            </a:r>
            <a:r>
              <a:rPr lang="ja-JP" altLang="en-US" sz="3600" dirty="0">
                <a:solidFill>
                  <a:schemeClr val="tx1"/>
                </a:solidFill>
              </a:rPr>
              <a:t>保存</a:t>
            </a:r>
            <a:r>
              <a:rPr lang="ja-JP" altLang="en-US" sz="3600" dirty="0" smtClean="0">
                <a:solidFill>
                  <a:schemeClr val="tx1"/>
                </a:solidFill>
              </a:rPr>
              <a:t>」</a:t>
            </a:r>
            <a:r>
              <a:rPr kumimoji="1" lang="ja-JP" altLang="en-US" sz="3600" dirty="0" smtClean="0">
                <a:solidFill>
                  <a:schemeClr val="tx1"/>
                </a:solidFill>
              </a:rPr>
              <a:t>をクリック！</a:t>
            </a:r>
            <a:r>
              <a:rPr lang="ja-JP" altLang="en-US" sz="3600" dirty="0" smtClean="0">
                <a:solidFill>
                  <a:schemeClr val="tx1"/>
                </a:solidFill>
              </a:rPr>
              <a:t> 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8261" y="88635"/>
            <a:ext cx="8114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/>
              <a:t>①</a:t>
            </a:r>
            <a:endParaRPr kumimoji="1" lang="ja-JP" altLang="en-US" sz="40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540476" y="5867396"/>
            <a:ext cx="947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/>
              <a:t>③</a:t>
            </a:r>
            <a:endParaRPr kumimoji="1" lang="ja-JP" altLang="en-US" sz="4000" dirty="0"/>
          </a:p>
        </p:txBody>
      </p:sp>
      <p:sp>
        <p:nvSpPr>
          <p:cNvPr id="9" name="楕円 8"/>
          <p:cNvSpPr/>
          <p:nvPr/>
        </p:nvSpPr>
        <p:spPr>
          <a:xfrm>
            <a:off x="3160243" y="3676904"/>
            <a:ext cx="1181100" cy="321277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角丸四角形吹き出し 9"/>
          <p:cNvSpPr/>
          <p:nvPr/>
        </p:nvSpPr>
        <p:spPr>
          <a:xfrm>
            <a:off x="4744994" y="2594919"/>
            <a:ext cx="7348151" cy="1264250"/>
          </a:xfrm>
          <a:prstGeom prst="wedgeRoundRectCallout">
            <a:avLst>
              <a:gd name="adj1" fmla="val -55216"/>
              <a:gd name="adj2" fmla="val 45646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600" dirty="0" smtClean="0">
                <a:solidFill>
                  <a:schemeClr val="tx1"/>
                </a:solidFill>
              </a:rPr>
              <a:t>①が「</a:t>
            </a:r>
            <a:r>
              <a:rPr kumimoji="1" lang="en-US" altLang="ja-JP" sz="3600" dirty="0" smtClean="0">
                <a:solidFill>
                  <a:schemeClr val="tx1"/>
                </a:solidFill>
              </a:rPr>
              <a:t>MICROBIT</a:t>
            </a:r>
            <a:r>
              <a:rPr lang="ja-JP" altLang="en-US" sz="3600" dirty="0" smtClean="0">
                <a:solidFill>
                  <a:schemeClr val="tx1"/>
                </a:solidFill>
              </a:rPr>
              <a:t>」になっていなければ「</a:t>
            </a:r>
            <a:r>
              <a:rPr lang="en-US" altLang="ja-JP" sz="3600" dirty="0" smtClean="0">
                <a:solidFill>
                  <a:schemeClr val="tx1"/>
                </a:solidFill>
              </a:rPr>
              <a:t>MICROBIT]</a:t>
            </a:r>
            <a:r>
              <a:rPr lang="ja-JP" altLang="en-US" sz="3600" dirty="0" smtClean="0">
                <a:solidFill>
                  <a:schemeClr val="tx1"/>
                </a:solidFill>
              </a:rPr>
              <a:t>を選ぶ </a:t>
            </a:r>
            <a:r>
              <a:rPr lang="en-US" altLang="ja-JP" sz="3600" dirty="0" smtClean="0">
                <a:solidFill>
                  <a:schemeClr val="tx1"/>
                </a:solidFill>
              </a:rPr>
              <a:t>!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090086" y="2591854"/>
            <a:ext cx="741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/>
              <a:t>②</a:t>
            </a:r>
            <a:endParaRPr kumimoji="1" lang="ja-JP" altLang="en-US" sz="40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33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8783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5214551" y="757881"/>
            <a:ext cx="6343135" cy="37856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/>
              <a:t>保存されると、</a:t>
            </a:r>
            <a:endParaRPr kumimoji="1" lang="en-US" altLang="ja-JP" sz="4000" dirty="0" smtClean="0"/>
          </a:p>
          <a:p>
            <a:endParaRPr kumimoji="1" lang="en-US" altLang="ja-JP" sz="4000" dirty="0" smtClean="0"/>
          </a:p>
          <a:p>
            <a:r>
              <a:rPr kumimoji="1" lang="ja-JP" altLang="en-US" sz="4000" dirty="0" smtClean="0"/>
              <a:t>実物の「</a:t>
            </a:r>
            <a:r>
              <a:rPr lang="ja-JP" altLang="en-US" sz="4000" dirty="0"/>
              <a:t>Ｂ</a:t>
            </a:r>
            <a:r>
              <a:rPr kumimoji="1" lang="ja-JP" altLang="en-US" sz="4000" dirty="0" smtClean="0"/>
              <a:t>ボタンを押す」</a:t>
            </a:r>
            <a:endParaRPr kumimoji="1" lang="en-US" altLang="ja-JP" sz="4000" dirty="0" smtClean="0"/>
          </a:p>
          <a:p>
            <a:endParaRPr kumimoji="1" lang="en-US" altLang="ja-JP" sz="4000" dirty="0" smtClean="0"/>
          </a:p>
          <a:p>
            <a:r>
              <a:rPr kumimoji="1" lang="ja-JP" altLang="en-US" sz="4000" dirty="0" smtClean="0"/>
              <a:t> → 「</a:t>
            </a:r>
            <a:r>
              <a:rPr lang="ja-JP" altLang="en-US" sz="4000" b="1" dirty="0" smtClean="0">
                <a:solidFill>
                  <a:srgbClr val="FF0000"/>
                </a:solidFill>
              </a:rPr>
              <a:t>ニコニコマーク</a:t>
            </a:r>
            <a:r>
              <a:rPr lang="ja-JP" altLang="en-US" sz="4000" dirty="0" smtClean="0"/>
              <a:t>」</a:t>
            </a:r>
            <a:r>
              <a:rPr kumimoji="1" lang="ja-JP" altLang="en-US" sz="4000" dirty="0" smtClean="0"/>
              <a:t>が　　</a:t>
            </a:r>
            <a:endParaRPr kumimoji="1" lang="en-US" altLang="ja-JP" sz="4000" dirty="0" smtClean="0"/>
          </a:p>
          <a:p>
            <a:r>
              <a:rPr lang="ja-JP" altLang="en-US" sz="4000" dirty="0"/>
              <a:t>　</a:t>
            </a:r>
            <a:r>
              <a:rPr lang="ja-JP" altLang="en-US" sz="4000" dirty="0" smtClean="0"/>
              <a:t>　  </a:t>
            </a:r>
            <a:r>
              <a:rPr kumimoji="1" lang="ja-JP" altLang="en-US" sz="4000" dirty="0" smtClean="0"/>
              <a:t>表示される。</a:t>
            </a:r>
            <a:endParaRPr kumimoji="1" lang="ja-JP" altLang="en-US" sz="40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" y="757881"/>
            <a:ext cx="4145006" cy="3991794"/>
          </a:xfrm>
          <a:prstGeom prst="rect">
            <a:avLst/>
          </a:prstGeom>
        </p:spPr>
      </p:pic>
      <p:sp>
        <p:nvSpPr>
          <p:cNvPr id="5" name="上矢印 4"/>
          <p:cNvSpPr/>
          <p:nvPr/>
        </p:nvSpPr>
        <p:spPr>
          <a:xfrm>
            <a:off x="3407889" y="3569197"/>
            <a:ext cx="344961" cy="1484772"/>
          </a:xfrm>
          <a:prstGeom prst="upArrow">
            <a:avLst>
              <a:gd name="adj1" fmla="val 50000"/>
              <a:gd name="adj2" fmla="val 159945"/>
            </a:avLst>
          </a:prstGeom>
          <a:solidFill>
            <a:srgbClr val="0070C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648465" y="5053969"/>
            <a:ext cx="18246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0070C0"/>
                </a:solidFill>
              </a:rPr>
              <a:t>Ｂ</a:t>
            </a:r>
            <a:r>
              <a:rPr lang="ja-JP" altLang="en-US" sz="3200" b="1" dirty="0" smtClean="0">
                <a:solidFill>
                  <a:srgbClr val="0070C0"/>
                </a:solidFill>
              </a:rPr>
              <a:t>ボタン</a:t>
            </a:r>
            <a:endParaRPr kumimoji="1" lang="ja-JP" altLang="en-US" sz="3200" b="1" dirty="0">
              <a:solidFill>
                <a:srgbClr val="0070C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34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3998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7463481" y="2464400"/>
            <a:ext cx="1400433" cy="740119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上矢印 3"/>
          <p:cNvSpPr/>
          <p:nvPr/>
        </p:nvSpPr>
        <p:spPr>
          <a:xfrm rot="16200000">
            <a:off x="9106931" y="2344307"/>
            <a:ext cx="494271" cy="980304"/>
          </a:xfrm>
          <a:prstGeom prst="upArrow">
            <a:avLst>
              <a:gd name="adj1" fmla="val 50000"/>
              <a:gd name="adj2" fmla="val 8166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34694" y="2561121"/>
            <a:ext cx="1971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 smtClean="0">
                <a:solidFill>
                  <a:schemeClr val="bg1"/>
                </a:solidFill>
              </a:rPr>
              <a:t>クリック</a:t>
            </a:r>
            <a:endParaRPr kumimoji="1" lang="ja-JP" alt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35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2140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4604952" y="2051222"/>
            <a:ext cx="7175156" cy="30469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4800" dirty="0" smtClean="0"/>
              <a:t>「左右にゆさぶる」と</a:t>
            </a:r>
            <a:endParaRPr kumimoji="1" lang="en-US" altLang="ja-JP" sz="4800" dirty="0" smtClean="0"/>
          </a:p>
          <a:p>
            <a:r>
              <a:rPr lang="ja-JP" altLang="en-US" sz="4800" dirty="0" smtClean="0"/>
              <a:t>　　　　↓</a:t>
            </a:r>
            <a:endParaRPr kumimoji="1" lang="en-US" altLang="ja-JP" sz="4800" dirty="0" smtClean="0"/>
          </a:p>
          <a:p>
            <a:r>
              <a:rPr kumimoji="1" lang="ja-JP" altLang="en-US" sz="4800" dirty="0" smtClean="0"/>
              <a:t>「</a:t>
            </a:r>
            <a:r>
              <a:rPr lang="ja-JP" altLang="en-US" sz="4800" b="1" dirty="0">
                <a:solidFill>
                  <a:srgbClr val="FF0000"/>
                </a:solidFill>
              </a:rPr>
              <a:t>数字</a:t>
            </a:r>
            <a:r>
              <a:rPr lang="ja-JP" altLang="en-US" sz="4800" dirty="0" smtClean="0"/>
              <a:t>」</a:t>
            </a:r>
            <a:r>
              <a:rPr kumimoji="1" lang="ja-JP" altLang="en-US" sz="4800" dirty="0" smtClean="0"/>
              <a:t>が表示される</a:t>
            </a:r>
            <a:endParaRPr kumimoji="1" lang="en-US" altLang="ja-JP" sz="4800" dirty="0" smtClean="0"/>
          </a:p>
          <a:p>
            <a:r>
              <a:rPr lang="ja-JP" altLang="en-US" sz="4800" dirty="0"/>
              <a:t>　</a:t>
            </a:r>
            <a:r>
              <a:rPr kumimoji="1" lang="ja-JP" altLang="en-US" sz="4800" dirty="0" smtClean="0"/>
              <a:t>プログラムをつくる！</a:t>
            </a:r>
            <a:endParaRPr kumimoji="1" lang="ja-JP" altLang="en-US" sz="48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93" y="1956797"/>
            <a:ext cx="4145006" cy="3991794"/>
          </a:xfrm>
          <a:prstGeom prst="rect">
            <a:avLst/>
          </a:prstGeom>
        </p:spPr>
      </p:pic>
      <p:sp>
        <p:nvSpPr>
          <p:cNvPr id="5" name="上矢印 4"/>
          <p:cNvSpPr/>
          <p:nvPr/>
        </p:nvSpPr>
        <p:spPr>
          <a:xfrm>
            <a:off x="2111200" y="5362832"/>
            <a:ext cx="346249" cy="730718"/>
          </a:xfrm>
          <a:prstGeom prst="upArrow">
            <a:avLst>
              <a:gd name="adj1" fmla="val 50000"/>
              <a:gd name="adj2" fmla="val 118373"/>
            </a:avLst>
          </a:prstGeom>
          <a:solidFill>
            <a:srgbClr val="0070C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23007" y="6093550"/>
            <a:ext cx="3076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 smtClean="0">
                <a:solidFill>
                  <a:srgbClr val="0070C0"/>
                </a:solidFill>
              </a:rPr>
              <a:t>左右にゆさぶる</a:t>
            </a:r>
            <a:endParaRPr kumimoji="1" lang="ja-JP" altLang="en-US" sz="3200" b="1" dirty="0">
              <a:solidFill>
                <a:srgbClr val="0070C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5962" y="449757"/>
            <a:ext cx="684564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5400" b="1" dirty="0" smtClean="0"/>
              <a:t>練習４</a:t>
            </a:r>
            <a:endParaRPr kumimoji="1" lang="ja-JP" altLang="en-US" sz="54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36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4288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5354175" y="838200"/>
            <a:ext cx="2837325" cy="1724025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角丸四角形吹き出し 9"/>
          <p:cNvSpPr/>
          <p:nvPr/>
        </p:nvSpPr>
        <p:spPr>
          <a:xfrm>
            <a:off x="4262566" y="4440193"/>
            <a:ext cx="5319584" cy="992918"/>
          </a:xfrm>
          <a:prstGeom prst="wedgeRoundRectCallout">
            <a:avLst>
              <a:gd name="adj1" fmla="val -8193"/>
              <a:gd name="adj2" fmla="val -238635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4400" dirty="0" smtClean="0">
                <a:solidFill>
                  <a:schemeClr val="tx1"/>
                </a:solidFill>
              </a:rPr>
              <a:t>これをつくる！</a:t>
            </a:r>
            <a:r>
              <a:rPr lang="ja-JP" altLang="en-US" sz="4400" dirty="0" smtClean="0">
                <a:solidFill>
                  <a:schemeClr val="tx1"/>
                </a:solidFill>
              </a:rPr>
              <a:t> 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37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30227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3528111" y="2138491"/>
            <a:ext cx="2059459" cy="728534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上矢印 3"/>
          <p:cNvSpPr/>
          <p:nvPr/>
        </p:nvSpPr>
        <p:spPr>
          <a:xfrm rot="5400000">
            <a:off x="5726455" y="2236186"/>
            <a:ext cx="255371" cy="533144"/>
          </a:xfrm>
          <a:prstGeom prst="upArrow">
            <a:avLst>
              <a:gd name="adj1" fmla="val 26923"/>
              <a:gd name="adj2" fmla="val 81667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989938" y="2225759"/>
            <a:ext cx="17999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000" b="1" dirty="0">
                <a:solidFill>
                  <a:srgbClr val="0070C0"/>
                </a:solidFill>
              </a:rPr>
              <a:t>ドラッグ</a:t>
            </a:r>
            <a:endParaRPr kumimoji="1" lang="ja-JP" altLang="en-US" sz="3000" b="1" dirty="0">
              <a:solidFill>
                <a:srgbClr val="0070C0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38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2493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3513362" y="1454750"/>
            <a:ext cx="2059459" cy="571500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屈折矢印 4"/>
          <p:cNvSpPr/>
          <p:nvPr/>
        </p:nvSpPr>
        <p:spPr>
          <a:xfrm rot="1632124">
            <a:off x="5598434" y="1447240"/>
            <a:ext cx="1087639" cy="681967"/>
          </a:xfrm>
          <a:prstGeom prst="bentUpArrow">
            <a:avLst>
              <a:gd name="adj1" fmla="val 16122"/>
              <a:gd name="adj2" fmla="val 20946"/>
              <a:gd name="adj3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572821" y="2340091"/>
            <a:ext cx="17999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000" b="1" dirty="0">
                <a:solidFill>
                  <a:srgbClr val="0070C0"/>
                </a:solidFill>
              </a:rPr>
              <a:t>ドラッグ</a:t>
            </a:r>
            <a:endParaRPr kumimoji="1" lang="ja-JP" altLang="en-US" sz="3000" b="1" dirty="0">
              <a:solidFill>
                <a:srgbClr val="0070C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39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14981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1343214"/>
              </p:ext>
            </p:extLst>
          </p:nvPr>
        </p:nvGraphicFramePr>
        <p:xfrm>
          <a:off x="727589" y="1091380"/>
          <a:ext cx="10766322" cy="5030916"/>
        </p:xfrm>
        <a:graphic>
          <a:graphicData uri="http://schemas.openxmlformats.org/drawingml/2006/table">
            <a:tbl>
              <a:tblPr/>
              <a:tblGrid>
                <a:gridCol w="976868">
                  <a:extLst>
                    <a:ext uri="{9D8B030D-6E8A-4147-A177-3AD203B41FA5}">
                      <a16:colId xmlns:a16="http://schemas.microsoft.com/office/drawing/2014/main" val="4178527731"/>
                    </a:ext>
                  </a:extLst>
                </a:gridCol>
                <a:gridCol w="7960427">
                  <a:extLst>
                    <a:ext uri="{9D8B030D-6E8A-4147-A177-3AD203B41FA5}">
                      <a16:colId xmlns:a16="http://schemas.microsoft.com/office/drawing/2014/main" val="2025925722"/>
                    </a:ext>
                  </a:extLst>
                </a:gridCol>
                <a:gridCol w="1829027">
                  <a:extLst>
                    <a:ext uri="{9D8B030D-6E8A-4147-A177-3AD203B41FA5}">
                      <a16:colId xmlns:a16="http://schemas.microsoft.com/office/drawing/2014/main" val="2400156899"/>
                    </a:ext>
                  </a:extLst>
                </a:gridCol>
              </a:tblGrid>
              <a:tr h="126148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ミッション</a:t>
                      </a:r>
                      <a:r>
                        <a:rPr lang="ja-JP" alt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①（</a:t>
                      </a:r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練習１～４のプログラムをつくる）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できたら「 ○ 」を</a:t>
                      </a:r>
                      <a:b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記入する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503500"/>
                  </a:ext>
                </a:extLst>
              </a:tr>
              <a:tr h="93578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練習１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「名前（ローマ字）」を１回だけ表示する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322936"/>
                  </a:ext>
                </a:extLst>
              </a:tr>
              <a:tr h="93578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練習２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「Ａボタンを押す」と「名前（ローマ字）」</a:t>
                      </a:r>
                      <a:r>
                        <a:rPr lang="ja-JP" alt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を</a:t>
                      </a:r>
                      <a:endParaRPr lang="en-US" altLang="ja-JP" sz="2800" b="0" i="0" u="none" strike="noStrike" dirty="0" smtClean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algn="l" fontAlgn="ctr"/>
                      <a:r>
                        <a:rPr lang="ja-JP" alt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表示</a:t>
                      </a:r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する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03708"/>
                  </a:ext>
                </a:extLst>
              </a:tr>
              <a:tr h="93578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練習３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「Ｂボタンを押す」と「ニコニコマーク」</a:t>
                      </a:r>
                      <a:r>
                        <a:rPr lang="ja-JP" alt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を</a:t>
                      </a:r>
                      <a:endParaRPr lang="en-US" altLang="ja-JP" sz="2800" b="0" i="0" u="none" strike="noStrike" dirty="0" smtClean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algn="l" fontAlgn="ctr"/>
                      <a:r>
                        <a:rPr lang="ja-JP" alt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表示</a:t>
                      </a:r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する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4243574"/>
                  </a:ext>
                </a:extLst>
              </a:tr>
              <a:tr h="93578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練習４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「左右にゆさぶる」と「数字」を表示する</a:t>
                      </a:r>
                      <a:b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（サイコロ）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9917523"/>
                  </a:ext>
                </a:extLst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４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630184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75" y="66675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3451911" y="4657725"/>
            <a:ext cx="2059459" cy="600076"/>
          </a:xfrm>
          <a:prstGeom prst="ellipse">
            <a:avLst/>
          </a:prstGeom>
          <a:noFill/>
          <a:ln w="444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600920" y="4524375"/>
            <a:ext cx="6010056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3600" b="1" dirty="0" smtClean="0"/>
              <a:t>「０から</a:t>
            </a:r>
            <a:r>
              <a:rPr lang="en-US" altLang="ja-JP" sz="3600" b="1" dirty="0" smtClean="0"/>
              <a:t>10</a:t>
            </a:r>
            <a:r>
              <a:rPr lang="ja-JP" altLang="en-US" sz="3600" b="1" dirty="0" err="1" smtClean="0"/>
              <a:t>までの</a:t>
            </a:r>
            <a:r>
              <a:rPr lang="ja-JP" altLang="en-US" sz="3600" b="1" dirty="0" smtClean="0"/>
              <a:t>乱数」を</a:t>
            </a:r>
            <a:endParaRPr lang="en-US" altLang="ja-JP" sz="3600" b="1" dirty="0" smtClean="0"/>
          </a:p>
          <a:p>
            <a:r>
              <a:rPr lang="ja-JP" altLang="en-US" sz="3600" b="1" dirty="0"/>
              <a:t>　</a:t>
            </a:r>
            <a:r>
              <a:rPr lang="ja-JP" altLang="en-US" sz="3600" b="1" dirty="0" smtClean="0"/>
              <a:t>ドラッグ！</a:t>
            </a:r>
            <a:endParaRPr kumimoji="1" lang="ja-JP" altLang="en-US" sz="3600" b="1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【40】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6569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4465750" y="3838504"/>
            <a:ext cx="7515225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3600" b="1" dirty="0" smtClean="0"/>
              <a:t>ドラッグした</a:t>
            </a:r>
            <a:r>
              <a:rPr lang="ja-JP" altLang="en-US" sz="3600" b="1" dirty="0" smtClean="0">
                <a:solidFill>
                  <a:srgbClr val="0070C0"/>
                </a:solidFill>
              </a:rPr>
              <a:t>「乱数のブロック」</a:t>
            </a:r>
            <a:r>
              <a:rPr lang="ja-JP" altLang="en-US" sz="3600" b="1" dirty="0" smtClean="0"/>
              <a:t>を入れる  </a:t>
            </a:r>
            <a:r>
              <a:rPr lang="en-US" altLang="ja-JP" sz="3600" b="1" dirty="0" smtClean="0"/>
              <a:t>(</a:t>
            </a:r>
            <a:r>
              <a:rPr lang="ja-JP" altLang="en-US" sz="3600" b="1" dirty="0" smtClean="0"/>
              <a:t>同じ形なので入る</a:t>
            </a:r>
            <a:r>
              <a:rPr lang="en-US" altLang="ja-JP" sz="3600" b="1" dirty="0" smtClean="0"/>
              <a:t>)</a:t>
            </a:r>
            <a:endParaRPr kumimoji="1" lang="ja-JP" altLang="en-US" sz="3600" b="1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465750" y="5391652"/>
            <a:ext cx="631662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3600" b="1" dirty="0" smtClean="0"/>
              <a:t>数字を</a:t>
            </a:r>
            <a:r>
              <a:rPr lang="ja-JP" altLang="en-US" sz="3600" b="1" dirty="0" smtClean="0">
                <a:solidFill>
                  <a:srgbClr val="0070C0"/>
                </a:solidFill>
              </a:rPr>
              <a:t>１</a:t>
            </a:r>
            <a:r>
              <a:rPr lang="ja-JP" altLang="en-US" sz="3600" b="1" dirty="0" smtClean="0"/>
              <a:t>か</a:t>
            </a:r>
            <a:r>
              <a:rPr lang="ja-JP" altLang="en-US" sz="3600" b="1" dirty="0"/>
              <a:t>ら</a:t>
            </a:r>
            <a:r>
              <a:rPr lang="ja-JP" altLang="en-US" sz="3600" b="1" dirty="0" smtClean="0">
                <a:solidFill>
                  <a:srgbClr val="0070C0"/>
                </a:solidFill>
              </a:rPr>
              <a:t>６</a:t>
            </a:r>
            <a:r>
              <a:rPr lang="ja-JP" altLang="en-US" sz="3600" b="1" dirty="0" smtClean="0"/>
              <a:t>までに変える</a:t>
            </a:r>
            <a:endParaRPr kumimoji="1" lang="ja-JP" altLang="en-US" sz="3600" b="1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921421" y="3818436"/>
            <a:ext cx="666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①</a:t>
            </a:r>
            <a:endParaRPr kumimoji="1" lang="ja-JP" altLang="en-US" sz="32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921421" y="5422431"/>
            <a:ext cx="666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②</a:t>
            </a:r>
            <a:endParaRPr kumimoji="1" lang="ja-JP" altLang="en-US" sz="3200" dirty="0"/>
          </a:p>
        </p:txBody>
      </p:sp>
      <p:sp>
        <p:nvSpPr>
          <p:cNvPr id="11" name="上矢印 10"/>
          <p:cNvSpPr/>
          <p:nvPr/>
        </p:nvSpPr>
        <p:spPr>
          <a:xfrm>
            <a:off x="7064201" y="1862320"/>
            <a:ext cx="365300" cy="1976184"/>
          </a:xfrm>
          <a:prstGeom prst="upArrow">
            <a:avLst>
              <a:gd name="adj1" fmla="val 50000"/>
              <a:gd name="adj2" fmla="val 118373"/>
            </a:avLst>
          </a:prstGeom>
          <a:solidFill>
            <a:srgbClr val="0070C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41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3092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3409953" y="1380645"/>
            <a:ext cx="19716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 smtClean="0">
                <a:solidFill>
                  <a:srgbClr val="0070C0"/>
                </a:solidFill>
              </a:rPr>
              <a:t>ゆさぶる</a:t>
            </a:r>
            <a:endParaRPr lang="en-US" altLang="ja-JP" sz="3200" b="1" dirty="0" smtClean="0">
              <a:solidFill>
                <a:srgbClr val="0070C0"/>
              </a:solidFill>
            </a:endParaRPr>
          </a:p>
          <a:p>
            <a:r>
              <a:rPr lang="ja-JP" altLang="en-US" sz="3200" b="1" dirty="0" smtClean="0">
                <a:solidFill>
                  <a:srgbClr val="0070C0"/>
                </a:solidFill>
              </a:rPr>
              <a:t>ボタン</a:t>
            </a:r>
            <a:endParaRPr kumimoji="1" lang="ja-JP" altLang="en-US" sz="3200" b="1" dirty="0">
              <a:solidFill>
                <a:srgbClr val="0070C0"/>
              </a:solidFill>
            </a:endParaRPr>
          </a:p>
        </p:txBody>
      </p:sp>
      <p:sp>
        <p:nvSpPr>
          <p:cNvPr id="11" name="角丸四角形吹き出し 10"/>
          <p:cNvSpPr/>
          <p:nvPr/>
        </p:nvSpPr>
        <p:spPr>
          <a:xfrm>
            <a:off x="2052643" y="4714876"/>
            <a:ext cx="9525000" cy="1524000"/>
          </a:xfrm>
          <a:prstGeom prst="wedgeRoundRectCallout">
            <a:avLst>
              <a:gd name="adj1" fmla="val -29254"/>
              <a:gd name="adj2" fmla="val -199841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4000" dirty="0" smtClean="0">
                <a:solidFill>
                  <a:schemeClr val="tx1"/>
                </a:solidFill>
              </a:rPr>
              <a:t>「</a:t>
            </a:r>
            <a:r>
              <a:rPr lang="ja-JP" altLang="en-US" sz="4000" dirty="0" smtClean="0">
                <a:solidFill>
                  <a:schemeClr val="tx1"/>
                </a:solidFill>
              </a:rPr>
              <a:t>ゆさぶるボタン</a:t>
            </a:r>
            <a:r>
              <a:rPr kumimoji="1" lang="ja-JP" altLang="en-US" sz="4000" dirty="0" smtClean="0">
                <a:solidFill>
                  <a:schemeClr val="tx1"/>
                </a:solidFill>
              </a:rPr>
              <a:t>」を</a:t>
            </a:r>
            <a:r>
              <a:rPr lang="ja-JP" altLang="en-US" sz="4000" dirty="0" smtClean="0">
                <a:solidFill>
                  <a:schemeClr val="tx1"/>
                </a:solidFill>
              </a:rPr>
              <a:t>クリックする</a:t>
            </a:r>
            <a:r>
              <a:rPr kumimoji="1" lang="ja-JP" altLang="en-US" sz="4000" dirty="0" smtClean="0">
                <a:solidFill>
                  <a:schemeClr val="tx1"/>
                </a:solidFill>
              </a:rPr>
              <a:t>と数字が表示される！</a:t>
            </a:r>
            <a:r>
              <a:rPr lang="ja-JP" altLang="en-US" sz="4000" dirty="0" smtClean="0">
                <a:solidFill>
                  <a:schemeClr val="tx1"/>
                </a:solidFill>
              </a:rPr>
              <a:t> 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9" name="上矢印 8"/>
          <p:cNvSpPr/>
          <p:nvPr/>
        </p:nvSpPr>
        <p:spPr>
          <a:xfrm rot="16200000">
            <a:off x="2601148" y="1110449"/>
            <a:ext cx="346249" cy="1271360"/>
          </a:xfrm>
          <a:prstGeom prst="upArrow">
            <a:avLst>
              <a:gd name="adj1" fmla="val 50000"/>
              <a:gd name="adj2" fmla="val 118373"/>
            </a:avLst>
          </a:prstGeom>
          <a:solidFill>
            <a:srgbClr val="0070C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42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46293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角丸四角形吹き出し 9"/>
          <p:cNvSpPr/>
          <p:nvPr/>
        </p:nvSpPr>
        <p:spPr>
          <a:xfrm>
            <a:off x="2924431" y="3095624"/>
            <a:ext cx="8880391" cy="895351"/>
          </a:xfrm>
          <a:prstGeom prst="wedgeRoundRectCallout">
            <a:avLst>
              <a:gd name="adj1" fmla="val -64295"/>
              <a:gd name="adj2" fmla="val 318438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4400" dirty="0" smtClean="0">
                <a:solidFill>
                  <a:schemeClr val="tx1"/>
                </a:solidFill>
              </a:rPr>
              <a:t>「ダウンロード</a:t>
            </a:r>
            <a:r>
              <a:rPr lang="ja-JP" altLang="en-US" sz="4400" dirty="0" smtClean="0">
                <a:solidFill>
                  <a:schemeClr val="tx1"/>
                </a:solidFill>
              </a:rPr>
              <a:t>」</a:t>
            </a:r>
            <a:r>
              <a:rPr kumimoji="1" lang="ja-JP" altLang="en-US" sz="4400" dirty="0" smtClean="0">
                <a:solidFill>
                  <a:schemeClr val="tx1"/>
                </a:solidFill>
              </a:rPr>
              <a:t>を</a:t>
            </a:r>
            <a:r>
              <a:rPr lang="ja-JP" altLang="en-US" sz="4400" dirty="0">
                <a:solidFill>
                  <a:schemeClr val="tx1"/>
                </a:solidFill>
              </a:rPr>
              <a:t> </a:t>
            </a:r>
            <a:r>
              <a:rPr kumimoji="1" lang="ja-JP" altLang="en-US" sz="4400" dirty="0" smtClean="0">
                <a:solidFill>
                  <a:schemeClr val="tx1"/>
                </a:solidFill>
              </a:rPr>
              <a:t>クリック！</a:t>
            </a:r>
            <a:endParaRPr kumimoji="1" lang="ja-JP" altLang="en-US" sz="4400" dirty="0">
              <a:solidFill>
                <a:schemeClr val="tx1"/>
              </a:solidFill>
            </a:endParaRPr>
          </a:p>
        </p:txBody>
      </p:sp>
      <p:sp>
        <p:nvSpPr>
          <p:cNvPr id="12" name="角丸四角形吹き出し 11"/>
          <p:cNvSpPr/>
          <p:nvPr/>
        </p:nvSpPr>
        <p:spPr>
          <a:xfrm>
            <a:off x="6524367" y="4238624"/>
            <a:ext cx="5189839" cy="1476376"/>
          </a:xfrm>
          <a:prstGeom prst="wedgeRoundRectCallout">
            <a:avLst>
              <a:gd name="adj1" fmla="val 3827"/>
              <a:gd name="adj2" fmla="val 108566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4400" dirty="0" smtClean="0">
                <a:solidFill>
                  <a:schemeClr val="tx1"/>
                </a:solidFill>
              </a:rPr>
              <a:t>「名前をつけて保存</a:t>
            </a:r>
            <a:r>
              <a:rPr lang="ja-JP" altLang="en-US" sz="4400" dirty="0" smtClean="0">
                <a:solidFill>
                  <a:schemeClr val="tx1"/>
                </a:solidFill>
              </a:rPr>
              <a:t>」</a:t>
            </a:r>
            <a:r>
              <a:rPr kumimoji="1" lang="ja-JP" altLang="en-US" sz="4400" dirty="0" smtClean="0">
                <a:solidFill>
                  <a:schemeClr val="tx1"/>
                </a:solidFill>
              </a:rPr>
              <a:t>を選ぶ！ </a:t>
            </a:r>
            <a:endParaRPr kumimoji="1" lang="ja-JP" altLang="en-US" sz="4400" dirty="0">
              <a:solidFill>
                <a:schemeClr val="tx1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019681" y="3056007"/>
            <a:ext cx="8114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/>
              <a:t>①</a:t>
            </a:r>
            <a:endParaRPr kumimoji="1" lang="ja-JP" altLang="en-US" sz="4000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553200" y="4295983"/>
            <a:ext cx="8114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/>
              <a:t>②</a:t>
            </a:r>
            <a:endParaRPr kumimoji="1" lang="ja-JP" altLang="en-US" sz="40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43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4243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3778337" y="1647567"/>
            <a:ext cx="1181100" cy="567123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吹き出し 3"/>
          <p:cNvSpPr/>
          <p:nvPr/>
        </p:nvSpPr>
        <p:spPr>
          <a:xfrm>
            <a:off x="724931" y="86239"/>
            <a:ext cx="10264346" cy="710282"/>
          </a:xfrm>
          <a:prstGeom prst="wedgeRoundRectCallout">
            <a:avLst>
              <a:gd name="adj1" fmla="val -15145"/>
              <a:gd name="adj2" fmla="val 166826"/>
              <a:gd name="adj3" fmla="val 16667"/>
            </a:avLst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600" dirty="0" smtClean="0">
                <a:solidFill>
                  <a:schemeClr val="tx1"/>
                </a:solidFill>
              </a:rPr>
              <a:t>「</a:t>
            </a:r>
            <a:r>
              <a:rPr kumimoji="1" lang="en-US" altLang="ja-JP" sz="3600" dirty="0" smtClean="0">
                <a:solidFill>
                  <a:schemeClr val="tx1"/>
                </a:solidFill>
              </a:rPr>
              <a:t>MICROBIT</a:t>
            </a:r>
            <a:r>
              <a:rPr lang="ja-JP" altLang="en-US" sz="3600" dirty="0" smtClean="0">
                <a:solidFill>
                  <a:schemeClr val="tx1"/>
                </a:solidFill>
              </a:rPr>
              <a:t>」になっていることを確かめる</a:t>
            </a:r>
            <a:r>
              <a:rPr kumimoji="1" lang="ja-JP" altLang="en-US" sz="3600" dirty="0" smtClean="0">
                <a:solidFill>
                  <a:schemeClr val="tx1"/>
                </a:solidFill>
              </a:rPr>
              <a:t>！</a:t>
            </a:r>
            <a:r>
              <a:rPr lang="ja-JP" altLang="en-US" sz="3600" dirty="0" smtClean="0">
                <a:solidFill>
                  <a:schemeClr val="tx1"/>
                </a:solidFill>
              </a:rPr>
              <a:t> 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2199502" y="5867396"/>
            <a:ext cx="5988907" cy="586692"/>
          </a:xfrm>
          <a:prstGeom prst="wedgeRoundRectCallout">
            <a:avLst>
              <a:gd name="adj1" fmla="val 41037"/>
              <a:gd name="adj2" fmla="val -164289"/>
              <a:gd name="adj3" fmla="val 16667"/>
            </a:avLst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600" dirty="0" smtClean="0">
                <a:solidFill>
                  <a:schemeClr val="tx1"/>
                </a:solidFill>
              </a:rPr>
              <a:t>「</a:t>
            </a:r>
            <a:r>
              <a:rPr lang="ja-JP" altLang="en-US" sz="3600" dirty="0">
                <a:solidFill>
                  <a:schemeClr val="tx1"/>
                </a:solidFill>
              </a:rPr>
              <a:t>保存</a:t>
            </a:r>
            <a:r>
              <a:rPr lang="ja-JP" altLang="en-US" sz="3600" dirty="0" smtClean="0">
                <a:solidFill>
                  <a:schemeClr val="tx1"/>
                </a:solidFill>
              </a:rPr>
              <a:t>」</a:t>
            </a:r>
            <a:r>
              <a:rPr kumimoji="1" lang="ja-JP" altLang="en-US" sz="3600" dirty="0" smtClean="0">
                <a:solidFill>
                  <a:schemeClr val="tx1"/>
                </a:solidFill>
              </a:rPr>
              <a:t>をクリック！</a:t>
            </a:r>
            <a:r>
              <a:rPr lang="ja-JP" altLang="en-US" sz="3600" dirty="0" smtClean="0">
                <a:solidFill>
                  <a:schemeClr val="tx1"/>
                </a:solidFill>
              </a:rPr>
              <a:t> 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8261" y="88635"/>
            <a:ext cx="8114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/>
              <a:t>①</a:t>
            </a:r>
            <a:endParaRPr kumimoji="1" lang="ja-JP" altLang="en-US" sz="40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540476" y="5867396"/>
            <a:ext cx="947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/>
              <a:t>③</a:t>
            </a:r>
            <a:endParaRPr kumimoji="1" lang="ja-JP" altLang="en-US" sz="4000" dirty="0"/>
          </a:p>
        </p:txBody>
      </p:sp>
      <p:sp>
        <p:nvSpPr>
          <p:cNvPr id="9" name="楕円 8"/>
          <p:cNvSpPr/>
          <p:nvPr/>
        </p:nvSpPr>
        <p:spPr>
          <a:xfrm>
            <a:off x="3160243" y="3676904"/>
            <a:ext cx="1181100" cy="321277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角丸四角形吹き出し 9"/>
          <p:cNvSpPr/>
          <p:nvPr/>
        </p:nvSpPr>
        <p:spPr>
          <a:xfrm>
            <a:off x="4744994" y="2594919"/>
            <a:ext cx="7348151" cy="1264250"/>
          </a:xfrm>
          <a:prstGeom prst="wedgeRoundRectCallout">
            <a:avLst>
              <a:gd name="adj1" fmla="val -55216"/>
              <a:gd name="adj2" fmla="val 45646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600" dirty="0" smtClean="0">
                <a:solidFill>
                  <a:schemeClr val="tx1"/>
                </a:solidFill>
              </a:rPr>
              <a:t>①が「</a:t>
            </a:r>
            <a:r>
              <a:rPr kumimoji="1" lang="en-US" altLang="ja-JP" sz="3600" dirty="0" smtClean="0">
                <a:solidFill>
                  <a:schemeClr val="tx1"/>
                </a:solidFill>
              </a:rPr>
              <a:t>MICROBIT</a:t>
            </a:r>
            <a:r>
              <a:rPr lang="ja-JP" altLang="en-US" sz="3600" dirty="0" smtClean="0">
                <a:solidFill>
                  <a:schemeClr val="tx1"/>
                </a:solidFill>
              </a:rPr>
              <a:t>」になっていなければ「</a:t>
            </a:r>
            <a:r>
              <a:rPr lang="en-US" altLang="ja-JP" sz="3600" dirty="0" smtClean="0">
                <a:solidFill>
                  <a:schemeClr val="tx1"/>
                </a:solidFill>
              </a:rPr>
              <a:t>MICROBIT]</a:t>
            </a:r>
            <a:r>
              <a:rPr lang="ja-JP" altLang="en-US" sz="3600" dirty="0" smtClean="0">
                <a:solidFill>
                  <a:schemeClr val="tx1"/>
                </a:solidFill>
              </a:rPr>
              <a:t>を選ぶ </a:t>
            </a:r>
            <a:r>
              <a:rPr lang="en-US" altLang="ja-JP" sz="3600" dirty="0" smtClean="0">
                <a:solidFill>
                  <a:schemeClr val="tx1"/>
                </a:solidFill>
              </a:rPr>
              <a:t>!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090086" y="2591854"/>
            <a:ext cx="741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/>
              <a:t>②</a:t>
            </a:r>
            <a:endParaRPr kumimoji="1" lang="ja-JP" altLang="en-US" sz="40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44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6562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5115697" y="757881"/>
            <a:ext cx="6664411" cy="31700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/>
              <a:t>保存されると、</a:t>
            </a:r>
            <a:endParaRPr kumimoji="1" lang="en-US" altLang="ja-JP" sz="4000" dirty="0" smtClean="0"/>
          </a:p>
          <a:p>
            <a:endParaRPr kumimoji="1" lang="en-US" altLang="ja-JP" sz="4000" dirty="0" smtClean="0"/>
          </a:p>
          <a:p>
            <a:r>
              <a:rPr kumimoji="1" lang="ja-JP" altLang="en-US" sz="4000" dirty="0" smtClean="0"/>
              <a:t>実物を「左右にゆさぶる」</a:t>
            </a:r>
            <a:endParaRPr kumimoji="1" lang="en-US" altLang="ja-JP" sz="4000" dirty="0" smtClean="0"/>
          </a:p>
          <a:p>
            <a:endParaRPr kumimoji="1" lang="en-US" altLang="ja-JP" sz="4000" dirty="0" smtClean="0"/>
          </a:p>
          <a:p>
            <a:r>
              <a:rPr kumimoji="1" lang="ja-JP" altLang="en-US" sz="4000" dirty="0" smtClean="0"/>
              <a:t> → 「</a:t>
            </a:r>
            <a:r>
              <a:rPr lang="ja-JP" altLang="en-US" sz="4000" b="1" dirty="0">
                <a:solidFill>
                  <a:srgbClr val="FF0000"/>
                </a:solidFill>
              </a:rPr>
              <a:t>数字</a:t>
            </a:r>
            <a:r>
              <a:rPr lang="ja-JP" altLang="en-US" sz="4000" dirty="0" smtClean="0"/>
              <a:t>」</a:t>
            </a:r>
            <a:r>
              <a:rPr kumimoji="1" lang="ja-JP" altLang="en-US" sz="4000" dirty="0" smtClean="0"/>
              <a:t>が表示される。</a:t>
            </a:r>
            <a:endParaRPr kumimoji="1" lang="ja-JP" altLang="en-US" sz="40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09" y="757881"/>
            <a:ext cx="4145006" cy="3991794"/>
          </a:xfrm>
          <a:prstGeom prst="rect">
            <a:avLst/>
          </a:prstGeom>
        </p:spPr>
      </p:pic>
      <p:sp>
        <p:nvSpPr>
          <p:cNvPr id="5" name="上矢印 4"/>
          <p:cNvSpPr/>
          <p:nvPr/>
        </p:nvSpPr>
        <p:spPr>
          <a:xfrm>
            <a:off x="2454875" y="4376507"/>
            <a:ext cx="290640" cy="1249937"/>
          </a:xfrm>
          <a:prstGeom prst="upArrow">
            <a:avLst>
              <a:gd name="adj1" fmla="val 50000"/>
              <a:gd name="adj2" fmla="val 159945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61906" y="5626444"/>
            <a:ext cx="3076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 smtClean="0">
                <a:solidFill>
                  <a:srgbClr val="0070C0"/>
                </a:solidFill>
              </a:rPr>
              <a:t>左右にゆさぶる</a:t>
            </a:r>
            <a:endParaRPr kumimoji="1" lang="ja-JP" altLang="en-US" sz="3200" b="1" dirty="0">
              <a:solidFill>
                <a:srgbClr val="0070C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45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7587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7463481" y="2464400"/>
            <a:ext cx="1400433" cy="740119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上矢印 3"/>
          <p:cNvSpPr/>
          <p:nvPr/>
        </p:nvSpPr>
        <p:spPr>
          <a:xfrm rot="16200000">
            <a:off x="9106931" y="2344307"/>
            <a:ext cx="494271" cy="980304"/>
          </a:xfrm>
          <a:prstGeom prst="upArrow">
            <a:avLst>
              <a:gd name="adj1" fmla="val 50000"/>
              <a:gd name="adj2" fmla="val 8166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44219" y="2542071"/>
            <a:ext cx="1971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 smtClean="0">
                <a:solidFill>
                  <a:schemeClr val="bg1"/>
                </a:solidFill>
              </a:rPr>
              <a:t>クリック</a:t>
            </a:r>
            <a:endParaRPr kumimoji="1" lang="ja-JP" alt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46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9172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988542" y="668552"/>
            <a:ext cx="889686" cy="682453"/>
          </a:xfrm>
          <a:prstGeom prst="ellipse">
            <a:avLst/>
          </a:prstGeom>
          <a:noFill/>
          <a:ln w="444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吹き出し 3"/>
          <p:cNvSpPr/>
          <p:nvPr/>
        </p:nvSpPr>
        <p:spPr>
          <a:xfrm>
            <a:off x="1878228" y="4747050"/>
            <a:ext cx="5988907" cy="720300"/>
          </a:xfrm>
          <a:prstGeom prst="wedgeRoundRectCallout">
            <a:avLst>
              <a:gd name="adj1" fmla="val -52202"/>
              <a:gd name="adj2" fmla="val -520209"/>
              <a:gd name="adj3" fmla="val 16667"/>
            </a:avLst>
          </a:prstGeom>
          <a:solidFill>
            <a:schemeClr val="bg1"/>
          </a:solidFill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600" dirty="0" smtClean="0">
                <a:solidFill>
                  <a:schemeClr val="tx1"/>
                </a:solidFill>
              </a:rPr>
              <a:t>「</a:t>
            </a:r>
            <a:r>
              <a:rPr lang="ja-JP" altLang="en-US" sz="3600" dirty="0">
                <a:solidFill>
                  <a:schemeClr val="tx1"/>
                </a:solidFill>
              </a:rPr>
              <a:t>ホーム</a:t>
            </a:r>
            <a:r>
              <a:rPr lang="ja-JP" altLang="en-US" sz="3600" dirty="0" smtClean="0">
                <a:solidFill>
                  <a:schemeClr val="tx1"/>
                </a:solidFill>
              </a:rPr>
              <a:t>」</a:t>
            </a:r>
            <a:r>
              <a:rPr kumimoji="1" lang="ja-JP" altLang="en-US" sz="3600" dirty="0" smtClean="0">
                <a:solidFill>
                  <a:schemeClr val="tx1"/>
                </a:solidFill>
              </a:rPr>
              <a:t>をクリック！</a:t>
            </a:r>
            <a:r>
              <a:rPr lang="ja-JP" altLang="en-US" sz="3600" dirty="0" smtClean="0">
                <a:solidFill>
                  <a:schemeClr val="tx1"/>
                </a:solidFill>
              </a:rPr>
              <a:t> 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47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6107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6639697" y="4070779"/>
            <a:ext cx="1243913" cy="682453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吹き出し 3"/>
          <p:cNvSpPr/>
          <p:nvPr/>
        </p:nvSpPr>
        <p:spPr>
          <a:xfrm>
            <a:off x="284206" y="1198087"/>
            <a:ext cx="8357286" cy="767924"/>
          </a:xfrm>
          <a:prstGeom prst="wedgeRoundRectCallout">
            <a:avLst>
              <a:gd name="adj1" fmla="val 32242"/>
              <a:gd name="adj2" fmla="val 318087"/>
              <a:gd name="adj3" fmla="val 16667"/>
            </a:avLst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600" dirty="0" smtClean="0">
                <a:solidFill>
                  <a:schemeClr val="bg1"/>
                </a:solidFill>
              </a:rPr>
              <a:t>「Ｄｏｎｅ（</a:t>
            </a:r>
            <a:r>
              <a:rPr lang="ja-JP" altLang="en-US" sz="3600" dirty="0" smtClean="0">
                <a:solidFill>
                  <a:schemeClr val="bg1"/>
                </a:solidFill>
              </a:rPr>
              <a:t>完了）」</a:t>
            </a:r>
            <a:r>
              <a:rPr kumimoji="1" lang="ja-JP" altLang="en-US" sz="3600" dirty="0" smtClean="0">
                <a:solidFill>
                  <a:schemeClr val="bg1"/>
                </a:solidFill>
              </a:rPr>
              <a:t>をクリック！</a:t>
            </a:r>
            <a:r>
              <a:rPr lang="ja-JP" altLang="en-US" sz="3600" dirty="0" smtClean="0">
                <a:solidFill>
                  <a:schemeClr val="bg1"/>
                </a:solidFill>
              </a:rPr>
              <a:t> 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【48】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12909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57665" y="3238757"/>
            <a:ext cx="2306594" cy="1638043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楕円 3"/>
          <p:cNvSpPr/>
          <p:nvPr/>
        </p:nvSpPr>
        <p:spPr>
          <a:xfrm>
            <a:off x="131805" y="5033318"/>
            <a:ext cx="11050546" cy="1565189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角丸四角形吹き出し 4"/>
          <p:cNvSpPr/>
          <p:nvPr/>
        </p:nvSpPr>
        <p:spPr>
          <a:xfrm>
            <a:off x="5935362" y="3636232"/>
            <a:ext cx="5543550" cy="690692"/>
          </a:xfrm>
          <a:prstGeom prst="wedgeRoundRectCallout">
            <a:avLst>
              <a:gd name="adj1" fmla="val -42349"/>
              <a:gd name="adj2" fmla="val 149708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ja-JP" altLang="en-US" sz="3600" dirty="0">
                <a:solidFill>
                  <a:schemeClr val="tx1"/>
                </a:solidFill>
              </a:rPr>
              <a:t>色々</a:t>
            </a:r>
            <a:r>
              <a:rPr lang="ja-JP" altLang="en-US" sz="3600" dirty="0" smtClean="0">
                <a:solidFill>
                  <a:schemeClr val="tx1"/>
                </a:solidFill>
              </a:rPr>
              <a:t>な練習ができる！ 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7" name="角丸四角形吹き出し 6"/>
          <p:cNvSpPr/>
          <p:nvPr/>
        </p:nvSpPr>
        <p:spPr>
          <a:xfrm>
            <a:off x="2032042" y="69320"/>
            <a:ext cx="6982857" cy="690692"/>
          </a:xfrm>
          <a:prstGeom prst="wedgeRoundRectCallout">
            <a:avLst>
              <a:gd name="adj1" fmla="val -51942"/>
              <a:gd name="adj2" fmla="val 428799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ja-JP" altLang="en-US" sz="3600" dirty="0" smtClean="0">
                <a:solidFill>
                  <a:schemeClr val="tx1"/>
                </a:solidFill>
              </a:rPr>
              <a:t>新しくつくることができる！ </a:t>
            </a:r>
            <a:r>
              <a:rPr lang="ja-JP" altLang="en-US" sz="4400" dirty="0" smtClean="0">
                <a:solidFill>
                  <a:schemeClr val="tx1"/>
                </a:solidFill>
              </a:rPr>
              <a:t>　　</a:t>
            </a:r>
            <a:endParaRPr lang="en-US" altLang="ja-JP" sz="4400" dirty="0" smtClean="0">
              <a:solidFill>
                <a:schemeClr val="tx1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49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0482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5900182" y="1179176"/>
            <a:ext cx="5955118" cy="31700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/>
              <a:t>・インターネット上で操作。</a:t>
            </a:r>
            <a:endParaRPr kumimoji="1" lang="en-US" altLang="ja-JP" sz="3600" dirty="0" smtClean="0"/>
          </a:p>
          <a:p>
            <a:endParaRPr kumimoji="1" lang="en-US" altLang="ja-JP" sz="1000" dirty="0" smtClean="0"/>
          </a:p>
          <a:p>
            <a:r>
              <a:rPr kumimoji="1" lang="ja-JP" altLang="en-US" sz="3600" dirty="0" smtClean="0"/>
              <a:t>・プログラムはブロックを</a:t>
            </a:r>
            <a:endParaRPr kumimoji="1" lang="en-US" altLang="ja-JP" sz="3600" dirty="0" smtClean="0"/>
          </a:p>
          <a:p>
            <a:r>
              <a:rPr lang="ja-JP" altLang="en-US" sz="3600" dirty="0"/>
              <a:t>　</a:t>
            </a:r>
            <a:r>
              <a:rPr kumimoji="1" lang="ja-JP" altLang="en-US" sz="3600" dirty="0" smtClean="0"/>
              <a:t>組み合わせて作る。</a:t>
            </a:r>
            <a:endParaRPr kumimoji="1" lang="en-US" altLang="ja-JP" sz="3600" dirty="0" smtClean="0"/>
          </a:p>
          <a:p>
            <a:endParaRPr kumimoji="1" lang="en-US" altLang="ja-JP" sz="1000" dirty="0" smtClean="0"/>
          </a:p>
          <a:p>
            <a:r>
              <a:rPr lang="ja-JP" altLang="en-US" sz="3600" dirty="0" smtClean="0"/>
              <a:t>・シミュレータで動作を</a:t>
            </a:r>
            <a:endParaRPr lang="en-US" altLang="ja-JP" sz="3600" dirty="0" smtClean="0"/>
          </a:p>
          <a:p>
            <a:r>
              <a:rPr lang="ja-JP" altLang="en-US" sz="3600" dirty="0"/>
              <a:t>　</a:t>
            </a:r>
            <a:r>
              <a:rPr lang="ja-JP" altLang="en-US" sz="3600" dirty="0" smtClean="0"/>
              <a:t>確認できる。</a:t>
            </a:r>
            <a:endParaRPr kumimoji="1" lang="ja-JP" altLang="en-US" sz="36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434156" y="5321881"/>
            <a:ext cx="9868158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3600" dirty="0"/>
              <a:t>マイクロ</a:t>
            </a:r>
            <a:r>
              <a:rPr kumimoji="1" lang="en-US" altLang="ja-JP" sz="3600" dirty="0" smtClean="0"/>
              <a:t>USB</a:t>
            </a:r>
            <a:r>
              <a:rPr kumimoji="1" lang="ja-JP" altLang="en-US" sz="3600" dirty="0" smtClean="0"/>
              <a:t>ケーブルで、マイクロビットとコンピュータをつなぐ。</a:t>
            </a:r>
            <a:endParaRPr kumimoji="1" lang="ja-JP" altLang="en-US" sz="36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23" y="588443"/>
            <a:ext cx="3051048" cy="2938272"/>
          </a:xfrm>
          <a:prstGeom prst="rect">
            <a:avLst/>
          </a:prstGeom>
        </p:spPr>
      </p:pic>
      <p:sp>
        <p:nvSpPr>
          <p:cNvPr id="7" name="上矢印 6"/>
          <p:cNvSpPr/>
          <p:nvPr/>
        </p:nvSpPr>
        <p:spPr>
          <a:xfrm rot="16200000">
            <a:off x="3040871" y="517954"/>
            <a:ext cx="372847" cy="1290919"/>
          </a:xfrm>
          <a:prstGeom prst="upArrow">
            <a:avLst>
              <a:gd name="adj1" fmla="val 50000"/>
              <a:gd name="adj2" fmla="val 81667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872754" y="378583"/>
            <a:ext cx="1277470" cy="156966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rgbClr val="0070C0"/>
                </a:solidFill>
              </a:rPr>
              <a:t>ﾏｲｸﾛ</a:t>
            </a:r>
            <a:r>
              <a:rPr kumimoji="1" lang="en-US" altLang="ja-JP" sz="3200" dirty="0" smtClean="0">
                <a:solidFill>
                  <a:srgbClr val="0070C0"/>
                </a:solidFill>
              </a:rPr>
              <a:t>USB</a:t>
            </a:r>
            <a:r>
              <a:rPr kumimoji="1" lang="ja-JP" altLang="en-US" sz="3200" dirty="0" smtClean="0">
                <a:solidFill>
                  <a:srgbClr val="0070C0"/>
                </a:solidFill>
              </a:rPr>
              <a:t>ｹｰﾌﾞﾙ</a:t>
            </a:r>
            <a:endParaRPr kumimoji="1" lang="ja-JP" altLang="en-US" sz="3200" dirty="0">
              <a:solidFill>
                <a:srgbClr val="0070C0"/>
              </a:solidFill>
            </a:endParaRPr>
          </a:p>
        </p:txBody>
      </p:sp>
      <p:sp>
        <p:nvSpPr>
          <p:cNvPr id="9" name="上矢印 8"/>
          <p:cNvSpPr/>
          <p:nvPr/>
        </p:nvSpPr>
        <p:spPr>
          <a:xfrm rot="16200000" flipH="1">
            <a:off x="3282213" y="2129124"/>
            <a:ext cx="358713" cy="725562"/>
          </a:xfrm>
          <a:prstGeom prst="upArrow">
            <a:avLst>
              <a:gd name="adj1" fmla="val 50000"/>
              <a:gd name="adj2" fmla="val 81667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826838" y="2225008"/>
            <a:ext cx="1929373" cy="58477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rgbClr val="0070C0"/>
                </a:solidFill>
              </a:rPr>
              <a:t>ﾏｲｸﾛﾋﾞｯﾄ</a:t>
            </a:r>
            <a:endParaRPr kumimoji="1" lang="ja-JP" altLang="en-US" sz="3200" dirty="0">
              <a:solidFill>
                <a:srgbClr val="0070C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921206" y="524665"/>
            <a:ext cx="207104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3600" dirty="0" smtClean="0"/>
              <a:t>〔</a:t>
            </a:r>
            <a:r>
              <a:rPr kumimoji="1" lang="ja-JP" altLang="en-US" sz="3600" dirty="0" smtClean="0"/>
              <a:t>特徴</a:t>
            </a:r>
            <a:r>
              <a:rPr lang="en-US" altLang="ja-JP" sz="3600" dirty="0"/>
              <a:t>〕</a:t>
            </a:r>
            <a:endParaRPr kumimoji="1" lang="ja-JP" altLang="en-US" sz="36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５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9350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50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3" name="タイトル 1"/>
          <p:cNvSpPr txBox="1">
            <a:spLocks/>
          </p:cNvSpPr>
          <p:nvPr/>
        </p:nvSpPr>
        <p:spPr>
          <a:xfrm>
            <a:off x="280219" y="677383"/>
            <a:ext cx="11480489" cy="212481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000" b="1" dirty="0" smtClean="0"/>
              <a:t>　</a:t>
            </a:r>
            <a:endParaRPr lang="en-US" altLang="ja-JP" sz="2000" b="1" dirty="0" smtClean="0"/>
          </a:p>
          <a:p>
            <a:r>
              <a:rPr lang="ja-JP" altLang="en-US" sz="6000" b="1" dirty="0" smtClean="0"/>
              <a:t>①自分の意図した動作をするよう　</a:t>
            </a:r>
            <a:endParaRPr lang="en-US" altLang="ja-JP" sz="6000" b="1" dirty="0" smtClean="0"/>
          </a:p>
          <a:p>
            <a:r>
              <a:rPr lang="ja-JP" altLang="en-US" sz="6000" b="1" dirty="0"/>
              <a:t>　</a:t>
            </a:r>
            <a:r>
              <a:rPr lang="ja-JP" altLang="en-US" sz="6000" b="1" dirty="0" smtClean="0"/>
              <a:t>プログラムを考えよう。</a:t>
            </a:r>
            <a:endParaRPr lang="en-US" altLang="ja-JP" sz="6000" b="1" dirty="0" smtClean="0"/>
          </a:p>
          <a:p>
            <a:r>
              <a:rPr lang="ja-JP" altLang="en-US" sz="2000" b="1" dirty="0"/>
              <a:t>　</a:t>
            </a:r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280219" y="4115544"/>
            <a:ext cx="11480489" cy="225576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000" b="1" dirty="0" smtClean="0"/>
              <a:t>　</a:t>
            </a:r>
            <a:endParaRPr lang="en-US" altLang="ja-JP" sz="2000" b="1" dirty="0" smtClean="0"/>
          </a:p>
          <a:p>
            <a:r>
              <a:rPr lang="ja-JP" altLang="en-US" sz="6000" b="1" dirty="0" smtClean="0"/>
              <a:t>②シミュレータやダウンロードで</a:t>
            </a:r>
            <a:endParaRPr lang="en-US" altLang="ja-JP" sz="6000" b="1" dirty="0" smtClean="0"/>
          </a:p>
          <a:p>
            <a:r>
              <a:rPr lang="ja-JP" altLang="en-US" sz="6000" b="1" dirty="0"/>
              <a:t>　</a:t>
            </a:r>
            <a:r>
              <a:rPr lang="ja-JP" altLang="en-US" sz="6000" b="1" dirty="0" smtClean="0"/>
              <a:t>確かめよう。</a:t>
            </a:r>
            <a:endParaRPr lang="en-US" altLang="ja-JP" sz="6000" b="1" dirty="0" smtClean="0"/>
          </a:p>
          <a:p>
            <a:r>
              <a:rPr lang="ja-JP" altLang="en-US" sz="2000" b="1" dirty="0"/>
              <a:t>　</a:t>
            </a:r>
          </a:p>
        </p:txBody>
      </p:sp>
      <p:sp>
        <p:nvSpPr>
          <p:cNvPr id="5" name="下矢印 4"/>
          <p:cNvSpPr/>
          <p:nvPr/>
        </p:nvSpPr>
        <p:spPr>
          <a:xfrm>
            <a:off x="5190301" y="3231387"/>
            <a:ext cx="1342103" cy="516194"/>
          </a:xfrm>
          <a:prstGeom prst="downArrow">
            <a:avLst/>
          </a:prstGeom>
          <a:solidFill>
            <a:schemeClr val="accent3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449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1046941" y="10667"/>
            <a:ext cx="11450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【51】</a:t>
            </a:r>
            <a:endParaRPr kumimoji="1" lang="ja-JP" altLang="en-US" sz="2400" dirty="0"/>
          </a:p>
        </p:txBody>
      </p:sp>
      <p:sp>
        <p:nvSpPr>
          <p:cNvPr id="3" name="タイトル 1"/>
          <p:cNvSpPr txBox="1">
            <a:spLocks/>
          </p:cNvSpPr>
          <p:nvPr/>
        </p:nvSpPr>
        <p:spPr>
          <a:xfrm>
            <a:off x="280219" y="677383"/>
            <a:ext cx="11621729" cy="2154307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000" b="1" dirty="0" smtClean="0"/>
              <a:t>　</a:t>
            </a:r>
            <a:endParaRPr lang="en-US" altLang="ja-JP" sz="2000" b="1" dirty="0" smtClean="0"/>
          </a:p>
          <a:p>
            <a:r>
              <a:rPr lang="ja-JP" altLang="en-US" sz="6000" b="1" dirty="0" smtClean="0"/>
              <a:t>③どんなプログラムをつくったか、</a:t>
            </a:r>
            <a:endParaRPr lang="en-US" altLang="ja-JP" sz="6000" b="1" dirty="0" smtClean="0"/>
          </a:p>
          <a:p>
            <a:r>
              <a:rPr lang="ja-JP" altLang="en-US" sz="6000" b="1" dirty="0"/>
              <a:t>　</a:t>
            </a:r>
            <a:r>
              <a:rPr lang="ja-JP" altLang="en-US" sz="6000" b="1" dirty="0" smtClean="0"/>
              <a:t>グループで情報交換しよう。</a:t>
            </a:r>
            <a:endParaRPr lang="en-US" altLang="ja-JP" sz="6000" b="1" dirty="0" smtClean="0"/>
          </a:p>
          <a:p>
            <a:r>
              <a:rPr lang="ja-JP" altLang="en-US" sz="2000" b="1" dirty="0"/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60786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52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1040290" y="-5507"/>
            <a:ext cx="1158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52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581648" y="456158"/>
            <a:ext cx="10458642" cy="1205549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7200" b="1" dirty="0"/>
              <a:t>授業</a:t>
            </a:r>
            <a:r>
              <a:rPr lang="ja-JP" altLang="en-US" sz="7200" b="1" dirty="0" smtClean="0"/>
              <a:t>をふり返ろう</a:t>
            </a:r>
            <a:endParaRPr lang="ja-JP" altLang="en-US" sz="7200" b="1" dirty="0"/>
          </a:p>
        </p:txBody>
      </p:sp>
      <p:sp>
        <p:nvSpPr>
          <p:cNvPr id="6" name="タイトル 1"/>
          <p:cNvSpPr txBox="1">
            <a:spLocks/>
          </p:cNvSpPr>
          <p:nvPr/>
        </p:nvSpPr>
        <p:spPr>
          <a:xfrm>
            <a:off x="1160768" y="1969703"/>
            <a:ext cx="10458642" cy="4058195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6600" b="1" dirty="0" smtClean="0"/>
              <a:t>・気づいたこと</a:t>
            </a:r>
            <a:endParaRPr lang="en-US" altLang="ja-JP" sz="6600" b="1" dirty="0" smtClean="0"/>
          </a:p>
          <a:p>
            <a:r>
              <a:rPr lang="ja-JP" altLang="en-US" sz="6600" b="1" dirty="0" smtClean="0"/>
              <a:t>・わかったこと</a:t>
            </a:r>
            <a:endParaRPr lang="en-US" altLang="ja-JP" sz="6600" b="1" dirty="0" smtClean="0"/>
          </a:p>
          <a:p>
            <a:r>
              <a:rPr lang="ja-JP" altLang="en-US" sz="6600" b="1" dirty="0" smtClean="0"/>
              <a:t>・思ったこと</a:t>
            </a:r>
            <a:endParaRPr lang="en-US" altLang="ja-JP" sz="6600" b="1" dirty="0" smtClean="0"/>
          </a:p>
          <a:p>
            <a:r>
              <a:rPr lang="ja-JP" altLang="en-US" sz="800" b="1" dirty="0"/>
              <a:t>　</a:t>
            </a:r>
            <a:r>
              <a:rPr lang="ja-JP" altLang="en-US" sz="800" b="1" dirty="0" smtClean="0"/>
              <a:t>　　　　</a:t>
            </a:r>
            <a:endParaRPr lang="en-US" altLang="ja-JP" sz="800" b="1" dirty="0" smtClean="0"/>
          </a:p>
          <a:p>
            <a:r>
              <a:rPr lang="ja-JP" altLang="en-US" sz="6600" b="1" dirty="0"/>
              <a:t>　</a:t>
            </a:r>
            <a:r>
              <a:rPr lang="ja-JP" altLang="en-US" sz="6600" b="1" dirty="0" smtClean="0"/>
              <a:t>　　　　　などを書こう</a:t>
            </a:r>
            <a:endParaRPr lang="ja-JP" alt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221360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楕円 2"/>
          <p:cNvSpPr/>
          <p:nvPr/>
        </p:nvSpPr>
        <p:spPr>
          <a:xfrm>
            <a:off x="7926088" y="1837038"/>
            <a:ext cx="2231165" cy="856735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吹き出し 3"/>
          <p:cNvSpPr/>
          <p:nvPr/>
        </p:nvSpPr>
        <p:spPr>
          <a:xfrm>
            <a:off x="1291621" y="4837209"/>
            <a:ext cx="9794391" cy="1070120"/>
          </a:xfrm>
          <a:prstGeom prst="wedgeRoundRectCallout">
            <a:avLst>
              <a:gd name="adj1" fmla="val 26653"/>
              <a:gd name="adj2" fmla="val -246574"/>
              <a:gd name="adj3" fmla="val 16667"/>
            </a:avLst>
          </a:prstGeom>
          <a:solidFill>
            <a:schemeClr val="bg1"/>
          </a:solidFill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4400" dirty="0" smtClean="0">
                <a:solidFill>
                  <a:schemeClr val="tx1"/>
                </a:solidFill>
              </a:rPr>
              <a:t>「</a:t>
            </a:r>
            <a:r>
              <a:rPr kumimoji="1" lang="en-US" altLang="ja-JP" sz="4400" dirty="0" smtClean="0">
                <a:solidFill>
                  <a:schemeClr val="tx1"/>
                </a:solidFill>
              </a:rPr>
              <a:t>MICROBIT</a:t>
            </a:r>
            <a:r>
              <a:rPr lang="ja-JP" altLang="en-US" sz="4400" dirty="0" smtClean="0">
                <a:solidFill>
                  <a:schemeClr val="tx1"/>
                </a:solidFill>
              </a:rPr>
              <a:t>」</a:t>
            </a:r>
            <a:r>
              <a:rPr kumimoji="1" lang="ja-JP" altLang="en-US" sz="4400" dirty="0" smtClean="0">
                <a:solidFill>
                  <a:schemeClr val="tx1"/>
                </a:solidFill>
              </a:rPr>
              <a:t>をダブルクリック！</a:t>
            </a:r>
            <a:endParaRPr kumimoji="1" lang="ja-JP" altLang="en-US" sz="4400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６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6670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35" y="494693"/>
            <a:ext cx="10793747" cy="548555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楕円 2"/>
          <p:cNvSpPr/>
          <p:nvPr/>
        </p:nvSpPr>
        <p:spPr>
          <a:xfrm>
            <a:off x="1039256" y="1305909"/>
            <a:ext cx="2012862" cy="560173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吹き出し 3"/>
          <p:cNvSpPr/>
          <p:nvPr/>
        </p:nvSpPr>
        <p:spPr>
          <a:xfrm>
            <a:off x="3052118" y="3237471"/>
            <a:ext cx="7154563" cy="1622853"/>
          </a:xfrm>
          <a:prstGeom prst="wedgeRoundRectCallout">
            <a:avLst>
              <a:gd name="adj1" fmla="val -52211"/>
              <a:gd name="adj2" fmla="val -137637"/>
              <a:gd name="adj3" fmla="val 16667"/>
            </a:avLst>
          </a:prstGeom>
          <a:noFill/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4400" dirty="0" smtClean="0">
                <a:solidFill>
                  <a:schemeClr val="tx1"/>
                </a:solidFill>
              </a:rPr>
              <a:t>「</a:t>
            </a:r>
            <a:r>
              <a:rPr kumimoji="1" lang="en-US" altLang="ja-JP" sz="4400" dirty="0" smtClean="0">
                <a:solidFill>
                  <a:schemeClr val="tx1"/>
                </a:solidFill>
              </a:rPr>
              <a:t>MICROBIT.HTM</a:t>
            </a:r>
            <a:r>
              <a:rPr lang="ja-JP" altLang="en-US" sz="4400" dirty="0" smtClean="0">
                <a:solidFill>
                  <a:schemeClr val="tx1"/>
                </a:solidFill>
              </a:rPr>
              <a:t>」</a:t>
            </a:r>
            <a:r>
              <a:rPr kumimoji="1" lang="ja-JP" altLang="en-US" sz="4400" dirty="0" smtClean="0">
                <a:solidFill>
                  <a:schemeClr val="tx1"/>
                </a:solidFill>
              </a:rPr>
              <a:t>を</a:t>
            </a:r>
            <a:r>
              <a:rPr lang="ja-JP" altLang="en-US" sz="4400" dirty="0" smtClean="0">
                <a:solidFill>
                  <a:schemeClr val="tx1"/>
                </a:solidFill>
              </a:rPr>
              <a:t>    </a:t>
            </a:r>
            <a:endParaRPr lang="en-US" altLang="ja-JP" sz="4400" dirty="0" smtClean="0">
              <a:solidFill>
                <a:schemeClr val="tx1"/>
              </a:solidFill>
            </a:endParaRPr>
          </a:p>
          <a:p>
            <a:pPr lvl="1"/>
            <a:r>
              <a:rPr kumimoji="1" lang="en-US" altLang="ja-JP" sz="4400" dirty="0">
                <a:solidFill>
                  <a:schemeClr val="tx1"/>
                </a:solidFill>
              </a:rPr>
              <a:t> </a:t>
            </a:r>
            <a:r>
              <a:rPr kumimoji="1" lang="en-US" altLang="ja-JP" sz="4400" dirty="0" smtClean="0">
                <a:solidFill>
                  <a:schemeClr val="tx1"/>
                </a:solidFill>
              </a:rPr>
              <a:t> </a:t>
            </a:r>
            <a:r>
              <a:rPr kumimoji="1" lang="ja-JP" altLang="en-US" sz="4400" dirty="0" smtClean="0">
                <a:solidFill>
                  <a:schemeClr val="tx1"/>
                </a:solidFill>
              </a:rPr>
              <a:t>ダブルクリック！</a:t>
            </a:r>
            <a:endParaRPr kumimoji="1" lang="ja-JP" altLang="en-US" sz="4400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７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9157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楕円 3"/>
          <p:cNvSpPr/>
          <p:nvPr/>
        </p:nvSpPr>
        <p:spPr>
          <a:xfrm>
            <a:off x="9496424" y="942975"/>
            <a:ext cx="1466851" cy="571500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楕円 4"/>
          <p:cNvSpPr/>
          <p:nvPr/>
        </p:nvSpPr>
        <p:spPr>
          <a:xfrm>
            <a:off x="9315450" y="4638675"/>
            <a:ext cx="752474" cy="342900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屈折矢印 5"/>
          <p:cNvSpPr/>
          <p:nvPr/>
        </p:nvSpPr>
        <p:spPr>
          <a:xfrm rot="5400000" flipV="1">
            <a:off x="8553452" y="3000373"/>
            <a:ext cx="3467100" cy="495304"/>
          </a:xfrm>
          <a:prstGeom prst="bentUpArrow">
            <a:avLst>
              <a:gd name="adj1" fmla="val 20187"/>
              <a:gd name="adj2" fmla="val 34891"/>
              <a:gd name="adj3" fmla="val 4217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８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8295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0"/>
            <a:ext cx="12189024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sp>
        <p:nvSpPr>
          <p:cNvPr id="5" name="楕円 4"/>
          <p:cNvSpPr/>
          <p:nvPr/>
        </p:nvSpPr>
        <p:spPr>
          <a:xfrm>
            <a:off x="5397071" y="161925"/>
            <a:ext cx="2179938" cy="647700"/>
          </a:xfrm>
          <a:prstGeom prst="ellipse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角丸四角形吹き出し 5"/>
          <p:cNvSpPr/>
          <p:nvPr/>
        </p:nvSpPr>
        <p:spPr>
          <a:xfrm>
            <a:off x="5629275" y="2466293"/>
            <a:ext cx="6496050" cy="1572308"/>
          </a:xfrm>
          <a:prstGeom prst="wedgeRoundRectCallout">
            <a:avLst>
              <a:gd name="adj1" fmla="val -39934"/>
              <a:gd name="adj2" fmla="val -152730"/>
              <a:gd name="adj3" fmla="val 16667"/>
            </a:avLst>
          </a:prstGeom>
          <a:solidFill>
            <a:schemeClr val="bg1">
              <a:lumMod val="95000"/>
            </a:schemeClr>
          </a:solidFill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kumimoji="1" lang="ja-JP" altLang="en-US" sz="3600" dirty="0" smtClean="0">
                <a:solidFill>
                  <a:schemeClr val="tx1"/>
                </a:solidFill>
              </a:rPr>
              <a:t>「プログラムしましょう」</a:t>
            </a:r>
            <a:endParaRPr kumimoji="1" lang="en-US" altLang="ja-JP" sz="3600" dirty="0" smtClean="0">
              <a:solidFill>
                <a:schemeClr val="tx1"/>
              </a:solidFill>
            </a:endParaRPr>
          </a:p>
          <a:p>
            <a:pPr lvl="1"/>
            <a:r>
              <a:rPr lang="ja-JP" altLang="en-US" sz="3600" dirty="0">
                <a:solidFill>
                  <a:schemeClr val="tx1"/>
                </a:solidFill>
              </a:rPr>
              <a:t>　</a:t>
            </a:r>
            <a:r>
              <a:rPr lang="ja-JP" altLang="en-US" sz="3600" dirty="0" smtClean="0">
                <a:solidFill>
                  <a:schemeClr val="tx1"/>
                </a:solidFill>
              </a:rPr>
              <a:t>　　　　</a:t>
            </a:r>
            <a:r>
              <a:rPr kumimoji="1" lang="ja-JP" altLang="en-US" sz="3600" dirty="0" smtClean="0">
                <a:solidFill>
                  <a:schemeClr val="tx1"/>
                </a:solidFill>
              </a:rPr>
              <a:t>を</a:t>
            </a:r>
            <a:r>
              <a:rPr lang="ja-JP" altLang="en-US" sz="3600" dirty="0" smtClean="0">
                <a:solidFill>
                  <a:schemeClr val="tx1"/>
                </a:solidFill>
              </a:rPr>
              <a:t>　</a:t>
            </a:r>
            <a:r>
              <a:rPr kumimoji="1" lang="ja-JP" altLang="en-US" sz="3600" dirty="0" smtClean="0">
                <a:solidFill>
                  <a:schemeClr val="tx1"/>
                </a:solidFill>
              </a:rPr>
              <a:t>クリック！</a:t>
            </a:r>
            <a:endParaRPr kumimoji="1" lang="ja-JP" altLang="en-US" sz="3600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９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4743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1046</TotalTime>
  <Words>2243</Words>
  <Application>Microsoft Office PowerPoint</Application>
  <PresentationFormat>ワイド画面</PresentationFormat>
  <Paragraphs>696</Paragraphs>
  <Slides>52</Slides>
  <Notes>52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52</vt:i4>
      </vt:variant>
    </vt:vector>
  </HeadingPairs>
  <TitlesOfParts>
    <vt:vector size="59" baseType="lpstr">
      <vt:lpstr>ＭＳ Ｐゴシック</vt:lpstr>
      <vt:lpstr>メイリオ</vt:lpstr>
      <vt:lpstr>游ゴシック</vt:lpstr>
      <vt:lpstr>游ゴシック Light</vt:lpstr>
      <vt:lpstr>Arial</vt:lpstr>
      <vt:lpstr>Calibri</vt:lpstr>
      <vt:lpstr>Office テーマ</vt:lpstr>
      <vt:lpstr>PowerPoint プレゼンテーション</vt:lpstr>
      <vt:lpstr>自分の意図するプログラムをつくろう。</vt:lpstr>
      <vt:lpstr>マイクロビットの 基本的な使い方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千葉県総合教育センター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マイクロビットの 基本的な使い方</dc:title>
  <dc:creator>千葉県総合教育センター</dc:creator>
  <cp:lastModifiedBy>千葉県総合教育センター</cp:lastModifiedBy>
  <cp:revision>128</cp:revision>
  <cp:lastPrinted>2019-03-08T04:47:27Z</cp:lastPrinted>
  <dcterms:created xsi:type="dcterms:W3CDTF">2018-09-11T04:01:37Z</dcterms:created>
  <dcterms:modified xsi:type="dcterms:W3CDTF">2019-03-17T23:19:31Z</dcterms:modified>
</cp:coreProperties>
</file>