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7"/>
  </p:notesMasterIdLst>
  <p:handoutMasterIdLst>
    <p:handoutMasterId r:id="rId38"/>
  </p:handoutMasterIdLst>
  <p:sldIdLst>
    <p:sldId id="347" r:id="rId3"/>
    <p:sldId id="384" r:id="rId4"/>
    <p:sldId id="359" r:id="rId5"/>
    <p:sldId id="380" r:id="rId6"/>
    <p:sldId id="360" r:id="rId7"/>
    <p:sldId id="382" r:id="rId8"/>
    <p:sldId id="383" r:id="rId9"/>
    <p:sldId id="379" r:id="rId10"/>
    <p:sldId id="381" r:id="rId11"/>
    <p:sldId id="362" r:id="rId12"/>
    <p:sldId id="376" r:id="rId13"/>
    <p:sldId id="363" r:id="rId14"/>
    <p:sldId id="364" r:id="rId15"/>
    <p:sldId id="365" r:id="rId16"/>
    <p:sldId id="366" r:id="rId17"/>
    <p:sldId id="367" r:id="rId18"/>
    <p:sldId id="368" r:id="rId19"/>
    <p:sldId id="369" r:id="rId20"/>
    <p:sldId id="370" r:id="rId21"/>
    <p:sldId id="335" r:id="rId22"/>
    <p:sldId id="340" r:id="rId23"/>
    <p:sldId id="337" r:id="rId24"/>
    <p:sldId id="339" r:id="rId25"/>
    <p:sldId id="352" r:id="rId26"/>
    <p:sldId id="341" r:id="rId27"/>
    <p:sldId id="333" r:id="rId28"/>
    <p:sldId id="342" r:id="rId29"/>
    <p:sldId id="377" r:id="rId30"/>
    <p:sldId id="378" r:id="rId31"/>
    <p:sldId id="344" r:id="rId32"/>
    <p:sldId id="343" r:id="rId33"/>
    <p:sldId id="353" r:id="rId34"/>
    <p:sldId id="346" r:id="rId35"/>
    <p:sldId id="385" r:id="rId36"/>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千葉県総合教育センター" initials="千葉県"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84785" autoAdjust="0"/>
  </p:normalViewPr>
  <p:slideViewPr>
    <p:cSldViewPr snapToGrid="0">
      <p:cViewPr varScale="1">
        <p:scale>
          <a:sx n="79" d="100"/>
          <a:sy n="79" d="100"/>
        </p:scale>
        <p:origin x="850" y="77"/>
      </p:cViewPr>
      <p:guideLst>
        <p:guide orient="horz" pos="2160"/>
        <p:guide pos="3840"/>
      </p:guideLst>
    </p:cSldViewPr>
  </p:slideViewPr>
  <p:notesTextViewPr>
    <p:cViewPr>
      <p:scale>
        <a:sx n="3" d="2"/>
        <a:sy n="3" d="2"/>
      </p:scale>
      <p:origin x="0" y="0"/>
    </p:cViewPr>
  </p:notesTextViewPr>
  <p:sorterViewPr>
    <p:cViewPr>
      <p:scale>
        <a:sx n="100" d="100"/>
        <a:sy n="100" d="100"/>
      </p:scale>
      <p:origin x="0" y="-844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18831" cy="495029"/>
          </a:xfrm>
          <a:prstGeom prst="rect">
            <a:avLst/>
          </a:prstGeom>
        </p:spPr>
        <p:txBody>
          <a:bodyPr vert="horz" lIns="90644" tIns="45322" rIns="90644" bIns="45322"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4" y="1"/>
            <a:ext cx="2918831" cy="495029"/>
          </a:xfrm>
          <a:prstGeom prst="rect">
            <a:avLst/>
          </a:prstGeom>
        </p:spPr>
        <p:txBody>
          <a:bodyPr vert="horz" lIns="90644" tIns="45322" rIns="90644" bIns="45322" rtlCol="0"/>
          <a:lstStyle>
            <a:lvl1pPr algn="r">
              <a:defRPr sz="1200"/>
            </a:lvl1pPr>
          </a:lstStyle>
          <a:p>
            <a:endParaRPr kumimoji="1" lang="ja-JP" altLang="en-US"/>
          </a:p>
        </p:txBody>
      </p:sp>
      <p:sp>
        <p:nvSpPr>
          <p:cNvPr id="4" name="フッター プレースホルダー 3"/>
          <p:cNvSpPr>
            <a:spLocks noGrp="1"/>
          </p:cNvSpPr>
          <p:nvPr>
            <p:ph type="ftr" sz="quarter" idx="2"/>
          </p:nvPr>
        </p:nvSpPr>
        <p:spPr>
          <a:xfrm>
            <a:off x="0" y="9371286"/>
            <a:ext cx="2918831" cy="495028"/>
          </a:xfrm>
          <a:prstGeom prst="rect">
            <a:avLst/>
          </a:prstGeom>
        </p:spPr>
        <p:txBody>
          <a:bodyPr vert="horz" lIns="90644" tIns="45322" rIns="90644" bIns="45322"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4" y="9371286"/>
            <a:ext cx="2918831" cy="495028"/>
          </a:xfrm>
          <a:prstGeom prst="rect">
            <a:avLst/>
          </a:prstGeom>
        </p:spPr>
        <p:txBody>
          <a:bodyPr vert="horz" lIns="90644" tIns="45322" rIns="90644" bIns="45322" rtlCol="0" anchor="b"/>
          <a:lstStyle>
            <a:lvl1pPr algn="r">
              <a:defRPr sz="1200"/>
            </a:lvl1pPr>
          </a:lstStyle>
          <a:p>
            <a:fld id="{0AFAFDF0-CC15-474C-8595-9BC0EC8BD7DD}" type="slidenum">
              <a:rPr kumimoji="1" lang="ja-JP" altLang="en-US" smtClean="0"/>
              <a:t>‹#›</a:t>
            </a:fld>
            <a:endParaRPr kumimoji="1" lang="ja-JP" altLang="en-US"/>
          </a:p>
        </p:txBody>
      </p:sp>
    </p:spTree>
    <p:extLst>
      <p:ext uri="{BB962C8B-B14F-4D97-AF65-F5344CB8AC3E}">
        <p14:creationId xmlns:p14="http://schemas.microsoft.com/office/powerpoint/2010/main" val="419702387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621" cy="494813"/>
          </a:xfrm>
          <a:prstGeom prst="rect">
            <a:avLst/>
          </a:prstGeom>
        </p:spPr>
        <p:txBody>
          <a:bodyPr vert="horz" lIns="90644" tIns="45322" rIns="90644" bIns="4532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572" y="0"/>
            <a:ext cx="2918621" cy="494813"/>
          </a:xfrm>
          <a:prstGeom prst="rect">
            <a:avLst/>
          </a:prstGeom>
        </p:spPr>
        <p:txBody>
          <a:bodyPr vert="horz" lIns="90644" tIns="45322" rIns="90644" bIns="45322" rtlCol="0"/>
          <a:lstStyle>
            <a:lvl1pPr algn="r">
              <a:defRPr sz="1200"/>
            </a:lvl1pPr>
          </a:lstStyle>
          <a:p>
            <a:endParaRPr kumimoji="1" lang="ja-JP" altLang="en-US"/>
          </a:p>
        </p:txBody>
      </p:sp>
      <p:sp>
        <p:nvSpPr>
          <p:cNvPr id="4" name="スライド イメージ プレースホルダー 3"/>
          <p:cNvSpPr>
            <a:spLocks noGrp="1" noRot="1" noChangeAspect="1"/>
          </p:cNvSpPr>
          <p:nvPr>
            <p:ph type="sldImg" idx="2"/>
          </p:nvPr>
        </p:nvSpPr>
        <p:spPr>
          <a:xfrm>
            <a:off x="407988" y="1233488"/>
            <a:ext cx="5919787" cy="3330575"/>
          </a:xfrm>
          <a:prstGeom prst="rect">
            <a:avLst/>
          </a:prstGeom>
          <a:noFill/>
          <a:ln w="12700">
            <a:solidFill>
              <a:prstClr val="black"/>
            </a:solidFill>
          </a:ln>
        </p:spPr>
        <p:txBody>
          <a:bodyPr vert="horz" lIns="90644" tIns="45322" rIns="90644" bIns="45322" rtlCol="0" anchor="ctr"/>
          <a:lstStyle/>
          <a:p>
            <a:endParaRPr lang="ja-JP" altLang="en-US"/>
          </a:p>
        </p:txBody>
      </p:sp>
      <p:sp>
        <p:nvSpPr>
          <p:cNvPr id="5" name="ノート プレースホルダー 4"/>
          <p:cNvSpPr>
            <a:spLocks noGrp="1"/>
          </p:cNvSpPr>
          <p:nvPr>
            <p:ph type="body" sz="quarter" idx="3"/>
          </p:nvPr>
        </p:nvSpPr>
        <p:spPr>
          <a:xfrm>
            <a:off x="673891" y="4747996"/>
            <a:ext cx="5387982" cy="3884437"/>
          </a:xfrm>
          <a:prstGeom prst="rect">
            <a:avLst/>
          </a:prstGeom>
        </p:spPr>
        <p:txBody>
          <a:bodyPr vert="horz" lIns="90644" tIns="45322" rIns="90644" bIns="45322"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371501"/>
            <a:ext cx="2918621" cy="494813"/>
          </a:xfrm>
          <a:prstGeom prst="rect">
            <a:avLst/>
          </a:prstGeom>
        </p:spPr>
        <p:txBody>
          <a:bodyPr vert="horz" lIns="90644" tIns="45322" rIns="90644" bIns="4532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572" y="9371501"/>
            <a:ext cx="2918621" cy="494813"/>
          </a:xfrm>
          <a:prstGeom prst="rect">
            <a:avLst/>
          </a:prstGeom>
        </p:spPr>
        <p:txBody>
          <a:bodyPr vert="horz" lIns="90644" tIns="45322" rIns="90644" bIns="45322" rtlCol="0" anchor="b"/>
          <a:lstStyle>
            <a:lvl1pPr algn="r">
              <a:defRPr sz="1200"/>
            </a:lvl1pPr>
          </a:lstStyle>
          <a:p>
            <a:fld id="{4E7BE6C9-4422-4334-B6B2-04D85408919B}" type="slidenum">
              <a:rPr kumimoji="1" lang="ja-JP" altLang="en-US" smtClean="0"/>
              <a:t>‹#›</a:t>
            </a:fld>
            <a:endParaRPr kumimoji="1" lang="ja-JP" altLang="en-US"/>
          </a:p>
        </p:txBody>
      </p:sp>
    </p:spTree>
    <p:extLst>
      <p:ext uri="{BB962C8B-B14F-4D97-AF65-F5344CB8AC3E}">
        <p14:creationId xmlns:p14="http://schemas.microsoft.com/office/powerpoint/2010/main" val="1091359815"/>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今日も、スクラッチを使って、正多角形をかく学習を行います。まず、スクラッチを起動させ、「初期設定（正多角形）</a:t>
            </a:r>
            <a:r>
              <a:rPr kumimoji="1" lang="en-US" altLang="ja-JP" dirty="0" smtClean="0"/>
              <a:t>.sb3</a:t>
            </a:r>
            <a:r>
              <a:rPr kumimoji="1" lang="ja-JP" altLang="en-US" dirty="0" smtClean="0"/>
              <a:t>」のファイルをコンピュータから読み込んで（開いて）、使えるようにしてください。</a:t>
            </a:r>
            <a:endParaRPr kumimoji="1" lang="en-US" altLang="ja-JP" dirty="0" smtClean="0"/>
          </a:p>
          <a:p>
            <a:r>
              <a:rPr kumimoji="1" lang="ja-JP" altLang="en-US" dirty="0" smtClean="0"/>
              <a:t>その間に、前の学習で使用したワークシートを配付します。</a:t>
            </a:r>
            <a:endParaRPr kumimoji="1" lang="en-US" altLang="ja-JP" dirty="0" smtClean="0"/>
          </a:p>
          <a:p>
            <a:r>
              <a:rPr kumimoji="1" lang="ja-JP" altLang="en-US" dirty="0" smtClean="0"/>
              <a:t>（前時のワークシートを配付し、準備できたら）</a:t>
            </a:r>
            <a:endParaRPr kumimoji="1" lang="en-US" altLang="ja-JP" dirty="0" smtClean="0"/>
          </a:p>
          <a:p>
            <a:r>
              <a:rPr kumimoji="1" lang="ja-JP" altLang="en-US" dirty="0" smtClean="0"/>
              <a:t>前回は、スクラッチを使って、正多角形をかく学習をしました。ネコが進んでいく方向に対して、何度回すかを入力しなければいけませんでしたね。</a:t>
            </a:r>
            <a:endParaRPr kumimoji="1" lang="en-US" altLang="ja-JP" dirty="0" smtClean="0"/>
          </a:p>
          <a:p>
            <a:r>
              <a:rPr kumimoji="1" lang="ja-JP" altLang="en-US" dirty="0" smtClean="0"/>
              <a:t>その「回す角の大きさ」を求める際に、何か「きまり」があったはずですが、どんなきまりだったか覚えていますか。</a:t>
            </a:r>
            <a:endParaRPr kumimoji="1" lang="en-US" altLang="ja-JP" dirty="0" smtClean="0"/>
          </a:p>
          <a:p>
            <a:r>
              <a:rPr kumimoji="1" lang="ja-JP" altLang="en-US" dirty="0" smtClean="0"/>
              <a:t>（児童：回す角の大きさ＝１８０</a:t>
            </a:r>
            <a:r>
              <a:rPr kumimoji="1" lang="en-US" altLang="ja-JP" dirty="0" smtClean="0"/>
              <a:t>°</a:t>
            </a:r>
            <a:r>
              <a:rPr kumimoji="1" lang="ja-JP" altLang="en-US" dirty="0" smtClean="0"/>
              <a:t>－</a:t>
            </a:r>
            <a:r>
              <a:rPr kumimoji="1" lang="en-US" altLang="ja-JP" dirty="0" smtClean="0"/>
              <a:t>1</a:t>
            </a:r>
            <a:r>
              <a:rPr kumimoji="1" lang="ja-JP" altLang="en-US" dirty="0" err="1" smtClean="0"/>
              <a:t>つの</a:t>
            </a:r>
            <a:r>
              <a:rPr kumimoji="1" lang="ja-JP" altLang="en-US" dirty="0" smtClean="0"/>
              <a:t>角）</a:t>
            </a:r>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1</a:t>
            </a:fld>
            <a:endParaRPr kumimoji="1" lang="ja-JP" altLang="en-US"/>
          </a:p>
        </p:txBody>
      </p:sp>
    </p:spTree>
    <p:extLst>
      <p:ext uri="{BB962C8B-B14F-4D97-AF65-F5344CB8AC3E}">
        <p14:creationId xmlns:p14="http://schemas.microsoft.com/office/powerpoint/2010/main" val="35738654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そうですね。</a:t>
            </a:r>
            <a:endParaRPr kumimoji="1" lang="en-US" altLang="ja-JP" dirty="0" smtClean="0"/>
          </a:p>
          <a:p>
            <a:r>
              <a:rPr kumimoji="1" lang="ja-JP" altLang="en-US" dirty="0" smtClean="0"/>
              <a:t>回す角の大きさは、正三角形は、１２０</a:t>
            </a:r>
            <a:r>
              <a:rPr kumimoji="1" lang="en-US" altLang="ja-JP" dirty="0" smtClean="0"/>
              <a:t>°</a:t>
            </a:r>
          </a:p>
          <a:p>
            <a:r>
              <a:rPr kumimoji="1" lang="ja-JP" altLang="en-US" dirty="0" smtClean="0"/>
              <a:t>　　　　　　　　　正方形は、　　９０</a:t>
            </a:r>
            <a:r>
              <a:rPr kumimoji="1" lang="en-US" altLang="ja-JP" dirty="0" smtClean="0"/>
              <a:t>°</a:t>
            </a:r>
          </a:p>
          <a:p>
            <a:r>
              <a:rPr kumimoji="1" lang="ja-JP" altLang="en-US" dirty="0" smtClean="0"/>
              <a:t>　　　　　　　　　正五角形は、　７２</a:t>
            </a:r>
            <a:r>
              <a:rPr kumimoji="1" lang="en-US" altLang="ja-JP" dirty="0" smtClean="0"/>
              <a:t>°</a:t>
            </a:r>
          </a:p>
          <a:p>
            <a:r>
              <a:rPr kumimoji="1" lang="ja-JP" altLang="en-US" dirty="0" smtClean="0"/>
              <a:t>　　　　　　　　　正六角形は、　６０</a:t>
            </a:r>
            <a:r>
              <a:rPr kumimoji="1" lang="en-US" altLang="ja-JP" dirty="0" smtClean="0"/>
              <a:t>°</a:t>
            </a:r>
            <a:r>
              <a:rPr kumimoji="1" lang="ja-JP" altLang="en-US" dirty="0" smtClean="0"/>
              <a:t>　　ですね。</a:t>
            </a:r>
            <a:endParaRPr kumimoji="1" lang="en-US" altLang="ja-JP" dirty="0" smtClean="0"/>
          </a:p>
          <a:p>
            <a:r>
              <a:rPr kumimoji="1" lang="ja-JP" altLang="en-US" dirty="0" smtClean="0"/>
              <a:t>角の数が少ないときは、計算もそんなに大変ではないけど、</a:t>
            </a:r>
            <a:endParaRPr kumimoji="1" lang="en-US" altLang="ja-JP" dirty="0" smtClean="0"/>
          </a:p>
          <a:p>
            <a:r>
              <a:rPr kumimoji="1" lang="ja-JP" altLang="en-US" dirty="0" smtClean="0"/>
              <a:t>角の数が大きくなっていくと、角の和も大きくなっていくので、</a:t>
            </a:r>
            <a:endParaRPr kumimoji="1" lang="en-US" altLang="ja-JP" dirty="0" smtClean="0"/>
          </a:p>
          <a:p>
            <a:r>
              <a:rPr kumimoji="1" lang="ja-JP" altLang="en-US" dirty="0" smtClean="0"/>
              <a:t>計算もだんだん大変になっていきますね。</a:t>
            </a:r>
            <a:endParaRPr kumimoji="1" lang="en-US" altLang="ja-JP" dirty="0" smtClean="0"/>
          </a:p>
          <a:p>
            <a:r>
              <a:rPr kumimoji="1" lang="ja-JP" altLang="en-US" dirty="0" smtClean="0"/>
              <a:t>正多角形をかくときに、もっとらくに計算できる方法はないでしょうか？</a:t>
            </a:r>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10</a:t>
            </a:fld>
            <a:endParaRPr kumimoji="1" lang="ja-JP" altLang="en-US"/>
          </a:p>
        </p:txBody>
      </p:sp>
    </p:spTree>
    <p:extLst>
      <p:ext uri="{BB962C8B-B14F-4D97-AF65-F5344CB8AC3E}">
        <p14:creationId xmlns:p14="http://schemas.microsoft.com/office/powerpoint/2010/main" val="13926681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正多角形をかくとき、</a:t>
            </a:r>
            <a:endParaRPr kumimoji="1" lang="en-US" altLang="ja-JP" dirty="0" smtClean="0"/>
          </a:p>
          <a:p>
            <a:r>
              <a:rPr kumimoji="1" lang="ja-JP" altLang="en-US" dirty="0" smtClean="0"/>
              <a:t>もっとらくにかく方法がないか、前回作った表をもとに考えていきましょう。</a:t>
            </a:r>
            <a:endParaRPr kumimoji="1" lang="en-US" altLang="ja-JP" dirty="0" smtClean="0"/>
          </a:p>
          <a:p>
            <a:r>
              <a:rPr kumimoji="1" lang="ja-JP" altLang="en-US" dirty="0" smtClean="0"/>
              <a:t>ワークシートの表を見て、あることに気付いた人はいますか？</a:t>
            </a:r>
            <a:endParaRPr kumimoji="1" lang="en-US" altLang="ja-JP" dirty="0" smtClean="0"/>
          </a:p>
          <a:p>
            <a:r>
              <a:rPr kumimoji="1" lang="ja-JP" altLang="en-US" dirty="0" smtClean="0"/>
              <a:t>（少し、考える時間を確保する）</a:t>
            </a:r>
            <a:endParaRPr kumimoji="1" lang="en-US" altLang="ja-JP" dirty="0" smtClean="0"/>
          </a:p>
          <a:p>
            <a:r>
              <a:rPr kumimoji="1" lang="ja-JP" altLang="en-US" dirty="0" smtClean="0"/>
              <a:t>（わからなければ、次のヒントのスライドを示す）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11</a:t>
            </a:fld>
            <a:endParaRPr kumimoji="1" lang="ja-JP" altLang="en-US"/>
          </a:p>
        </p:txBody>
      </p:sp>
    </p:spTree>
    <p:extLst>
      <p:ext uri="{BB962C8B-B14F-4D97-AF65-F5344CB8AC3E}">
        <p14:creationId xmlns:p14="http://schemas.microsoft.com/office/powerpoint/2010/main" val="16926500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このスライドを見て、何か「きまり」がないか考えましょう。</a:t>
            </a:r>
            <a:endParaRPr kumimoji="1" lang="en-US" altLang="ja-JP" dirty="0" smtClean="0"/>
          </a:p>
          <a:p>
            <a:endParaRPr kumimoji="1" lang="en-US" altLang="ja-JP"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「角の数」と「回す角の大きさ」の間に、何か関係はないでしょうか？</a:t>
            </a:r>
            <a:endParaRPr kumimoji="1" lang="en-US" altLang="ja-JP" dirty="0" smtClean="0"/>
          </a:p>
          <a:p>
            <a:endParaRPr kumimoji="1" lang="en-US" altLang="ja-JP" dirty="0" smtClean="0"/>
          </a:p>
          <a:p>
            <a:r>
              <a:rPr kumimoji="1" lang="ja-JP" altLang="en-US" dirty="0" smtClean="0"/>
              <a:t>（考える時間を確保する）</a:t>
            </a:r>
            <a:endParaRPr kumimoji="1" lang="en-US" altLang="ja-JP" dirty="0" smtClean="0"/>
          </a:p>
          <a:p>
            <a:endParaRPr kumimoji="1" lang="en-US" altLang="ja-JP" dirty="0" smtClean="0"/>
          </a:p>
          <a:p>
            <a:r>
              <a:rPr kumimoji="1" lang="ja-JP" altLang="en-US" dirty="0" smtClean="0"/>
              <a:t>（「角の数」と「回す角の大きさ」をかけると、３６０になることに気付かせたい）</a:t>
            </a:r>
            <a:endParaRPr kumimoji="1" lang="en-US" altLang="ja-JP" dirty="0" smtClean="0"/>
          </a:p>
          <a:p>
            <a:r>
              <a:rPr kumimoji="1" lang="ja-JP" altLang="en-US" dirty="0" smtClean="0"/>
              <a:t>（かけて３６０になることに気付けたら、次のスライドを示す）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12</a:t>
            </a:fld>
            <a:endParaRPr kumimoji="1" lang="ja-JP" altLang="en-US"/>
          </a:p>
        </p:txBody>
      </p:sp>
    </p:spTree>
    <p:extLst>
      <p:ext uri="{BB962C8B-B14F-4D97-AF65-F5344CB8AC3E}">
        <p14:creationId xmlns:p14="http://schemas.microsoft.com/office/powerpoint/2010/main" val="41111330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よく、気づきましたね。</a:t>
            </a:r>
            <a:endParaRPr kumimoji="1" lang="en-US" altLang="ja-JP" dirty="0" smtClean="0"/>
          </a:p>
          <a:p>
            <a:r>
              <a:rPr kumimoji="1" lang="ja-JP" altLang="en-US" dirty="0" smtClean="0"/>
              <a:t>正三角形の場合、</a:t>
            </a:r>
            <a:endParaRPr kumimoji="1" lang="en-US" altLang="ja-JP" dirty="0" smtClean="0"/>
          </a:p>
          <a:p>
            <a:r>
              <a:rPr kumimoji="1" lang="ja-JP" altLang="en-US" dirty="0" smtClean="0"/>
              <a:t>　　「角の数　３」と「回す角の大きさ　１２０」をかけると、「３６０」になりますね。</a:t>
            </a:r>
            <a:endParaRPr kumimoji="1" lang="en-US" altLang="ja-JP" dirty="0" smtClean="0"/>
          </a:p>
          <a:p>
            <a:r>
              <a:rPr kumimoji="1" lang="ja-JP" altLang="en-US" dirty="0" smtClean="0"/>
              <a:t>正方形の場合は、　</a:t>
            </a:r>
            <a:endParaRPr kumimoji="1" lang="en-US" altLang="ja-JP" dirty="0" smtClean="0"/>
          </a:p>
          <a:p>
            <a:r>
              <a:rPr kumimoji="1" lang="ja-JP" altLang="en-US" dirty="0" smtClean="0"/>
              <a:t>　　「角の数　４」と「回す角の大きさ　　９０」をかけると、「３６０」になりますね。</a:t>
            </a:r>
            <a:endParaRPr kumimoji="1" lang="en-US" altLang="ja-JP" dirty="0" smtClean="0"/>
          </a:p>
          <a:p>
            <a:r>
              <a:rPr kumimoji="1" lang="ja-JP" altLang="en-US" dirty="0" smtClean="0"/>
              <a:t>正五角形の場合、</a:t>
            </a:r>
            <a:endParaRPr kumimoji="1" lang="en-US" altLang="ja-JP" dirty="0" smtClean="0"/>
          </a:p>
          <a:p>
            <a:r>
              <a:rPr kumimoji="1" lang="ja-JP" altLang="en-US" dirty="0" smtClean="0"/>
              <a:t>　　「角の数　５」と「回す角の大きさ　　７２」をかけると、「３６０」になりますね。</a:t>
            </a:r>
            <a:endParaRPr kumimoji="1" lang="en-US" altLang="ja-JP" dirty="0" smtClean="0"/>
          </a:p>
          <a:p>
            <a:r>
              <a:rPr kumimoji="1" lang="ja-JP" altLang="en-US" dirty="0" smtClean="0"/>
              <a:t>正六角形の場合は、　</a:t>
            </a:r>
            <a:endParaRPr kumimoji="1" lang="en-US" altLang="ja-JP" dirty="0" smtClean="0"/>
          </a:p>
          <a:p>
            <a:r>
              <a:rPr kumimoji="1" lang="ja-JP" altLang="en-US" dirty="0" smtClean="0"/>
              <a:t>　　「角の数　６」と「回す角の大きさ　　６０」をかけると、「３６０」になりますね。</a:t>
            </a:r>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13</a:t>
            </a:fld>
            <a:endParaRPr kumimoji="1" lang="ja-JP" altLang="en-US"/>
          </a:p>
        </p:txBody>
      </p:sp>
    </p:spTree>
    <p:extLst>
      <p:ext uri="{BB962C8B-B14F-4D97-AF65-F5344CB8AC3E}">
        <p14:creationId xmlns:p14="http://schemas.microsoft.com/office/powerpoint/2010/main" val="41798389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なるほど。</a:t>
            </a:r>
            <a:endParaRPr kumimoji="1" lang="en-US" altLang="ja-JP" dirty="0" smtClean="0"/>
          </a:p>
          <a:p>
            <a:r>
              <a:rPr kumimoji="1" lang="ja-JP" altLang="en-US" dirty="0" smtClean="0"/>
              <a:t>本当に、</a:t>
            </a:r>
            <a:endParaRPr kumimoji="1" lang="en-US" altLang="ja-JP" dirty="0" smtClean="0"/>
          </a:p>
          <a:p>
            <a:r>
              <a:rPr kumimoji="1" lang="ja-JP" altLang="en-US" dirty="0" smtClean="0"/>
              <a:t>「角の数」と「回す角の大きさ」をかけると、「３６０」になりますね。</a:t>
            </a:r>
            <a:endParaRPr kumimoji="1" lang="en-US" altLang="ja-JP" dirty="0" smtClean="0"/>
          </a:p>
          <a:p>
            <a:endParaRPr kumimoji="1" lang="en-US" altLang="ja-JP" dirty="0" smtClean="0"/>
          </a:p>
          <a:p>
            <a:r>
              <a:rPr kumimoji="1" lang="ja-JP" altLang="en-US" dirty="0" smtClean="0"/>
              <a:t>（次のスライドを示す）</a:t>
            </a:r>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14</a:t>
            </a:fld>
            <a:endParaRPr kumimoji="1" lang="ja-JP" altLang="en-US"/>
          </a:p>
        </p:txBody>
      </p:sp>
    </p:spTree>
    <p:extLst>
      <p:ext uri="{BB962C8B-B14F-4D97-AF65-F5344CB8AC3E}">
        <p14:creationId xmlns:p14="http://schemas.microsoft.com/office/powerpoint/2010/main" val="17014275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「回す角の大きさ」と「角の数」をかけると「３６０</a:t>
            </a:r>
            <a:r>
              <a:rPr kumimoji="1" lang="en-US" altLang="ja-JP" dirty="0" smtClean="0"/>
              <a:t>°</a:t>
            </a:r>
            <a:r>
              <a:rPr kumimoji="1" lang="ja-JP" altLang="en-US" dirty="0" smtClean="0"/>
              <a:t>」になると</a:t>
            </a:r>
            <a:endParaRPr kumimoji="1" lang="en-US" altLang="ja-JP" dirty="0" smtClean="0"/>
          </a:p>
          <a:p>
            <a:r>
              <a:rPr kumimoji="1" lang="ja-JP" altLang="en-US" dirty="0" smtClean="0"/>
              <a:t>いうことは、「回す角の大きさ」の求め方は、どうなりますか？</a:t>
            </a:r>
            <a:endParaRPr kumimoji="1" lang="en-US" altLang="ja-JP" dirty="0" smtClean="0"/>
          </a:p>
          <a:p>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（児童の答え：割ればよい</a:t>
            </a:r>
            <a:endParaRPr kumimoji="1" lang="en-US" altLang="ja-JP" dirty="0" smtClean="0"/>
          </a:p>
          <a:p>
            <a:r>
              <a:rPr kumimoji="1" lang="ja-JP" altLang="en-US" dirty="0" smtClean="0"/>
              <a:t>　　　　　　　割り算をすると求められる</a:t>
            </a:r>
            <a:endParaRPr kumimoji="1" lang="en-US" altLang="ja-JP" dirty="0" smtClean="0"/>
          </a:p>
          <a:p>
            <a:r>
              <a:rPr kumimoji="1" lang="ja-JP" altLang="en-US" dirty="0" smtClean="0"/>
              <a:t>　　　　　　　「３６０</a:t>
            </a:r>
            <a:r>
              <a:rPr kumimoji="1" lang="en-US" altLang="ja-JP" dirty="0" smtClean="0"/>
              <a:t>°÷</a:t>
            </a:r>
            <a:r>
              <a:rPr kumimoji="1" lang="ja-JP" altLang="en-US" dirty="0" smtClean="0"/>
              <a:t>角の数」を計算すれば求められる）</a:t>
            </a:r>
            <a:endParaRPr kumimoji="1" lang="en-US" altLang="ja-JP" dirty="0" smtClean="0"/>
          </a:p>
          <a:p>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15</a:t>
            </a:fld>
            <a:endParaRPr kumimoji="1" lang="ja-JP" altLang="en-US"/>
          </a:p>
        </p:txBody>
      </p:sp>
    </p:spTree>
    <p:extLst>
      <p:ext uri="{BB962C8B-B14F-4D97-AF65-F5344CB8AC3E}">
        <p14:creationId xmlns:p14="http://schemas.microsoft.com/office/powerpoint/2010/main" val="39910602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そうですね。</a:t>
            </a:r>
            <a:endParaRPr kumimoji="1" lang="en-US" altLang="ja-JP" dirty="0" smtClean="0"/>
          </a:p>
          <a:p>
            <a:r>
              <a:rPr kumimoji="1" lang="ja-JP" altLang="en-US" dirty="0" smtClean="0"/>
              <a:t>　　</a:t>
            </a:r>
            <a:endParaRPr kumimoji="1" lang="en-US" altLang="ja-JP" dirty="0" smtClean="0"/>
          </a:p>
          <a:p>
            <a:r>
              <a:rPr kumimoji="1" lang="ja-JP" altLang="en-US" dirty="0" smtClean="0"/>
              <a:t>「回す角の大きさ」は、「３６０</a:t>
            </a:r>
            <a:r>
              <a:rPr kumimoji="1" lang="en-US" altLang="ja-JP" dirty="0" smtClean="0"/>
              <a:t>°</a:t>
            </a:r>
            <a:r>
              <a:rPr kumimoji="1" lang="ja-JP" altLang="en-US" dirty="0" smtClean="0"/>
              <a:t>」を「角の数」で割ると、求める</a:t>
            </a:r>
            <a:endParaRPr kumimoji="1" lang="en-US" altLang="ja-JP" dirty="0" smtClean="0"/>
          </a:p>
          <a:p>
            <a:r>
              <a:rPr kumimoji="1" lang="ja-JP" altLang="en-US" dirty="0" smtClean="0"/>
              <a:t>ことができるということですね。</a:t>
            </a:r>
            <a:endParaRPr kumimoji="1" lang="en-US" altLang="ja-JP" dirty="0" smtClean="0"/>
          </a:p>
          <a:p>
            <a:endParaRPr kumimoji="1" lang="en-US" altLang="ja-JP" dirty="0" smtClean="0"/>
          </a:p>
          <a:p>
            <a:r>
              <a:rPr kumimoji="1" lang="ja-JP" altLang="en-US" dirty="0" smtClean="0"/>
              <a:t>それでは、この新たなきまりをワークシートの裏面「プラン</a:t>
            </a:r>
            <a:r>
              <a:rPr kumimoji="1" lang="en-US" altLang="ja-JP" dirty="0" smtClean="0"/>
              <a:t>4-2</a:t>
            </a:r>
            <a:r>
              <a:rPr kumimoji="1" lang="ja-JP" altLang="en-US" dirty="0" smtClean="0"/>
              <a:t>」に書きましょう。</a:t>
            </a:r>
            <a:endParaRPr kumimoji="1" lang="en-US" altLang="ja-JP" dirty="0" smtClean="0"/>
          </a:p>
          <a:p>
            <a:endParaRPr kumimoji="1" lang="en-US" altLang="ja-JP" dirty="0" smtClean="0"/>
          </a:p>
          <a:p>
            <a:r>
              <a:rPr kumimoji="1" lang="ja-JP" altLang="en-US" dirty="0" smtClean="0"/>
              <a:t>（ワークシートに、新たなきまりを書く時間を確保する）</a:t>
            </a:r>
            <a:endParaRPr kumimoji="1" lang="en-US" altLang="ja-JP" dirty="0" smtClean="0"/>
          </a:p>
          <a:p>
            <a:r>
              <a:rPr kumimoji="1" lang="ja-JP" altLang="en-US" dirty="0" smtClean="0"/>
              <a:t>（書けたら、次のスライドを示す）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16</a:t>
            </a:fld>
            <a:endParaRPr kumimoji="1" lang="ja-JP" altLang="en-US"/>
          </a:p>
        </p:txBody>
      </p:sp>
    </p:spTree>
    <p:extLst>
      <p:ext uri="{BB962C8B-B14F-4D97-AF65-F5344CB8AC3E}">
        <p14:creationId xmlns:p14="http://schemas.microsoft.com/office/powerpoint/2010/main" val="30046720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正三角形の場合、</a:t>
            </a:r>
            <a:endParaRPr kumimoji="1" lang="en-US" altLang="ja-JP" dirty="0" smtClean="0"/>
          </a:p>
          <a:p>
            <a:r>
              <a:rPr kumimoji="1" lang="ja-JP" altLang="en-US" dirty="0" smtClean="0"/>
              <a:t>１２０</a:t>
            </a:r>
            <a:r>
              <a:rPr kumimoji="1" lang="en-US" altLang="ja-JP" dirty="0" smtClean="0"/>
              <a:t>°</a:t>
            </a:r>
            <a:r>
              <a:rPr kumimoji="1" lang="ja-JP" altLang="en-US" dirty="0" err="1" smtClean="0"/>
              <a:t>ずつ</a:t>
            </a:r>
            <a:r>
              <a:rPr kumimoji="1" lang="ja-JP" altLang="en-US" dirty="0" smtClean="0"/>
              <a:t>３回まわすと、もとの位置にもどるということですね。</a:t>
            </a:r>
            <a:endParaRPr kumimoji="1" lang="en-US" altLang="ja-JP" dirty="0" smtClean="0"/>
          </a:p>
          <a:p>
            <a:endParaRPr kumimoji="1" lang="en-US" altLang="ja-JP" dirty="0" smtClean="0"/>
          </a:p>
          <a:p>
            <a:r>
              <a:rPr kumimoji="1" lang="ja-JP" altLang="en-US" dirty="0" smtClean="0"/>
              <a:t>つまり、</a:t>
            </a:r>
            <a:endParaRPr kumimoji="1" lang="en-US" altLang="ja-JP" dirty="0" smtClean="0"/>
          </a:p>
          <a:p>
            <a:r>
              <a:rPr kumimoji="1" lang="ja-JP" altLang="en-US" dirty="0" smtClean="0"/>
              <a:t>一周回すと３６０</a:t>
            </a:r>
            <a:r>
              <a:rPr kumimoji="1" lang="en-US" altLang="ja-JP" dirty="0" smtClean="0"/>
              <a:t>°</a:t>
            </a:r>
            <a:r>
              <a:rPr kumimoji="1" lang="ja-JP" altLang="en-US" dirty="0" smtClean="0"/>
              <a:t>回るので、３６０</a:t>
            </a:r>
            <a:r>
              <a:rPr kumimoji="1" lang="en-US" altLang="ja-JP" dirty="0" smtClean="0"/>
              <a:t>°</a:t>
            </a:r>
            <a:r>
              <a:rPr kumimoji="1" lang="ja-JP" altLang="en-US" dirty="0" smtClean="0"/>
              <a:t>を角の数３で割ると、</a:t>
            </a:r>
            <a:endParaRPr kumimoji="1" lang="en-US" altLang="ja-JP" dirty="0" smtClean="0"/>
          </a:p>
          <a:p>
            <a:r>
              <a:rPr kumimoji="1" lang="ja-JP" altLang="en-US" dirty="0" smtClean="0"/>
              <a:t>一回目に「回す角の大きさ」を求めることができるということですね。</a:t>
            </a:r>
            <a:endParaRPr kumimoji="1" lang="en-US" altLang="ja-JP"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（次のスライドを示す）</a:t>
            </a:r>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17</a:t>
            </a:fld>
            <a:endParaRPr kumimoji="1" lang="ja-JP" altLang="en-US"/>
          </a:p>
        </p:txBody>
      </p:sp>
    </p:spTree>
    <p:extLst>
      <p:ext uri="{BB962C8B-B14F-4D97-AF65-F5344CB8AC3E}">
        <p14:creationId xmlns:p14="http://schemas.microsoft.com/office/powerpoint/2010/main" val="18688776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それでは、「回す角の大きさ＝３６０</a:t>
            </a:r>
            <a:r>
              <a:rPr kumimoji="1" lang="en-US" altLang="ja-JP" dirty="0" smtClean="0"/>
              <a:t>°÷</a:t>
            </a:r>
            <a:r>
              <a:rPr kumimoji="1" lang="ja-JP" altLang="en-US" dirty="0" smtClean="0"/>
              <a:t>角の数」というきまりを使って、</a:t>
            </a:r>
            <a:endParaRPr kumimoji="1" lang="en-US" altLang="ja-JP" dirty="0" smtClean="0"/>
          </a:p>
          <a:p>
            <a:r>
              <a:rPr kumimoji="1" lang="ja-JP" altLang="en-US" dirty="0" smtClean="0"/>
              <a:t>回す角の大きさを計算で求めてから、正八角形をかいてみましょう。</a:t>
            </a:r>
            <a:endParaRPr kumimoji="1" lang="en-US" altLang="ja-JP" dirty="0" smtClean="0"/>
          </a:p>
          <a:p>
            <a:endParaRPr kumimoji="1" lang="en-US" altLang="ja-JP" dirty="0" smtClean="0"/>
          </a:p>
          <a:p>
            <a:r>
              <a:rPr kumimoji="1" lang="ja-JP" altLang="en-US" dirty="0" smtClean="0"/>
              <a:t>（児童が、正八角形をかくプログラムをつくり、かく時間を確保する）</a:t>
            </a:r>
            <a:endParaRPr kumimoji="1" lang="en-US" altLang="ja-JP" dirty="0" smtClean="0"/>
          </a:p>
          <a:p>
            <a:endParaRPr kumimoji="1" lang="en-US" altLang="ja-JP" dirty="0" smtClean="0"/>
          </a:p>
          <a:p>
            <a:endParaRPr kumimoji="1" lang="en-US" altLang="ja-JP" dirty="0" smtClean="0"/>
          </a:p>
          <a:p>
            <a:r>
              <a:rPr kumimoji="1" lang="ja-JP" altLang="en-US" dirty="0" smtClean="0"/>
              <a:t>回す角の大きさは、何度になりましたか？</a:t>
            </a:r>
            <a:endParaRPr kumimoji="1" lang="en-US" altLang="ja-JP" dirty="0" smtClean="0"/>
          </a:p>
          <a:p>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（児童の答え：４５</a:t>
            </a:r>
            <a:r>
              <a:rPr kumimoji="1" lang="en-US" altLang="ja-JP" dirty="0" smtClean="0"/>
              <a:t>°</a:t>
            </a:r>
            <a:r>
              <a:rPr kumimoji="1" lang="ja-JP" altLang="en-US" dirty="0" smtClean="0"/>
              <a:t>）</a:t>
            </a:r>
            <a:endParaRPr kumimoji="1" lang="en-US" altLang="ja-JP" dirty="0" smtClean="0"/>
          </a:p>
          <a:p>
            <a:endParaRPr kumimoji="1" lang="en-US" altLang="ja-JP" dirty="0" smtClean="0"/>
          </a:p>
          <a:p>
            <a:r>
              <a:rPr kumimoji="1" lang="ja-JP" altLang="en-US" dirty="0" smtClean="0"/>
              <a:t>（次のスライドで正解例を示す）</a:t>
            </a:r>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18</a:t>
            </a:fld>
            <a:endParaRPr kumimoji="1" lang="ja-JP" altLang="en-US"/>
          </a:p>
        </p:txBody>
      </p:sp>
    </p:spTree>
    <p:extLst>
      <p:ext uri="{BB962C8B-B14F-4D97-AF65-F5344CB8AC3E}">
        <p14:creationId xmlns:p14="http://schemas.microsoft.com/office/powerpoint/2010/main" val="40664838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これが、正解例です。</a:t>
            </a:r>
            <a:endParaRPr kumimoji="1" lang="en-US" altLang="ja-JP" dirty="0" smtClean="0"/>
          </a:p>
          <a:p>
            <a:r>
              <a:rPr kumimoji="1" lang="ja-JP" altLang="en-US" dirty="0" smtClean="0"/>
              <a:t>正八角形は、繰り返す回数は何回ですか？</a:t>
            </a:r>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（児童の答え：８回）</a:t>
            </a:r>
            <a:endParaRPr kumimoji="1" lang="en-US" altLang="ja-JP" dirty="0" smtClean="0"/>
          </a:p>
          <a:p>
            <a:r>
              <a:rPr kumimoji="1" lang="ja-JP" altLang="en-US" dirty="0" smtClean="0"/>
              <a:t>そうですね。８回ですね。</a:t>
            </a:r>
            <a:endParaRPr kumimoji="1" lang="en-US" altLang="ja-JP" dirty="0" smtClean="0"/>
          </a:p>
          <a:p>
            <a:r>
              <a:rPr kumimoji="1" lang="ja-JP" altLang="en-US" dirty="0" smtClean="0"/>
              <a:t>それでは、「回す角の大きさ」は何度ですか？</a:t>
            </a:r>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（児童の答え：４５</a:t>
            </a:r>
            <a:r>
              <a:rPr kumimoji="1" lang="en-US" altLang="ja-JP" dirty="0" smtClean="0"/>
              <a:t>°</a:t>
            </a:r>
            <a:r>
              <a:rPr kumimoji="1" lang="ja-JP" altLang="en-US" dirty="0" smtClean="0"/>
              <a:t>）</a:t>
            </a:r>
            <a:endParaRPr kumimoji="1" lang="en-US" altLang="ja-JP" dirty="0" smtClean="0"/>
          </a:p>
          <a:p>
            <a:r>
              <a:rPr kumimoji="1" lang="ja-JP" altLang="en-US" dirty="0" smtClean="0"/>
              <a:t>そうですね。</a:t>
            </a:r>
            <a:endParaRPr kumimoji="1" lang="en-US" altLang="ja-JP" dirty="0" smtClean="0"/>
          </a:p>
          <a:p>
            <a:r>
              <a:rPr kumimoji="1" lang="ja-JP" altLang="en-US" dirty="0" smtClean="0"/>
              <a:t>回す角の大きさは、４５</a:t>
            </a:r>
            <a:r>
              <a:rPr kumimoji="1" lang="en-US" altLang="ja-JP" dirty="0" smtClean="0"/>
              <a:t>°</a:t>
            </a:r>
            <a:r>
              <a:rPr kumimoji="1" lang="ja-JP" altLang="en-US" dirty="0" smtClean="0"/>
              <a:t>ですね。</a:t>
            </a:r>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19</a:t>
            </a:fld>
            <a:endParaRPr kumimoji="1" lang="ja-JP" altLang="en-US"/>
          </a:p>
        </p:txBody>
      </p:sp>
    </p:spTree>
    <p:extLst>
      <p:ext uri="{BB962C8B-B14F-4D97-AF65-F5344CB8AC3E}">
        <p14:creationId xmlns:p14="http://schemas.microsoft.com/office/powerpoint/2010/main" val="2766033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そうですね。</a:t>
            </a:r>
            <a:endParaRPr kumimoji="1" lang="en-US" altLang="ja-JP" dirty="0" smtClean="0"/>
          </a:p>
          <a:p>
            <a:endParaRPr kumimoji="1" lang="en-US" altLang="ja-JP" dirty="0" smtClean="0"/>
          </a:p>
          <a:p>
            <a:r>
              <a:rPr kumimoji="1" lang="ja-JP" altLang="en-US" dirty="0" smtClean="0"/>
              <a:t>「回す角の大きさ＝１８０</a:t>
            </a:r>
            <a:r>
              <a:rPr kumimoji="1" lang="en-US" altLang="ja-JP" dirty="0" smtClean="0"/>
              <a:t>°</a:t>
            </a:r>
            <a:r>
              <a:rPr kumimoji="1" lang="ja-JP" altLang="en-US" dirty="0" smtClean="0"/>
              <a:t>－１つの角」というきまりがあり、</a:t>
            </a:r>
            <a:endParaRPr kumimoji="1" lang="en-US" altLang="ja-JP" dirty="0" smtClean="0"/>
          </a:p>
          <a:p>
            <a:r>
              <a:rPr kumimoji="1" lang="ja-JP" altLang="en-US" dirty="0" smtClean="0"/>
              <a:t>回す角の大きさは、計算で求めることができましたね。</a:t>
            </a:r>
            <a:endParaRPr kumimoji="1" lang="en-US" altLang="ja-JP" dirty="0" smtClean="0"/>
          </a:p>
          <a:p>
            <a:endParaRPr kumimoji="1" lang="en-US" altLang="ja-JP" dirty="0" smtClean="0"/>
          </a:p>
          <a:p>
            <a:r>
              <a:rPr kumimoji="1" lang="ja-JP" altLang="en-US" dirty="0" smtClean="0"/>
              <a:t>（次のスライドを示す）</a:t>
            </a:r>
          </a:p>
        </p:txBody>
      </p:sp>
      <p:sp>
        <p:nvSpPr>
          <p:cNvPr id="4" name="日付プレースホルダー 3"/>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5" name="スライド番号プレースホルダー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B49E8E-E214-4968-A6A3-2C22E6F0C9A7}"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3843010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a:t>
            </a:r>
            <a:endParaRPr kumimoji="1" lang="en-US" altLang="ja-JP" dirty="0" smtClean="0"/>
          </a:p>
          <a:p>
            <a:r>
              <a:rPr kumimoji="1" lang="ja-JP" altLang="en-US" dirty="0" smtClean="0"/>
              <a:t>「回す角の大きさ＝３６０</a:t>
            </a:r>
            <a:r>
              <a:rPr kumimoji="1" lang="en-US" altLang="ja-JP" dirty="0" smtClean="0"/>
              <a:t>°÷</a:t>
            </a:r>
            <a:r>
              <a:rPr kumimoji="1" lang="ja-JP" altLang="en-US" dirty="0" smtClean="0"/>
              <a:t>角の数」という、きまりを使って、</a:t>
            </a:r>
            <a:endParaRPr kumimoji="1" lang="en-US" altLang="ja-JP" dirty="0" smtClean="0"/>
          </a:p>
          <a:p>
            <a:r>
              <a:rPr kumimoji="1" lang="ja-JP" altLang="en-US" dirty="0" smtClean="0"/>
              <a:t>正七角形をかいてみましょう。</a:t>
            </a:r>
            <a:endParaRPr kumimoji="1" lang="en-US" altLang="ja-JP" dirty="0" smtClean="0"/>
          </a:p>
          <a:p>
            <a:endParaRPr kumimoji="1" lang="en-US" altLang="ja-JP" dirty="0" smtClean="0"/>
          </a:p>
          <a:p>
            <a:r>
              <a:rPr kumimoji="1" lang="ja-JP" altLang="en-US" dirty="0" smtClean="0"/>
              <a:t>（次のスライドを示す）</a:t>
            </a:r>
            <a:endParaRPr kumimoji="1" lang="en-US" altLang="ja-JP" dirty="0" smtClean="0"/>
          </a:p>
          <a:p>
            <a:endParaRPr kumimoji="1" lang="en-US" altLang="ja-JP" dirty="0" smtClean="0"/>
          </a:p>
          <a:p>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20</a:t>
            </a:fld>
            <a:endParaRPr kumimoji="1" lang="ja-JP" altLang="en-US"/>
          </a:p>
        </p:txBody>
      </p:sp>
    </p:spTree>
    <p:extLst>
      <p:ext uri="{BB962C8B-B14F-4D97-AF65-F5344CB8AC3E}">
        <p14:creationId xmlns:p14="http://schemas.microsoft.com/office/powerpoint/2010/main" val="30028735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正七角形なので、繰り返す回数は何回ですか？</a:t>
            </a:r>
            <a:endParaRPr kumimoji="1" lang="en-US" altLang="ja-JP" dirty="0" smtClean="0"/>
          </a:p>
          <a:p>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（児童の答え：７回）</a:t>
            </a:r>
            <a:endParaRPr kumimoji="1" lang="en-US" altLang="ja-JP" dirty="0" smtClean="0"/>
          </a:p>
          <a:p>
            <a:endParaRPr kumimoji="1" lang="en-US" altLang="ja-JP" dirty="0" smtClean="0"/>
          </a:p>
          <a:p>
            <a:r>
              <a:rPr kumimoji="1" lang="ja-JP" altLang="en-US" dirty="0" smtClean="0"/>
              <a:t>そうですね。７回ですね。</a:t>
            </a:r>
            <a:endParaRPr kumimoji="1" lang="en-US" altLang="ja-JP" dirty="0" smtClean="0"/>
          </a:p>
          <a:p>
            <a:endParaRPr kumimoji="1" lang="en-US" altLang="ja-JP" dirty="0" smtClean="0"/>
          </a:p>
          <a:p>
            <a:endParaRPr kumimoji="1" lang="en-US" altLang="ja-JP" dirty="0" smtClean="0"/>
          </a:p>
          <a:p>
            <a:r>
              <a:rPr kumimoji="1" lang="ja-JP" altLang="en-US" dirty="0" smtClean="0"/>
              <a:t>回す角の大きさは、何度になるかは、計算で求めてください。</a:t>
            </a:r>
            <a:endParaRPr kumimoji="1" lang="en-US" altLang="ja-JP" dirty="0" smtClean="0"/>
          </a:p>
          <a:p>
            <a:r>
              <a:rPr kumimoji="1" lang="ja-JP" altLang="en-US" dirty="0" smtClean="0"/>
              <a:t>そして、プログラムをつくりかえましょう。　</a:t>
            </a:r>
            <a:endParaRPr kumimoji="1" lang="en-US" altLang="ja-JP" dirty="0" smtClean="0"/>
          </a:p>
          <a:p>
            <a:endParaRPr kumimoji="1" lang="en-US" altLang="ja-JP" dirty="0" smtClean="0"/>
          </a:p>
          <a:p>
            <a:r>
              <a:rPr kumimoji="1" lang="ja-JP" altLang="en-US" dirty="0" smtClean="0"/>
              <a:t>（作業する時間を確保する）</a:t>
            </a:r>
            <a:endParaRPr kumimoji="1" lang="en-US" altLang="ja-JP" dirty="0" smtClean="0"/>
          </a:p>
          <a:p>
            <a:endParaRPr kumimoji="1" lang="en-US" altLang="ja-JP" dirty="0" smtClean="0"/>
          </a:p>
          <a:p>
            <a:r>
              <a:rPr kumimoji="1" lang="ja-JP" altLang="en-US" dirty="0" smtClean="0"/>
              <a:t>（しばらくしたら、ヒントとして次のスライドを示す）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21</a:t>
            </a:fld>
            <a:endParaRPr kumimoji="1" lang="ja-JP" altLang="en-US"/>
          </a:p>
        </p:txBody>
      </p:sp>
    </p:spTree>
    <p:extLst>
      <p:ext uri="{BB962C8B-B14F-4D97-AF65-F5344CB8AC3E}">
        <p14:creationId xmlns:p14="http://schemas.microsoft.com/office/powerpoint/2010/main" val="3797249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（児童の中から、</a:t>
            </a:r>
            <a:endParaRPr kumimoji="1" lang="en-US" altLang="ja-JP" dirty="0" smtClean="0"/>
          </a:p>
          <a:p>
            <a:r>
              <a:rPr kumimoji="1" lang="ja-JP" altLang="en-US" dirty="0" smtClean="0"/>
              <a:t>　　「割りきれない。」</a:t>
            </a:r>
            <a:endParaRPr kumimoji="1" lang="en-US" altLang="ja-JP" dirty="0" smtClean="0"/>
          </a:p>
          <a:p>
            <a:r>
              <a:rPr kumimoji="1" lang="ja-JP" altLang="en-US" dirty="0" smtClean="0"/>
              <a:t>　　「どうしたらいいんだろう？」　などの声が上がったら、）</a:t>
            </a:r>
            <a:endParaRPr kumimoji="1" lang="en-US" altLang="ja-JP" dirty="0" smtClean="0"/>
          </a:p>
          <a:p>
            <a:endParaRPr kumimoji="1" lang="en-US" altLang="ja-JP" dirty="0" smtClean="0"/>
          </a:p>
          <a:p>
            <a:r>
              <a:rPr kumimoji="1" lang="ja-JP" altLang="en-US" dirty="0" smtClean="0"/>
              <a:t>（次のスライドを示す）</a:t>
            </a:r>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22</a:t>
            </a:fld>
            <a:endParaRPr kumimoji="1" lang="ja-JP" altLang="en-US"/>
          </a:p>
        </p:txBody>
      </p:sp>
    </p:spTree>
    <p:extLst>
      <p:ext uri="{BB962C8B-B14F-4D97-AF65-F5344CB8AC3E}">
        <p14:creationId xmlns:p14="http://schemas.microsoft.com/office/powerpoint/2010/main" val="33332629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割りきれないと、正確な正七角形をかくことができないよね。</a:t>
            </a:r>
            <a:endParaRPr kumimoji="1" lang="en-US" altLang="ja-JP" dirty="0" smtClean="0"/>
          </a:p>
          <a:p>
            <a:r>
              <a:rPr kumimoji="1" lang="ja-JP" altLang="en-US" dirty="0" smtClean="0"/>
              <a:t>どうしたらいいでしょうか？</a:t>
            </a:r>
            <a:endParaRPr kumimoji="1" lang="en-US" altLang="ja-JP" dirty="0" smtClean="0"/>
          </a:p>
          <a:p>
            <a:r>
              <a:rPr kumimoji="1" lang="ja-JP" altLang="en-US" dirty="0" smtClean="0"/>
              <a:t>（児童にしばらく考えさせた後）</a:t>
            </a:r>
            <a:endParaRPr kumimoji="1" lang="en-US" altLang="ja-JP" dirty="0" smtClean="0"/>
          </a:p>
          <a:p>
            <a:r>
              <a:rPr kumimoji="1" lang="ja-JP" altLang="en-US" dirty="0" smtClean="0"/>
              <a:t>割り切れないので、小数点以下を四捨五入して、「５１</a:t>
            </a:r>
            <a:r>
              <a:rPr kumimoji="1" lang="en-US" altLang="ja-JP" dirty="0" smtClean="0"/>
              <a:t>°</a:t>
            </a:r>
            <a:r>
              <a:rPr kumimoji="1" lang="ja-JP" altLang="en-US" dirty="0" smtClean="0"/>
              <a:t>回す」でやってみましょう。</a:t>
            </a:r>
            <a:endParaRPr kumimoji="1" lang="en-US" altLang="ja-JP" dirty="0" smtClean="0"/>
          </a:p>
          <a:p>
            <a:r>
              <a:rPr kumimoji="1" lang="ja-JP" altLang="en-US" dirty="0" smtClean="0"/>
              <a:t>かけたら、ネコをドラックして動かして、正七角形が正確にかけているか、確認してください。</a:t>
            </a:r>
            <a:endParaRPr kumimoji="1" lang="en-US" altLang="ja-JP" dirty="0" smtClean="0"/>
          </a:p>
          <a:p>
            <a:r>
              <a:rPr kumimoji="1" lang="ja-JP" altLang="en-US" dirty="0" smtClean="0"/>
              <a:t>５１</a:t>
            </a:r>
            <a:r>
              <a:rPr kumimoji="1" lang="en-US" altLang="ja-JP" dirty="0" smtClean="0"/>
              <a:t>°</a:t>
            </a:r>
            <a:r>
              <a:rPr kumimoji="1" lang="ja-JP" altLang="en-US" dirty="0" smtClean="0"/>
              <a:t>が終わったら、小数点以下を切り上げて、「５２</a:t>
            </a:r>
            <a:r>
              <a:rPr kumimoji="1" lang="en-US" altLang="ja-JP" dirty="0" smtClean="0"/>
              <a:t>°</a:t>
            </a:r>
            <a:r>
              <a:rPr kumimoji="1" lang="ja-JP" altLang="en-US" dirty="0" smtClean="0"/>
              <a:t>回す」でも</a:t>
            </a:r>
            <a:endParaRPr kumimoji="1" lang="en-US" altLang="ja-JP" dirty="0" smtClean="0"/>
          </a:p>
          <a:p>
            <a:r>
              <a:rPr kumimoji="1" lang="ja-JP" altLang="en-US" dirty="0" smtClean="0"/>
              <a:t>やってみてください。かけたら、ネコをドラックして動かして、正七角形が</a:t>
            </a:r>
            <a:endParaRPr kumimoji="1" lang="en-US" altLang="ja-JP" dirty="0" smtClean="0"/>
          </a:p>
          <a:p>
            <a:r>
              <a:rPr kumimoji="1" lang="ja-JP" altLang="en-US" dirty="0" smtClean="0"/>
              <a:t>正確にかけているか、確認してください。</a:t>
            </a:r>
            <a:endParaRPr kumimoji="1" lang="en-US" altLang="ja-JP" dirty="0" smtClean="0"/>
          </a:p>
          <a:p>
            <a:r>
              <a:rPr kumimoji="1" lang="ja-JP" altLang="en-US" dirty="0" smtClean="0"/>
              <a:t>（児童の様子を見て、次のスライドを示す）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23</a:t>
            </a:fld>
            <a:endParaRPr kumimoji="1" lang="ja-JP" altLang="en-US"/>
          </a:p>
        </p:txBody>
      </p:sp>
    </p:spTree>
    <p:extLst>
      <p:ext uri="{BB962C8B-B14F-4D97-AF65-F5344CB8AC3E}">
        <p14:creationId xmlns:p14="http://schemas.microsoft.com/office/powerpoint/2010/main" val="41705058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回す角の大きさを５１</a:t>
            </a:r>
            <a:r>
              <a:rPr kumimoji="1" lang="en-US" altLang="ja-JP" dirty="0" smtClean="0"/>
              <a:t>°</a:t>
            </a:r>
            <a:r>
              <a:rPr kumimoji="1" lang="ja-JP" altLang="en-US" dirty="0" smtClean="0"/>
              <a:t>にして、ネコをドラッグしてどかしてみてみると、</a:t>
            </a:r>
            <a:endParaRPr kumimoji="1" lang="en-US" altLang="ja-JP" dirty="0" smtClean="0"/>
          </a:p>
          <a:p>
            <a:r>
              <a:rPr kumimoji="1" lang="ja-JP" altLang="en-US" dirty="0" smtClean="0"/>
              <a:t>図形に少しのすき間があることに気付いた人は、手を挙げてください。</a:t>
            </a:r>
            <a:endParaRPr kumimoji="1" lang="en-US" altLang="ja-JP" dirty="0" smtClean="0"/>
          </a:p>
          <a:p>
            <a:r>
              <a:rPr kumimoji="1" lang="ja-JP" altLang="en-US" dirty="0" smtClean="0"/>
              <a:t>（児童：挙手）</a:t>
            </a:r>
            <a:endParaRPr kumimoji="1" lang="en-US" altLang="ja-JP" dirty="0" smtClean="0"/>
          </a:p>
          <a:p>
            <a:endParaRPr kumimoji="1" lang="en-US" altLang="ja-JP" dirty="0" smtClean="0"/>
          </a:p>
          <a:p>
            <a:r>
              <a:rPr kumimoji="1" lang="ja-JP" altLang="en-US" dirty="0" smtClean="0"/>
              <a:t>回す角の大きさを５２</a:t>
            </a:r>
            <a:r>
              <a:rPr kumimoji="1" lang="en-US" altLang="ja-JP" dirty="0" smtClean="0"/>
              <a:t>°</a:t>
            </a:r>
            <a:r>
              <a:rPr kumimoji="1" lang="ja-JP" altLang="en-US" dirty="0" smtClean="0"/>
              <a:t>にして、ネコをドラッグしてどかしてみてみると、</a:t>
            </a:r>
            <a:endParaRPr kumimoji="1" lang="en-US" altLang="ja-JP" dirty="0" smtClean="0"/>
          </a:p>
          <a:p>
            <a:r>
              <a:rPr kumimoji="1" lang="ja-JP" altLang="en-US" dirty="0" smtClean="0"/>
              <a:t>図形の線が交わっていることに気付いた人は、手を挙げてください。</a:t>
            </a:r>
            <a:endParaRPr kumimoji="1" lang="en-US" altLang="ja-JP" dirty="0" smtClean="0"/>
          </a:p>
          <a:p>
            <a:r>
              <a:rPr kumimoji="1" lang="ja-JP" altLang="en-US" dirty="0" smtClean="0"/>
              <a:t>（児童：挙手）</a:t>
            </a:r>
            <a:endParaRPr kumimoji="1" lang="en-US" altLang="ja-JP" dirty="0" smtClean="0"/>
          </a:p>
          <a:p>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24</a:t>
            </a:fld>
            <a:endParaRPr kumimoji="1" lang="ja-JP" altLang="en-US"/>
          </a:p>
        </p:txBody>
      </p:sp>
    </p:spTree>
    <p:extLst>
      <p:ext uri="{BB962C8B-B14F-4D97-AF65-F5344CB8AC3E}">
        <p14:creationId xmlns:p14="http://schemas.microsoft.com/office/powerpoint/2010/main" val="31830140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こんな時に役立つのが、黄緑色の演算のブロックの中にある「○／○」というブロックです。</a:t>
            </a:r>
            <a:endParaRPr kumimoji="1" lang="en-US" altLang="ja-JP"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ここでちょっと復習します（次の内容が既習の場合）「１</a:t>
            </a:r>
            <a:r>
              <a:rPr kumimoji="1" lang="en-US" altLang="ja-JP" dirty="0" smtClean="0"/>
              <a:t>÷</a:t>
            </a:r>
            <a:r>
              <a:rPr kumimoji="1" lang="ja-JP" altLang="en-US" dirty="0" smtClean="0"/>
              <a:t>３」は、「０．３３３</a:t>
            </a:r>
            <a:r>
              <a:rPr kumimoji="1" lang="en-US" altLang="ja-JP" dirty="0" smtClean="0"/>
              <a:t>…</a:t>
            </a:r>
            <a:r>
              <a:rPr kumimoji="1" lang="ja-JP" altLang="en-US" dirty="0" smtClean="0"/>
              <a:t>」と割り切れないけど、答えを分数で表すことができなかった？</a:t>
            </a:r>
            <a:endParaRPr kumimoji="1" lang="en-US" altLang="ja-JP"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そう、「三分の一」。では、３６０</a:t>
            </a:r>
            <a:r>
              <a:rPr kumimoji="1" lang="en-US" altLang="ja-JP" dirty="0" smtClean="0"/>
              <a:t>÷</a:t>
            </a:r>
            <a:r>
              <a:rPr kumimoji="1" lang="ja-JP" altLang="en-US" dirty="0" smtClean="0"/>
              <a:t>７は？</a:t>
            </a:r>
            <a:endParaRPr kumimoji="1" lang="en-US" altLang="ja-JP"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そう、「七分の三百六十」です。</a:t>
            </a:r>
            <a:endParaRPr kumimoji="1" lang="en-US" altLang="ja-JP"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「○／○」の中に、「３６０／７」と入力すると、</a:t>
            </a:r>
            <a:endParaRPr kumimoji="1" lang="en-US" altLang="ja-JP" dirty="0" smtClean="0"/>
          </a:p>
          <a:p>
            <a:r>
              <a:rPr kumimoji="1" lang="ja-JP" altLang="en-US" dirty="0" smtClean="0"/>
              <a:t>この「３６０／７」は、３６０</a:t>
            </a:r>
            <a:r>
              <a:rPr kumimoji="1" lang="en-US" altLang="ja-JP" dirty="0" smtClean="0"/>
              <a:t>÷</a:t>
            </a:r>
            <a:r>
              <a:rPr kumimoji="1" lang="ja-JP" altLang="en-US" dirty="0" smtClean="0"/>
              <a:t>７の計算結果、つまり「七分の三百六十」という分数の意味になります</a:t>
            </a:r>
            <a:r>
              <a:rPr kumimoji="1" lang="ja-JP" altLang="en-US" dirty="0" smtClean="0"/>
              <a:t>。</a:t>
            </a:r>
            <a:endParaRPr kumimoji="1" lang="en-US" altLang="ja-JP" smtClean="0"/>
          </a:p>
          <a:p>
            <a:r>
              <a:rPr kumimoji="1" lang="ja-JP" altLang="en-US" smtClean="0"/>
              <a:t>黄緑色</a:t>
            </a:r>
            <a:r>
              <a:rPr kumimoji="1" lang="ja-JP" altLang="en-US" dirty="0" smtClean="0"/>
              <a:t>の演算の「○／○」というブロックを使うことで、割り切れないものでも分数として入力できる</a:t>
            </a:r>
            <a:r>
              <a:rPr kumimoji="1" lang="ja-JP" altLang="en-US" smtClean="0"/>
              <a:t>ので</a:t>
            </a:r>
            <a:r>
              <a:rPr kumimoji="1" lang="ja-JP" altLang="en-US" smtClean="0"/>
              <a:t>、どんな</a:t>
            </a:r>
            <a:r>
              <a:rPr kumimoji="1" lang="ja-JP" altLang="en-US" dirty="0" smtClean="0"/>
              <a:t>正多角形でもかくことができるようになりますね。</a:t>
            </a:r>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25</a:t>
            </a:fld>
            <a:endParaRPr kumimoji="1" lang="ja-JP" altLang="en-US"/>
          </a:p>
        </p:txBody>
      </p:sp>
    </p:spTree>
    <p:extLst>
      <p:ext uri="{BB962C8B-B14F-4D97-AF65-F5344CB8AC3E}">
        <p14:creationId xmlns:p14="http://schemas.microsoft.com/office/powerpoint/2010/main" val="22619043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これが正解例です。</a:t>
            </a:r>
            <a:endParaRPr kumimoji="1" lang="en-US" altLang="ja-JP" dirty="0" smtClean="0"/>
          </a:p>
          <a:p>
            <a:r>
              <a:rPr kumimoji="1" lang="ja-JP" altLang="en-US" dirty="0" smtClean="0"/>
              <a:t>正七角形なので、繰り返す回数は何回ですか？</a:t>
            </a:r>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（児童の答え：７回）</a:t>
            </a:r>
            <a:endParaRPr kumimoji="1" lang="en-US" altLang="ja-JP" dirty="0" smtClean="0"/>
          </a:p>
          <a:p>
            <a:r>
              <a:rPr kumimoji="1" lang="ja-JP" altLang="en-US" dirty="0" smtClean="0"/>
              <a:t>そうですね。７回ですね。</a:t>
            </a:r>
            <a:endParaRPr kumimoji="1" lang="en-US" altLang="ja-JP" dirty="0" smtClean="0"/>
          </a:p>
          <a:p>
            <a:r>
              <a:rPr kumimoji="1" lang="ja-JP" altLang="en-US" dirty="0" smtClean="0"/>
              <a:t>回す角の大きさの部分には、演算ブロックを使用して、「３６０／７」が</a:t>
            </a:r>
            <a:endParaRPr kumimoji="1" lang="en-US" altLang="ja-JP" dirty="0" smtClean="0"/>
          </a:p>
          <a:p>
            <a:r>
              <a:rPr kumimoji="1" lang="ja-JP" altLang="en-US" dirty="0" smtClean="0"/>
              <a:t>入っていますか？</a:t>
            </a:r>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（児童の答え：入っている）</a:t>
            </a:r>
            <a:endParaRPr kumimoji="1" lang="en-US" altLang="ja-JP" dirty="0" smtClean="0"/>
          </a:p>
          <a:p>
            <a:r>
              <a:rPr kumimoji="1" lang="ja-JP" altLang="en-US" dirty="0" smtClean="0"/>
              <a:t>（次のスライドを示す）</a:t>
            </a:r>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26</a:t>
            </a:fld>
            <a:endParaRPr kumimoji="1" lang="ja-JP" altLang="en-US"/>
          </a:p>
        </p:txBody>
      </p:sp>
    </p:spTree>
    <p:extLst>
      <p:ext uri="{BB962C8B-B14F-4D97-AF65-F5344CB8AC3E}">
        <p14:creationId xmlns:p14="http://schemas.microsoft.com/office/powerpoint/2010/main" val="7007011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それでは、演算のブロックを使って改良したプログラムを使って、</a:t>
            </a:r>
            <a:endParaRPr kumimoji="1" lang="en-US" altLang="ja-JP" dirty="0" smtClean="0"/>
          </a:p>
          <a:p>
            <a:r>
              <a:rPr kumimoji="1" lang="ja-JP" altLang="en-US" dirty="0" smtClean="0"/>
              <a:t>色々な正多角形をかいてみましょう。</a:t>
            </a:r>
            <a:endParaRPr kumimoji="1" lang="en-US" altLang="ja-JP" dirty="0" smtClean="0"/>
          </a:p>
          <a:p>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27</a:t>
            </a:fld>
            <a:endParaRPr kumimoji="1" lang="ja-JP" altLang="en-US"/>
          </a:p>
        </p:txBody>
      </p:sp>
    </p:spTree>
    <p:extLst>
      <p:ext uri="{BB962C8B-B14F-4D97-AF65-F5344CB8AC3E}">
        <p14:creationId xmlns:p14="http://schemas.microsoft.com/office/powerpoint/2010/main" val="3234590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まずは、これまでにもかいてきた、</a:t>
            </a:r>
            <a:endParaRPr kumimoji="1" lang="en-US" altLang="ja-JP" dirty="0" smtClean="0"/>
          </a:p>
          <a:p>
            <a:r>
              <a:rPr kumimoji="1" lang="ja-JP" altLang="en-US" dirty="0" smtClean="0"/>
              <a:t>「正三角形」から「正八角形」をそれぞれかいてみましょう。</a:t>
            </a:r>
            <a:endParaRPr kumimoji="1" lang="en-US" altLang="ja-JP" dirty="0" smtClean="0"/>
          </a:p>
          <a:p>
            <a:endParaRPr kumimoji="1" lang="en-US" altLang="ja-JP" dirty="0" smtClean="0"/>
          </a:p>
          <a:p>
            <a:r>
              <a:rPr kumimoji="1" lang="ja-JP" altLang="en-US" dirty="0" smtClean="0"/>
              <a:t>（ここにあげた正多角形を全てかき終わった児童がでてきたら、）</a:t>
            </a:r>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28</a:t>
            </a:fld>
            <a:endParaRPr kumimoji="1" lang="ja-JP" altLang="en-US"/>
          </a:p>
        </p:txBody>
      </p:sp>
    </p:spTree>
    <p:extLst>
      <p:ext uri="{BB962C8B-B14F-4D97-AF65-F5344CB8AC3E}">
        <p14:creationId xmlns:p14="http://schemas.microsoft.com/office/powerpoint/2010/main" val="41952123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これまでに、かいたことのない正多角形もかいてみましょう。</a:t>
            </a:r>
            <a:endParaRPr kumimoji="1" lang="en-US" altLang="ja-JP" dirty="0" smtClean="0"/>
          </a:p>
          <a:p>
            <a:r>
              <a:rPr kumimoji="1" lang="en-US" altLang="ja-JP" dirty="0" smtClean="0"/>
              <a:t>※</a:t>
            </a:r>
            <a:r>
              <a:rPr kumimoji="1" lang="ja-JP" altLang="en-US" dirty="0" smtClean="0"/>
              <a:t>その際、「歩数」を少なくしないと、ネコが枠からはみ出して</a:t>
            </a:r>
            <a:endParaRPr kumimoji="1" lang="en-US" altLang="ja-JP" dirty="0" smtClean="0"/>
          </a:p>
          <a:p>
            <a:r>
              <a:rPr kumimoji="1" lang="ja-JP" altLang="en-US" dirty="0" smtClean="0"/>
              <a:t>　しまい、正確にかけなかったり、「待つ時間」を短くしないと、</a:t>
            </a:r>
            <a:endParaRPr kumimoji="1" lang="en-US" altLang="ja-JP" dirty="0" smtClean="0"/>
          </a:p>
          <a:p>
            <a:r>
              <a:rPr kumimoji="1" lang="ja-JP" altLang="en-US" dirty="0" smtClean="0"/>
              <a:t>　時間がかかりすぎたりするので、必要に応じてプログラムを</a:t>
            </a:r>
            <a:endParaRPr kumimoji="1" lang="en-US" altLang="ja-JP" dirty="0" smtClean="0"/>
          </a:p>
          <a:p>
            <a:r>
              <a:rPr kumimoji="1" lang="ja-JP" altLang="en-US" dirty="0" smtClean="0"/>
              <a:t>　修正しながら行うことも説明する。</a:t>
            </a:r>
            <a:endParaRPr kumimoji="1" lang="en-US" altLang="ja-JP" dirty="0" smtClean="0"/>
          </a:p>
          <a:p>
            <a:r>
              <a:rPr kumimoji="1" lang="ja-JP" altLang="en-US" dirty="0" smtClean="0"/>
              <a:t>（初めに、児童それぞれが、プログラムを使ってかいてみたい</a:t>
            </a:r>
            <a:endParaRPr kumimoji="1" lang="en-US" altLang="ja-JP" dirty="0" smtClean="0"/>
          </a:p>
          <a:p>
            <a:r>
              <a:rPr kumimoji="1" lang="ja-JP" altLang="en-US" dirty="0" smtClean="0"/>
              <a:t>　正多角形をかく時間を確保する）</a:t>
            </a:r>
            <a:endParaRPr kumimoji="1" lang="en-US" altLang="ja-JP" dirty="0" smtClean="0"/>
          </a:p>
          <a:p>
            <a:r>
              <a:rPr kumimoji="1" lang="ja-JP" altLang="en-US" dirty="0" smtClean="0"/>
              <a:t>（しばらくしたら、例として、正百角形はどうなるか、</a:t>
            </a:r>
            <a:endParaRPr kumimoji="1" lang="en-US" altLang="ja-JP" dirty="0" smtClean="0"/>
          </a:p>
          <a:p>
            <a:r>
              <a:rPr kumimoji="1" lang="ja-JP" altLang="en-US" dirty="0" smtClean="0"/>
              <a:t>　次のスライドを示し、全員が取り組む）</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29</a:t>
            </a:fld>
            <a:endParaRPr kumimoji="1" lang="ja-JP" altLang="en-US"/>
          </a:p>
        </p:txBody>
      </p:sp>
    </p:spTree>
    <p:extLst>
      <p:ext uri="{BB962C8B-B14F-4D97-AF65-F5344CB8AC3E}">
        <p14:creationId xmlns:p14="http://schemas.microsoft.com/office/powerpoint/2010/main" val="1856068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復習です。</a:t>
            </a:r>
            <a:endParaRPr kumimoji="1" lang="en-US" altLang="ja-JP" dirty="0" smtClean="0"/>
          </a:p>
          <a:p>
            <a:endParaRPr kumimoji="1" lang="en-US" altLang="ja-JP" dirty="0" smtClean="0"/>
          </a:p>
          <a:p>
            <a:r>
              <a:rPr kumimoji="1" lang="ja-JP" altLang="en-US" dirty="0" smtClean="0"/>
              <a:t>正多角形の角の数は、それぞれいくつでしたか？</a:t>
            </a:r>
            <a:endParaRPr kumimoji="1" lang="en-US" altLang="ja-JP" dirty="0" smtClean="0"/>
          </a:p>
          <a:p>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（児童の答え：正三角形は、３</a:t>
            </a:r>
            <a:endParaRPr kumimoji="1" lang="en-US" altLang="ja-JP" dirty="0" smtClean="0"/>
          </a:p>
          <a:p>
            <a:r>
              <a:rPr kumimoji="1" lang="ja-JP" altLang="en-US" dirty="0" smtClean="0"/>
              <a:t>　　　　　　　正方形は、　４</a:t>
            </a:r>
            <a:endParaRPr kumimoji="1" lang="en-US" altLang="ja-JP" dirty="0" smtClean="0"/>
          </a:p>
          <a:p>
            <a:r>
              <a:rPr kumimoji="1" lang="ja-JP" altLang="en-US" dirty="0" smtClean="0"/>
              <a:t>　　　　　　　正五角形は、５</a:t>
            </a:r>
            <a:endParaRPr kumimoji="1" lang="en-US" altLang="ja-JP" dirty="0" smtClean="0"/>
          </a:p>
          <a:p>
            <a:r>
              <a:rPr kumimoji="1" lang="ja-JP" altLang="en-US" dirty="0" smtClean="0"/>
              <a:t>　　　　　　　正六角形は、６　）</a:t>
            </a:r>
            <a:endParaRPr kumimoji="1" lang="en-US" altLang="ja-JP" dirty="0" smtClean="0"/>
          </a:p>
          <a:p>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3</a:t>
            </a:fld>
            <a:endParaRPr kumimoji="1" lang="ja-JP" altLang="en-US"/>
          </a:p>
        </p:txBody>
      </p:sp>
    </p:spTree>
    <p:extLst>
      <p:ext uri="{BB962C8B-B14F-4D97-AF65-F5344CB8AC3E}">
        <p14:creationId xmlns:p14="http://schemas.microsoft.com/office/powerpoint/2010/main" val="26567800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それでは、正百角形は、どうなるでしょうか？</a:t>
            </a:r>
            <a:endParaRPr kumimoji="1" lang="en-US" altLang="ja-JP" dirty="0" smtClean="0"/>
          </a:p>
          <a:p>
            <a:r>
              <a:rPr kumimoji="1" lang="ja-JP" altLang="en-US" dirty="0" smtClean="0"/>
              <a:t>（取り組む時間を確保）</a:t>
            </a:r>
            <a:endParaRPr kumimoji="1" lang="en-US" altLang="ja-JP" dirty="0" smtClean="0"/>
          </a:p>
          <a:p>
            <a:r>
              <a:rPr kumimoji="1" lang="ja-JP" altLang="en-US" dirty="0" smtClean="0"/>
              <a:t>（状況に応じて助言：歩数など、かなり少なくした方がいいよ。「待つ」ブロックは外してもいいよ）</a:t>
            </a:r>
            <a:endParaRPr kumimoji="1" lang="en-US" altLang="ja-JP" dirty="0" smtClean="0"/>
          </a:p>
          <a:p>
            <a:r>
              <a:rPr kumimoji="1" lang="ja-JP" altLang="en-US" dirty="0" smtClean="0"/>
              <a:t>（できた児童が多くなったら、次のスライドで正解例を示す）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30</a:t>
            </a:fld>
            <a:endParaRPr kumimoji="1" lang="ja-JP" altLang="en-US"/>
          </a:p>
        </p:txBody>
      </p:sp>
    </p:spTree>
    <p:extLst>
      <p:ext uri="{BB962C8B-B14F-4D97-AF65-F5344CB8AC3E}">
        <p14:creationId xmlns:p14="http://schemas.microsoft.com/office/powerpoint/2010/main" val="39506405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これが、正解例です。</a:t>
            </a:r>
            <a:endParaRPr kumimoji="1" lang="en-US" altLang="ja-JP" dirty="0" smtClean="0"/>
          </a:p>
          <a:p>
            <a:r>
              <a:rPr kumimoji="1" lang="ja-JP" altLang="en-US" dirty="0" smtClean="0"/>
              <a:t>正百角形なので、繰り返す回数は何回ですか？</a:t>
            </a:r>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（児童の答え：１００回）</a:t>
            </a:r>
            <a:endParaRPr kumimoji="1" lang="en-US" altLang="ja-JP" dirty="0" smtClean="0"/>
          </a:p>
          <a:p>
            <a:r>
              <a:rPr kumimoji="1" lang="ja-JP" altLang="en-US" dirty="0" smtClean="0"/>
              <a:t>そうだね。１００回だね。</a:t>
            </a:r>
            <a:endParaRPr kumimoji="1" lang="en-US" altLang="ja-JP" dirty="0" smtClean="0"/>
          </a:p>
          <a:p>
            <a:r>
              <a:rPr kumimoji="1" lang="ja-JP" altLang="en-US" dirty="0" smtClean="0"/>
              <a:t>黄緑色の演算部分には、「３６０／１００」が入りますね。</a:t>
            </a:r>
            <a:endParaRPr kumimoji="1" lang="en-US" altLang="ja-JP" dirty="0" smtClean="0"/>
          </a:p>
          <a:p>
            <a:r>
              <a:rPr kumimoji="1" lang="ja-JP" altLang="en-US" dirty="0" smtClean="0"/>
              <a:t>正解例では、</a:t>
            </a:r>
            <a:endParaRPr kumimoji="1" lang="en-US" altLang="ja-JP" dirty="0" smtClean="0"/>
          </a:p>
          <a:p>
            <a:r>
              <a:rPr kumimoji="1" lang="ja-JP" altLang="en-US" dirty="0" smtClean="0"/>
              <a:t>「歩数」が「</a:t>
            </a:r>
            <a:r>
              <a:rPr kumimoji="1" lang="en-US" altLang="ja-JP" dirty="0" smtClean="0"/>
              <a:t>7</a:t>
            </a:r>
            <a:r>
              <a:rPr kumimoji="1" lang="ja-JP" altLang="en-US" dirty="0" smtClean="0"/>
              <a:t>歩」、「待つ時間」が「０．０５秒」になっていますが、</a:t>
            </a:r>
            <a:endParaRPr kumimoji="1" lang="en-US" altLang="ja-JP" dirty="0" smtClean="0"/>
          </a:p>
          <a:p>
            <a:r>
              <a:rPr kumimoji="1" lang="ja-JP" altLang="en-US" dirty="0" smtClean="0"/>
              <a:t>ネコが枠からはみ出さなければ、この部分の数値は、</a:t>
            </a:r>
            <a:endParaRPr kumimoji="1" lang="en-US" altLang="ja-JP" dirty="0" smtClean="0"/>
          </a:p>
          <a:p>
            <a:r>
              <a:rPr kumimoji="1" lang="ja-JP" altLang="en-US" dirty="0" smtClean="0"/>
              <a:t>違っていてもよかったんだよね。</a:t>
            </a:r>
            <a:endParaRPr kumimoji="1" lang="en-US" altLang="ja-JP" dirty="0" smtClean="0"/>
          </a:p>
          <a:p>
            <a:r>
              <a:rPr kumimoji="1" lang="ja-JP" altLang="en-US" dirty="0" smtClean="0"/>
              <a:t>（次のスライドを示す）</a:t>
            </a:r>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31</a:t>
            </a:fld>
            <a:endParaRPr kumimoji="1" lang="ja-JP" altLang="en-US"/>
          </a:p>
        </p:txBody>
      </p:sp>
    </p:spTree>
    <p:extLst>
      <p:ext uri="{BB962C8B-B14F-4D97-AF65-F5344CB8AC3E}">
        <p14:creationId xmlns:p14="http://schemas.microsoft.com/office/powerpoint/2010/main" val="9602772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それでは、授業のふり返りをしましょう。</a:t>
            </a:r>
            <a:endParaRPr kumimoji="1" lang="en-US" altLang="ja-JP" dirty="0" smtClean="0"/>
          </a:p>
          <a:p>
            <a:r>
              <a:rPr kumimoji="1" lang="ja-JP" altLang="en-US" dirty="0" smtClean="0"/>
              <a:t>スクラッチを使って正多角形をかくときには、「回す角の大きさ」を求めなければなりません。</a:t>
            </a:r>
            <a:endParaRPr kumimoji="1" lang="en-US" altLang="ja-JP" dirty="0" smtClean="0"/>
          </a:p>
          <a:p>
            <a:r>
              <a:rPr kumimoji="1" lang="ja-JP" altLang="en-US" dirty="0" smtClean="0"/>
              <a:t>今日は「回す角の大きさ＝３６０</a:t>
            </a:r>
            <a:r>
              <a:rPr kumimoji="1" lang="en-US" altLang="ja-JP" dirty="0" smtClean="0"/>
              <a:t>°÷</a:t>
            </a:r>
            <a:r>
              <a:rPr kumimoji="1" lang="ja-JP" altLang="en-US" dirty="0" smtClean="0"/>
              <a:t>角の数」という新たなきまりを使って、正多角形をかきました。</a:t>
            </a:r>
            <a:endParaRPr kumimoji="1" lang="en-US" altLang="ja-JP" dirty="0" smtClean="0"/>
          </a:p>
          <a:p>
            <a:r>
              <a:rPr kumimoji="1" lang="ja-JP" altLang="en-US" dirty="0" smtClean="0"/>
              <a:t>また</a:t>
            </a:r>
            <a:r>
              <a:rPr kumimoji="1" lang="ja-JP" altLang="en-US" smtClean="0"/>
              <a:t>、割り切れない場合でも</a:t>
            </a:r>
            <a:r>
              <a:rPr kumimoji="1" lang="ja-JP" altLang="en-US" dirty="0" smtClean="0"/>
              <a:t>、黄緑色の「演算」のブロックを使って、プログラムを改良して、色々な正多角形をかきましたね。</a:t>
            </a:r>
            <a:endParaRPr kumimoji="1" lang="en-US" altLang="ja-JP" dirty="0" smtClean="0"/>
          </a:p>
          <a:p>
            <a:r>
              <a:rPr kumimoji="1" lang="ja-JP" altLang="en-US" dirty="0" smtClean="0"/>
              <a:t>今日の授業をふり返って、気づいたこと・わかったこと・思ったことなどをワークシートに書きましょう。</a:t>
            </a:r>
            <a:endParaRPr kumimoji="1" lang="en-US" altLang="ja-JP" dirty="0" smtClean="0"/>
          </a:p>
          <a:p>
            <a:r>
              <a:rPr kumimoji="1" lang="ja-JP" altLang="en-US" dirty="0" smtClean="0"/>
              <a:t>（書かせた後、数名に発表させ、考えを共有する）</a:t>
            </a:r>
            <a:endParaRPr kumimoji="1" lang="en-US" altLang="ja-JP" dirty="0" smtClean="0"/>
          </a:p>
          <a:p>
            <a:r>
              <a:rPr kumimoji="1" lang="ja-JP" altLang="en-US" dirty="0" smtClean="0"/>
              <a:t>（ 「円に近づくこと」や「コンピュータは便利」ということに気づかせたい。これらに関するものについては、次のスライドで確認する）</a:t>
            </a:r>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32</a:t>
            </a:fld>
            <a:endParaRPr kumimoji="1" lang="ja-JP" altLang="en-US"/>
          </a:p>
        </p:txBody>
      </p:sp>
    </p:spTree>
    <p:extLst>
      <p:ext uri="{BB962C8B-B14F-4D97-AF65-F5344CB8AC3E}">
        <p14:creationId xmlns:p14="http://schemas.microsoft.com/office/powerpoint/2010/main" val="39634191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・「正多角形の角の数が多くなっていくと、円に近づいていき、円のように見える。」</a:t>
            </a:r>
            <a:endParaRPr kumimoji="1" lang="en-US" altLang="ja-JP" dirty="0" smtClean="0"/>
          </a:p>
          <a:p>
            <a:r>
              <a:rPr kumimoji="1" lang="ja-JP" altLang="en-US" dirty="0" smtClean="0"/>
              <a:t>ということに気づいた人は手を挙げてください。</a:t>
            </a:r>
            <a:endParaRPr kumimoji="1" lang="en-US" altLang="ja-JP" dirty="0" smtClean="0"/>
          </a:p>
          <a:p>
            <a:r>
              <a:rPr kumimoji="1" lang="ja-JP" altLang="en-US" dirty="0" smtClean="0"/>
              <a:t>　（児童：挙手）</a:t>
            </a:r>
            <a:endParaRPr kumimoji="1" lang="en-US" altLang="ja-JP" dirty="0" smtClean="0"/>
          </a:p>
          <a:p>
            <a:endParaRPr kumimoji="1" lang="en-US" altLang="ja-JP" dirty="0" smtClean="0"/>
          </a:p>
          <a:p>
            <a:r>
              <a:rPr kumimoji="1" lang="ja-JP" altLang="en-US" dirty="0" smtClean="0"/>
              <a:t>・「コンピュータを使うと正多角形をらくにかけること」や「コンピュータは便利な道具だ。」</a:t>
            </a:r>
            <a:endParaRPr kumimoji="1" lang="en-US" altLang="ja-JP" dirty="0" smtClean="0"/>
          </a:p>
          <a:p>
            <a:r>
              <a:rPr kumimoji="1" lang="ja-JP" altLang="en-US" dirty="0" smtClean="0"/>
              <a:t>ということに気づいた人は手を挙げてください。</a:t>
            </a:r>
            <a:endParaRPr kumimoji="1" lang="en-US" altLang="ja-JP" dirty="0" smtClean="0"/>
          </a:p>
          <a:p>
            <a:r>
              <a:rPr kumimoji="1" lang="ja-JP" altLang="en-US" dirty="0" smtClean="0"/>
              <a:t>（児童：挙手）</a:t>
            </a:r>
            <a:endParaRPr kumimoji="1" lang="en-US" altLang="ja-JP" dirty="0" smtClean="0"/>
          </a:p>
          <a:p>
            <a:endParaRPr kumimoji="1" lang="en-US" altLang="ja-JP" dirty="0" smtClean="0"/>
          </a:p>
          <a:p>
            <a:r>
              <a:rPr kumimoji="1" lang="ja-JP" altLang="en-US" dirty="0" smtClean="0"/>
              <a:t>（次のスライドを示す）</a:t>
            </a:r>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33</a:t>
            </a:fld>
            <a:endParaRPr kumimoji="1" lang="ja-JP" altLang="en-US"/>
          </a:p>
        </p:txBody>
      </p:sp>
    </p:spTree>
    <p:extLst>
      <p:ext uri="{BB962C8B-B14F-4D97-AF65-F5344CB8AC3E}">
        <p14:creationId xmlns:p14="http://schemas.microsoft.com/office/powerpoint/2010/main" val="358454820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最後に、スクラッチを使って正多角形をかくときに必要な「回す角の大きさ</a:t>
            </a:r>
            <a:r>
              <a:rPr kumimoji="1" lang="ja-JP" altLang="en-US" smtClean="0"/>
              <a:t>」と、「</a:t>
            </a:r>
            <a:r>
              <a:rPr kumimoji="1" lang="ja-JP" altLang="en-US" dirty="0" smtClean="0"/>
              <a:t>１つの角」について、確認しておきます。</a:t>
            </a:r>
            <a:endParaRPr kumimoji="1" lang="en-US" altLang="ja-JP" dirty="0" smtClean="0"/>
          </a:p>
          <a:p>
            <a:r>
              <a:rPr kumimoji="1" lang="ja-JP" altLang="en-US" dirty="0" smtClean="0"/>
              <a:t>「回す角の大きさ」は、②のように３６０</a:t>
            </a:r>
            <a:r>
              <a:rPr kumimoji="1" lang="en-US" altLang="ja-JP" dirty="0" smtClean="0"/>
              <a:t>°</a:t>
            </a:r>
            <a:r>
              <a:rPr kumimoji="1" lang="ja-JP" altLang="en-US" dirty="0" smtClean="0"/>
              <a:t>を「角の数」で割るとかんたんに求めることができるということを今日学習しました。</a:t>
            </a:r>
            <a:endParaRPr kumimoji="1" lang="en-US" altLang="ja-JP" dirty="0" smtClean="0"/>
          </a:p>
          <a:p>
            <a:r>
              <a:rPr kumimoji="1" lang="ja-JP" altLang="en-US" dirty="0" smtClean="0"/>
              <a:t>しかし、この「回す角」と以前学習した「</a:t>
            </a:r>
            <a:r>
              <a:rPr kumimoji="1" lang="en-US" altLang="ja-JP" dirty="0" smtClean="0"/>
              <a:t>1</a:t>
            </a:r>
            <a:r>
              <a:rPr kumimoji="1" lang="ja-JP" altLang="en-US" dirty="0" err="1" smtClean="0"/>
              <a:t>つの</a:t>
            </a:r>
            <a:r>
              <a:rPr kumimoji="1" lang="ja-JP" altLang="en-US" dirty="0" smtClean="0"/>
              <a:t>角」は、違う角です。</a:t>
            </a:r>
            <a:endParaRPr kumimoji="1" lang="en-US" altLang="ja-JP"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「回す角」は図の青い角ですが、「</a:t>
            </a:r>
            <a:r>
              <a:rPr kumimoji="1" lang="en-US" altLang="ja-JP" dirty="0" smtClean="0"/>
              <a:t>1</a:t>
            </a:r>
            <a:r>
              <a:rPr kumimoji="1" lang="ja-JP" altLang="en-US" dirty="0" err="1" smtClean="0"/>
              <a:t>つの</a:t>
            </a:r>
            <a:r>
              <a:rPr kumimoji="1" lang="ja-JP" altLang="en-US" dirty="0" smtClean="0"/>
              <a:t>角」は図の赤い角で、</a:t>
            </a:r>
            <a:r>
              <a:rPr lang="ja-JP" altLang="en-US" sz="1200" b="1" dirty="0" smtClean="0"/>
              <a:t>角の和 </a:t>
            </a:r>
            <a:r>
              <a:rPr lang="en-US" altLang="ja-JP" sz="1200" b="1" dirty="0" smtClean="0"/>
              <a:t>÷</a:t>
            </a:r>
            <a:r>
              <a:rPr lang="ja-JP" altLang="en-US" sz="1200" b="1" dirty="0" smtClean="0"/>
              <a:t> 角の数</a:t>
            </a:r>
            <a:r>
              <a:rPr kumimoji="1" lang="ja-JP" altLang="en-US" dirty="0" smtClean="0"/>
              <a:t>で求めます。正三角形だと</a:t>
            </a:r>
            <a:r>
              <a:rPr kumimoji="1" lang="en-US" altLang="ja-JP" dirty="0" smtClean="0"/>
              <a:t>180÷3</a:t>
            </a:r>
            <a:r>
              <a:rPr kumimoji="1" lang="ja-JP" altLang="en-US" dirty="0" smtClean="0"/>
              <a:t>で</a:t>
            </a:r>
            <a:r>
              <a:rPr kumimoji="1" lang="en-US" altLang="ja-JP" dirty="0" smtClean="0"/>
              <a:t>60°</a:t>
            </a:r>
            <a:r>
              <a:rPr kumimoji="1" lang="ja-JP" altLang="en-US" dirty="0" smtClean="0"/>
              <a:t>ですね。</a:t>
            </a:r>
            <a:endParaRPr kumimoji="1" lang="en-US" altLang="ja-JP"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この２つの角の違いをしっかりと覚えておいてください。</a:t>
            </a:r>
            <a:endParaRPr kumimoji="1" lang="en-US" altLang="ja-JP" dirty="0" smtClean="0"/>
          </a:p>
          <a:p>
            <a:r>
              <a:rPr kumimoji="1" lang="ja-JP" altLang="en-US" dirty="0" smtClean="0"/>
              <a:t>（内側の角と外側の角（回す角）について再確認できたら、授業を終了する）</a:t>
            </a:r>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34</a:t>
            </a:fld>
            <a:endParaRPr kumimoji="1" lang="ja-JP" altLang="en-US"/>
          </a:p>
        </p:txBody>
      </p:sp>
    </p:spTree>
    <p:extLst>
      <p:ext uri="{BB962C8B-B14F-4D97-AF65-F5344CB8AC3E}">
        <p14:creationId xmlns:p14="http://schemas.microsoft.com/office/powerpoint/2010/main" val="1436911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そうですね。</a:t>
            </a:r>
            <a:endParaRPr kumimoji="1" lang="en-US" altLang="ja-JP" dirty="0" smtClean="0"/>
          </a:p>
          <a:p>
            <a:r>
              <a:rPr kumimoji="1" lang="ja-JP" altLang="en-US" dirty="0" smtClean="0"/>
              <a:t>角の数は、正三角形は、３</a:t>
            </a:r>
            <a:endParaRPr kumimoji="1" lang="en-US" altLang="ja-JP" dirty="0" smtClean="0"/>
          </a:p>
          <a:p>
            <a:r>
              <a:rPr kumimoji="1" lang="ja-JP" altLang="en-US" dirty="0" smtClean="0"/>
              <a:t>　　　　　正方形は、　４</a:t>
            </a:r>
            <a:endParaRPr kumimoji="1" lang="en-US" altLang="ja-JP" dirty="0" smtClean="0"/>
          </a:p>
          <a:p>
            <a:r>
              <a:rPr kumimoji="1" lang="ja-JP" altLang="en-US" dirty="0" smtClean="0"/>
              <a:t>　　　　　正五角形は、５</a:t>
            </a:r>
            <a:endParaRPr kumimoji="1" lang="en-US" altLang="ja-JP" dirty="0" smtClean="0"/>
          </a:p>
          <a:p>
            <a:r>
              <a:rPr kumimoji="1" lang="ja-JP" altLang="en-US" dirty="0" smtClean="0"/>
              <a:t>　　　　　正六角形は、６　　</a:t>
            </a:r>
            <a:r>
              <a:rPr kumimoji="1" lang="ja-JP" altLang="en-US" dirty="0" err="1" smtClean="0"/>
              <a:t>で</a:t>
            </a:r>
            <a:r>
              <a:rPr kumimoji="1" lang="ja-JP" altLang="en-US" dirty="0" smtClean="0"/>
              <a:t>したね。</a:t>
            </a:r>
            <a:endParaRPr kumimoji="1" lang="en-US" altLang="ja-JP" dirty="0" smtClean="0"/>
          </a:p>
          <a:p>
            <a:r>
              <a:rPr kumimoji="1" lang="ja-JP" altLang="en-US" dirty="0" smtClean="0"/>
              <a:t>それでは、角の和は、それぞれ、いくつでしたか？</a:t>
            </a:r>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（児童の答え：正三角形は、１８０</a:t>
            </a:r>
            <a:r>
              <a:rPr kumimoji="1" lang="en-US" altLang="ja-JP" dirty="0" smtClean="0"/>
              <a:t>°</a:t>
            </a:r>
          </a:p>
          <a:p>
            <a:r>
              <a:rPr kumimoji="1" lang="ja-JP" altLang="en-US" dirty="0" smtClean="0"/>
              <a:t>　　　　　　　正方形は、　３６０</a:t>
            </a:r>
            <a:r>
              <a:rPr kumimoji="1" lang="en-US" altLang="ja-JP" dirty="0" smtClean="0"/>
              <a:t>°</a:t>
            </a:r>
          </a:p>
          <a:p>
            <a:r>
              <a:rPr kumimoji="1" lang="ja-JP" altLang="en-US" dirty="0" smtClean="0"/>
              <a:t>　　　　　　　正五角形は、５４０</a:t>
            </a:r>
            <a:r>
              <a:rPr kumimoji="1" lang="en-US" altLang="ja-JP" dirty="0" smtClean="0"/>
              <a:t>°</a:t>
            </a:r>
          </a:p>
          <a:p>
            <a:r>
              <a:rPr kumimoji="1" lang="ja-JP" altLang="en-US" dirty="0" smtClean="0"/>
              <a:t>　　　　　　　正六角形は、７２０</a:t>
            </a:r>
            <a:r>
              <a:rPr kumimoji="1" lang="en-US" altLang="ja-JP" dirty="0" smtClean="0"/>
              <a:t>°</a:t>
            </a:r>
            <a:r>
              <a:rPr kumimoji="1" lang="ja-JP" altLang="en-US" dirty="0" smtClean="0"/>
              <a:t>　）</a:t>
            </a:r>
            <a:endParaRPr kumimoji="1" lang="en-US" altLang="ja-JP" dirty="0" smtClean="0"/>
          </a:p>
          <a:p>
            <a:r>
              <a:rPr kumimoji="1" lang="ja-JP" altLang="en-US" dirty="0" smtClean="0"/>
              <a:t>（次のスライドを示す）</a:t>
            </a:r>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4</a:t>
            </a:fld>
            <a:endParaRPr kumimoji="1" lang="ja-JP" altLang="en-US"/>
          </a:p>
        </p:txBody>
      </p:sp>
    </p:spTree>
    <p:extLst>
      <p:ext uri="{BB962C8B-B14F-4D97-AF65-F5344CB8AC3E}">
        <p14:creationId xmlns:p14="http://schemas.microsoft.com/office/powerpoint/2010/main" val="3652703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そうですね。</a:t>
            </a:r>
            <a:endParaRPr kumimoji="1" lang="en-US" altLang="ja-JP" dirty="0" smtClean="0"/>
          </a:p>
          <a:p>
            <a:endParaRPr kumimoji="1" lang="en-US" altLang="ja-JP" dirty="0" smtClean="0"/>
          </a:p>
          <a:p>
            <a:r>
              <a:rPr kumimoji="1" lang="ja-JP" altLang="en-US" dirty="0" smtClean="0"/>
              <a:t>角の和は、正三角形が、１８０</a:t>
            </a:r>
            <a:r>
              <a:rPr kumimoji="1" lang="en-US" altLang="ja-JP" dirty="0" smtClean="0"/>
              <a:t>°</a:t>
            </a:r>
          </a:p>
          <a:p>
            <a:r>
              <a:rPr kumimoji="1" lang="ja-JP" altLang="en-US" dirty="0" smtClean="0"/>
              <a:t>　　　　　正方形は、　３６０</a:t>
            </a:r>
            <a:r>
              <a:rPr kumimoji="1" lang="en-US" altLang="ja-JP" dirty="0" smtClean="0"/>
              <a:t>°</a:t>
            </a:r>
          </a:p>
          <a:p>
            <a:r>
              <a:rPr kumimoji="1" lang="ja-JP" altLang="en-US" dirty="0" smtClean="0"/>
              <a:t>　　　　　正五角形は、５４０</a:t>
            </a:r>
            <a:r>
              <a:rPr kumimoji="1" lang="en-US" altLang="ja-JP" dirty="0" smtClean="0"/>
              <a:t>°</a:t>
            </a:r>
          </a:p>
          <a:p>
            <a:r>
              <a:rPr kumimoji="1" lang="ja-JP" altLang="en-US" dirty="0" smtClean="0"/>
              <a:t>　　　　　正六角形は、７２０</a:t>
            </a:r>
            <a:r>
              <a:rPr kumimoji="1" lang="en-US" altLang="ja-JP" dirty="0" smtClean="0"/>
              <a:t>°</a:t>
            </a:r>
            <a:r>
              <a:rPr kumimoji="1" lang="ja-JP" altLang="en-US" dirty="0" smtClean="0"/>
              <a:t>　でしたね。</a:t>
            </a:r>
            <a:endParaRPr kumimoji="1" lang="en-US" altLang="ja-JP" dirty="0" smtClean="0"/>
          </a:p>
          <a:p>
            <a:endParaRPr kumimoji="1" lang="en-US" altLang="ja-JP" dirty="0" smtClean="0"/>
          </a:p>
          <a:p>
            <a:r>
              <a:rPr kumimoji="1" lang="ja-JP" altLang="en-US" dirty="0" smtClean="0"/>
              <a:t>角の和の求め方は、</a:t>
            </a:r>
            <a:r>
              <a:rPr kumimoji="1" lang="en-US" altLang="ja-JP" dirty="0" smtClean="0"/>
              <a:t>1</a:t>
            </a:r>
            <a:r>
              <a:rPr kumimoji="1" lang="ja-JP" altLang="en-US" dirty="0" err="1" smtClean="0"/>
              <a:t>つの</a:t>
            </a:r>
            <a:r>
              <a:rPr kumimoji="1" lang="ja-JP" altLang="en-US" dirty="0" smtClean="0"/>
              <a:t>頂点から対角線を引いて、</a:t>
            </a:r>
            <a:endParaRPr kumimoji="1" lang="en-US" altLang="ja-JP" dirty="0" smtClean="0"/>
          </a:p>
          <a:p>
            <a:r>
              <a:rPr kumimoji="1" lang="ja-JP" altLang="en-US" dirty="0" smtClean="0"/>
              <a:t>三角形が何個できるかで、求めることができたんだよね。</a:t>
            </a:r>
            <a:endParaRPr kumimoji="1" lang="en-US" altLang="ja-JP" dirty="0" smtClean="0"/>
          </a:p>
          <a:p>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5</a:t>
            </a:fld>
            <a:endParaRPr kumimoji="1" lang="ja-JP" altLang="en-US"/>
          </a:p>
        </p:txBody>
      </p:sp>
    </p:spTree>
    <p:extLst>
      <p:ext uri="{BB962C8B-B14F-4D97-AF65-F5344CB8AC3E}">
        <p14:creationId xmlns:p14="http://schemas.microsoft.com/office/powerpoint/2010/main" val="19068743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それでは、正多角形の１つの角の大きさは、それぞれ、いくつでしたか？</a:t>
            </a:r>
            <a:endParaRPr kumimoji="1" lang="en-US" altLang="ja-JP" dirty="0" smtClean="0"/>
          </a:p>
          <a:p>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（児童の答え：正三角形は、　６０</a:t>
            </a:r>
            <a:r>
              <a:rPr kumimoji="1" lang="en-US" altLang="ja-JP" dirty="0" smtClean="0"/>
              <a:t>°</a:t>
            </a:r>
          </a:p>
          <a:p>
            <a:r>
              <a:rPr kumimoji="1" lang="ja-JP" altLang="en-US" dirty="0" smtClean="0"/>
              <a:t>　　　　　　　正方形は、　　９０</a:t>
            </a:r>
            <a:r>
              <a:rPr kumimoji="1" lang="en-US" altLang="ja-JP" dirty="0" smtClean="0"/>
              <a:t>°</a:t>
            </a:r>
          </a:p>
          <a:p>
            <a:r>
              <a:rPr kumimoji="1" lang="ja-JP" altLang="en-US" dirty="0" smtClean="0"/>
              <a:t>　　　　　　　正五角形は、１０８</a:t>
            </a:r>
            <a:r>
              <a:rPr kumimoji="1" lang="en-US" altLang="ja-JP" dirty="0" smtClean="0"/>
              <a:t>°</a:t>
            </a:r>
          </a:p>
          <a:p>
            <a:r>
              <a:rPr kumimoji="1" lang="ja-JP" altLang="en-US" dirty="0" smtClean="0"/>
              <a:t>　　　　　　　正六角形は、１２０</a:t>
            </a:r>
            <a:r>
              <a:rPr kumimoji="1" lang="en-US" altLang="ja-JP" dirty="0" smtClean="0"/>
              <a:t>°</a:t>
            </a:r>
            <a:r>
              <a:rPr kumimoji="1" lang="ja-JP" altLang="en-US" dirty="0" smtClean="0"/>
              <a:t>　）</a:t>
            </a:r>
            <a:endParaRPr kumimoji="1" lang="en-US" altLang="ja-JP" dirty="0" smtClean="0"/>
          </a:p>
          <a:p>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6</a:t>
            </a:fld>
            <a:endParaRPr kumimoji="1" lang="ja-JP" altLang="en-US"/>
          </a:p>
        </p:txBody>
      </p:sp>
    </p:spTree>
    <p:extLst>
      <p:ext uri="{BB962C8B-B14F-4D97-AF65-F5344CB8AC3E}">
        <p14:creationId xmlns:p14="http://schemas.microsoft.com/office/powerpoint/2010/main" val="397133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そうですね。</a:t>
            </a:r>
            <a:endParaRPr kumimoji="1" lang="en-US" altLang="ja-JP" dirty="0" smtClean="0"/>
          </a:p>
          <a:p>
            <a:endParaRPr kumimoji="1" lang="en-US" altLang="ja-JP" dirty="0" smtClean="0"/>
          </a:p>
          <a:p>
            <a:r>
              <a:rPr kumimoji="1" lang="en-US" altLang="ja-JP" dirty="0" smtClean="0"/>
              <a:t>1</a:t>
            </a:r>
            <a:r>
              <a:rPr kumimoji="1" lang="ja-JP" altLang="en-US" dirty="0" err="1" smtClean="0"/>
              <a:t>つの</a:t>
            </a:r>
            <a:r>
              <a:rPr kumimoji="1" lang="ja-JP" altLang="en-US" dirty="0" smtClean="0"/>
              <a:t>角の大きさは、</a:t>
            </a:r>
            <a:endParaRPr kumimoji="1" lang="en-US" altLang="ja-JP" dirty="0" smtClean="0"/>
          </a:p>
          <a:p>
            <a:r>
              <a:rPr kumimoji="1" lang="ja-JP" altLang="en-US" dirty="0" smtClean="0"/>
              <a:t>　　正三角形は、６０</a:t>
            </a:r>
            <a:r>
              <a:rPr kumimoji="1" lang="en-US" altLang="ja-JP" dirty="0" smtClean="0"/>
              <a:t>°</a:t>
            </a:r>
          </a:p>
          <a:p>
            <a:r>
              <a:rPr kumimoji="1" lang="ja-JP" altLang="en-US" dirty="0" smtClean="0"/>
              <a:t>　　正方形は、　９０</a:t>
            </a:r>
            <a:r>
              <a:rPr kumimoji="1" lang="en-US" altLang="ja-JP" dirty="0" smtClean="0"/>
              <a:t>°</a:t>
            </a:r>
          </a:p>
          <a:p>
            <a:r>
              <a:rPr kumimoji="1" lang="ja-JP" altLang="en-US" dirty="0" smtClean="0"/>
              <a:t>　　正五角形は、１０８</a:t>
            </a:r>
            <a:r>
              <a:rPr kumimoji="1" lang="en-US" altLang="ja-JP" dirty="0" smtClean="0"/>
              <a:t>°</a:t>
            </a:r>
          </a:p>
          <a:p>
            <a:r>
              <a:rPr kumimoji="1" lang="ja-JP" altLang="en-US" dirty="0" smtClean="0"/>
              <a:t>　　正六角形は、１２０</a:t>
            </a:r>
            <a:r>
              <a:rPr kumimoji="1" lang="en-US" altLang="ja-JP" dirty="0" smtClean="0"/>
              <a:t>°</a:t>
            </a:r>
            <a:r>
              <a:rPr kumimoji="1" lang="ja-JP" altLang="en-US" dirty="0" err="1" smtClean="0"/>
              <a:t>で</a:t>
            </a:r>
            <a:r>
              <a:rPr kumimoji="1" lang="ja-JP" altLang="en-US" dirty="0" smtClean="0"/>
              <a:t>したね。</a:t>
            </a:r>
            <a:endParaRPr kumimoji="1" lang="en-US" altLang="ja-JP" dirty="0" smtClean="0"/>
          </a:p>
          <a:p>
            <a:endParaRPr kumimoji="1" lang="en-US" altLang="ja-JP" dirty="0" smtClean="0"/>
          </a:p>
          <a:p>
            <a:r>
              <a:rPr kumimoji="1" lang="ja-JP" altLang="en-US" dirty="0" smtClean="0"/>
              <a:t>「</a:t>
            </a:r>
            <a:r>
              <a:rPr kumimoji="1" lang="en-US" altLang="ja-JP" dirty="0" smtClean="0"/>
              <a:t>1</a:t>
            </a:r>
            <a:r>
              <a:rPr kumimoji="1" lang="ja-JP" altLang="en-US" dirty="0" err="1" smtClean="0"/>
              <a:t>つの</a:t>
            </a:r>
            <a:r>
              <a:rPr kumimoji="1" lang="ja-JP" altLang="en-US" dirty="0" smtClean="0"/>
              <a:t>角の大きさ」の求め方は、「角の和」を「角の数」で</a:t>
            </a:r>
            <a:endParaRPr kumimoji="1" lang="en-US" altLang="ja-JP" dirty="0" smtClean="0"/>
          </a:p>
          <a:p>
            <a:r>
              <a:rPr kumimoji="1" lang="ja-JP" altLang="en-US" dirty="0" smtClean="0"/>
              <a:t>割ればよかったですね。</a:t>
            </a:r>
            <a:endParaRPr kumimoji="1" lang="en-US" altLang="ja-JP" dirty="0" smtClean="0"/>
          </a:p>
          <a:p>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7</a:t>
            </a:fld>
            <a:endParaRPr kumimoji="1" lang="ja-JP" altLang="en-US"/>
          </a:p>
        </p:txBody>
      </p:sp>
    </p:spTree>
    <p:extLst>
      <p:ext uri="{BB962C8B-B14F-4D97-AF65-F5344CB8AC3E}">
        <p14:creationId xmlns:p14="http://schemas.microsoft.com/office/powerpoint/2010/main" val="6296641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それでは、回す角の大きさは、どうやったら求めることができましたか？</a:t>
            </a:r>
            <a:endParaRPr kumimoji="1" lang="en-US" altLang="ja-JP" dirty="0" smtClean="0"/>
          </a:p>
          <a:p>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（児童の答え：回す角の大きさ＝１８０</a:t>
            </a:r>
            <a:r>
              <a:rPr kumimoji="1" lang="en-US" altLang="ja-JP" dirty="0" smtClean="0"/>
              <a:t>°</a:t>
            </a:r>
            <a:r>
              <a:rPr kumimoji="1" lang="ja-JP" altLang="en-US" dirty="0" smtClean="0"/>
              <a:t>－</a:t>
            </a:r>
            <a:r>
              <a:rPr kumimoji="1" lang="en-US" altLang="ja-JP" dirty="0" smtClean="0"/>
              <a:t>1</a:t>
            </a:r>
            <a:r>
              <a:rPr kumimoji="1" lang="ja-JP" altLang="en-US" dirty="0" err="1" smtClean="0"/>
              <a:t>つの</a:t>
            </a:r>
            <a:r>
              <a:rPr kumimoji="1" lang="ja-JP" altLang="en-US" dirty="0" smtClean="0"/>
              <a:t>角　で求めることができます）</a:t>
            </a:r>
            <a:endParaRPr kumimoji="1" lang="en-US" altLang="ja-JP" dirty="0" smtClean="0"/>
          </a:p>
          <a:p>
            <a:endParaRPr kumimoji="1" lang="en-US" altLang="ja-JP" dirty="0" smtClean="0"/>
          </a:p>
          <a:p>
            <a:r>
              <a:rPr kumimoji="1" lang="ja-JP" altLang="en-US" dirty="0" smtClean="0"/>
              <a:t>（次のスライドを示す）</a:t>
            </a:r>
            <a:endParaRPr kumimoji="1" lang="en-US" altLang="ja-JP" dirty="0" smtClean="0"/>
          </a:p>
          <a:p>
            <a:endParaRPr kumimoji="1" lang="en-US" altLang="ja-JP" dirty="0" smtClean="0"/>
          </a:p>
          <a:p>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8</a:t>
            </a:fld>
            <a:endParaRPr kumimoji="1" lang="ja-JP" altLang="en-US"/>
          </a:p>
        </p:txBody>
      </p:sp>
    </p:spTree>
    <p:extLst>
      <p:ext uri="{BB962C8B-B14F-4D97-AF65-F5344CB8AC3E}">
        <p14:creationId xmlns:p14="http://schemas.microsoft.com/office/powerpoint/2010/main" val="1812288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そうですね。</a:t>
            </a:r>
            <a:endParaRPr kumimoji="1" lang="en-US" altLang="ja-JP" dirty="0" smtClean="0"/>
          </a:p>
          <a:p>
            <a:r>
              <a:rPr kumimoji="1" lang="ja-JP" altLang="en-US" dirty="0" smtClean="0"/>
              <a:t>「回す角の大きさ＝１８０</a:t>
            </a:r>
            <a:r>
              <a:rPr kumimoji="1" lang="en-US" altLang="ja-JP" dirty="0" smtClean="0"/>
              <a:t>°</a:t>
            </a:r>
            <a:r>
              <a:rPr kumimoji="1" lang="ja-JP" altLang="en-US" dirty="0" smtClean="0"/>
              <a:t>－</a:t>
            </a:r>
            <a:r>
              <a:rPr kumimoji="1" lang="en-US" altLang="ja-JP" dirty="0" smtClean="0"/>
              <a:t>1</a:t>
            </a:r>
            <a:r>
              <a:rPr kumimoji="1" lang="ja-JP" altLang="en-US" dirty="0" err="1" smtClean="0"/>
              <a:t>つの</a:t>
            </a:r>
            <a:r>
              <a:rPr kumimoji="1" lang="ja-JP" altLang="en-US" dirty="0" smtClean="0"/>
              <a:t>角」　で、求めることができましたね。</a:t>
            </a:r>
            <a:endParaRPr kumimoji="1" lang="en-US" altLang="ja-JP" dirty="0" smtClean="0"/>
          </a:p>
          <a:p>
            <a:endParaRPr kumimoji="1" lang="en-US" altLang="ja-JP" dirty="0" smtClean="0"/>
          </a:p>
          <a:p>
            <a:r>
              <a:rPr kumimoji="1" lang="ja-JP" altLang="en-US" dirty="0" smtClean="0"/>
              <a:t>それでは、それぞれ、回す角の大きさは何度になりますか？</a:t>
            </a:r>
            <a:endParaRPr kumimoji="1" lang="en-US" altLang="ja-JP" dirty="0" smtClean="0"/>
          </a:p>
          <a:p>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（児童の答え：正三角形は、１２０</a:t>
            </a:r>
            <a:r>
              <a:rPr kumimoji="1" lang="en-US" altLang="ja-JP" dirty="0" smtClean="0"/>
              <a:t>°</a:t>
            </a:r>
          </a:p>
          <a:p>
            <a:r>
              <a:rPr kumimoji="1" lang="ja-JP" altLang="en-US" dirty="0" smtClean="0"/>
              <a:t>　　　　　　　正方形は、　　９０</a:t>
            </a:r>
            <a:r>
              <a:rPr kumimoji="1" lang="en-US" altLang="ja-JP" dirty="0" smtClean="0"/>
              <a:t>°</a:t>
            </a:r>
          </a:p>
          <a:p>
            <a:r>
              <a:rPr kumimoji="1" lang="ja-JP" altLang="en-US" dirty="0" smtClean="0"/>
              <a:t>　　　　　　　正五角形は、　７２</a:t>
            </a:r>
            <a:r>
              <a:rPr kumimoji="1" lang="en-US" altLang="ja-JP" dirty="0" smtClean="0"/>
              <a:t>°</a:t>
            </a:r>
          </a:p>
          <a:p>
            <a:r>
              <a:rPr kumimoji="1" lang="ja-JP" altLang="en-US" dirty="0" smtClean="0"/>
              <a:t>　　　　　　　正六角形は、　６０</a:t>
            </a:r>
            <a:r>
              <a:rPr kumimoji="1" lang="en-US" altLang="ja-JP" dirty="0" smtClean="0"/>
              <a:t>°</a:t>
            </a:r>
            <a:r>
              <a:rPr kumimoji="1" lang="ja-JP" altLang="en-US" dirty="0" smtClean="0"/>
              <a:t>　）</a:t>
            </a:r>
            <a:endParaRPr kumimoji="1" lang="en-US" altLang="ja-JP" dirty="0" smtClean="0"/>
          </a:p>
          <a:p>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4E7BE6C9-4422-4334-B6B2-04D85408919B}" type="slidenum">
              <a:rPr kumimoji="1" lang="ja-JP" altLang="en-US" smtClean="0"/>
              <a:t>9</a:t>
            </a:fld>
            <a:endParaRPr kumimoji="1" lang="ja-JP" altLang="en-US"/>
          </a:p>
        </p:txBody>
      </p:sp>
    </p:spTree>
    <p:extLst>
      <p:ext uri="{BB962C8B-B14F-4D97-AF65-F5344CB8AC3E}">
        <p14:creationId xmlns:p14="http://schemas.microsoft.com/office/powerpoint/2010/main" val="913100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597A177-E429-4DFD-A2A4-F17BD5B316BC}" type="datetime1">
              <a:rPr kumimoji="1" lang="ja-JP" altLang="en-US" smtClean="0"/>
              <a:t>2019/3/18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2347029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1E0264B-B6DA-42AC-A5B5-2F8A8276AFFC}" type="datetime1">
              <a:rPr kumimoji="1" lang="ja-JP" altLang="en-US" smtClean="0"/>
              <a:t>2019/3/18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1950879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7E0D7FC-76AC-44C8-874F-ADCAE8A92EFE}" type="datetime1">
              <a:rPr kumimoji="1" lang="ja-JP" altLang="en-US" smtClean="0"/>
              <a:t>2019/3/18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13541769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93D08EF-98A2-47A8-959F-637D2EA5BE28}" type="datetime1">
              <a:rPr kumimoji="1" lang="ja-JP" altLang="en-US" smtClean="0"/>
              <a:t>2019/3/18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4235312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9EE5BDD-B0BC-43BB-9EA2-0E0033AD8CB1}" type="datetime1">
              <a:rPr kumimoji="1" lang="ja-JP" altLang="en-US" smtClean="0"/>
              <a:t>2019/3/18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41814047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2112F704-3286-4EF6-900F-7E932ABA85FA}" type="datetime1">
              <a:rPr kumimoji="1" lang="ja-JP" altLang="en-US" smtClean="0"/>
              <a:t>2019/3/18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8275947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F8EB85F-562D-4739-B69A-939DF06C709F}" type="datetime1">
              <a:rPr kumimoji="1" lang="ja-JP" altLang="en-US" smtClean="0"/>
              <a:t>2019/3/18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33582646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3815870E-F7A2-4134-8F6D-89B98EE39C9D}" type="datetime1">
              <a:rPr kumimoji="1" lang="ja-JP" altLang="en-US" smtClean="0"/>
              <a:t>2019/3/18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20388299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DA41A44-920E-42AE-AC82-0D1231A2CE62}" type="datetime1">
              <a:rPr kumimoji="1" lang="ja-JP" altLang="en-US" smtClean="0"/>
              <a:t>2019/3/18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38908745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609E280-DE1E-461B-A478-354E9A9C069B}" type="datetime1">
              <a:rPr kumimoji="1" lang="ja-JP" altLang="en-US" smtClean="0"/>
              <a:t>2019/3/18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3537400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D8B9328-5A13-42A9-90A9-B4E5FCFD09F8}" type="datetime1">
              <a:rPr kumimoji="1" lang="ja-JP" altLang="en-US" smtClean="0"/>
              <a:t>2019/3/18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2679785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826BC12-0AEA-4D29-88E4-145886142BB8}" type="datetime1">
              <a:rPr kumimoji="1" lang="ja-JP" altLang="en-US" smtClean="0"/>
              <a:t>2019/3/18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39009688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7C57BFCA-8128-44AC-AAA7-545DA980A155}" type="datetime1">
              <a:rPr kumimoji="1" lang="ja-JP" altLang="en-US" smtClean="0"/>
              <a:t>2019/3/18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33827001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8B8DBFC-6733-4864-95CD-03F15AB6927B}" type="datetime1">
              <a:rPr kumimoji="1" lang="ja-JP" altLang="en-US" smtClean="0"/>
              <a:t>2019/3/18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1159697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76CE216-636A-429F-8985-6A9D3FBE7448}" type="datetime1">
              <a:rPr kumimoji="1" lang="ja-JP" altLang="en-US" smtClean="0"/>
              <a:t>2019/3/18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3430460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2445D88-3E32-4415-B2FB-7BD2509097D9}" type="datetime1">
              <a:rPr kumimoji="1" lang="ja-JP" altLang="en-US" smtClean="0"/>
              <a:t>2019/3/18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510195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CB76ED4-7042-4D55-B4B5-74172F104D1E}" type="datetime1">
              <a:rPr kumimoji="1" lang="ja-JP" altLang="en-US" smtClean="0"/>
              <a:t>2019/3/18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22771656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2A95085C-8584-4DDD-A8BB-E5653DCA3114}" type="datetime1">
              <a:rPr kumimoji="1" lang="ja-JP" altLang="en-US" smtClean="0"/>
              <a:t>2019/3/18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381176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26BDC9E-F1C5-4D9D-AD19-90DEB98FFF5A}" type="datetime1">
              <a:rPr kumimoji="1" lang="ja-JP" altLang="en-US" smtClean="0"/>
              <a:t>2019/3/18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4119697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F25E9D4-7890-41A1-9F61-2E9CD1156560}" type="datetime1">
              <a:rPr kumimoji="1" lang="ja-JP" altLang="en-US" smtClean="0"/>
              <a:t>2019/3/18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246821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30FEE5B-E089-4C3F-BDA9-01BA37B48FF1}" type="datetime1">
              <a:rPr kumimoji="1" lang="ja-JP" altLang="en-US" smtClean="0"/>
              <a:t>2019/3/18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2096124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5428232-78AB-4B08-9F69-650C3DB981A1}" type="datetime1">
              <a:rPr kumimoji="1" lang="ja-JP" altLang="en-US" smtClean="0"/>
              <a:t>2019/3/18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1838997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AD71E9-2E5A-49BB-B219-2A8DB6CF1CE0}" type="datetime1">
              <a:rPr kumimoji="1" lang="ja-JP" altLang="en-US" smtClean="0"/>
              <a:t>2019/3/18</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37082667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6C71AB-CBF9-4304-9F60-974D95922EFF}" type="datetime1">
              <a:rPr kumimoji="1" lang="ja-JP" altLang="en-US" smtClean="0"/>
              <a:t>2019/3/18</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11712567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868385" y="1693285"/>
            <a:ext cx="7987563" cy="3785652"/>
          </a:xfrm>
          <a:prstGeom prst="rect">
            <a:avLst/>
          </a:prstGeom>
          <a:noFill/>
          <a:ln w="19050">
            <a:noFill/>
          </a:ln>
        </p:spPr>
        <p:txBody>
          <a:bodyPr wrap="square" rtlCol="0">
            <a:spAutoFit/>
          </a:bodyPr>
          <a:lstStyle/>
          <a:p>
            <a:r>
              <a:rPr lang="ja-JP" altLang="en-US" sz="8000" dirty="0" smtClean="0"/>
              <a:t>正</a:t>
            </a:r>
            <a:r>
              <a:rPr lang="ja-JP" altLang="en-US" sz="8000" dirty="0"/>
              <a:t>多角形</a:t>
            </a:r>
            <a:r>
              <a:rPr lang="ja-JP" altLang="en-US" sz="8000" dirty="0" smtClean="0"/>
              <a:t>をかくときの</a:t>
            </a:r>
            <a:r>
              <a:rPr kumimoji="1" lang="ja-JP" altLang="en-US" sz="8000" dirty="0" smtClean="0"/>
              <a:t>きまりを復習しよう。</a:t>
            </a:r>
            <a:endParaRPr kumimoji="1" lang="ja-JP" altLang="en-US" sz="4400" dirty="0"/>
          </a:p>
        </p:txBody>
      </p:sp>
      <p:sp>
        <p:nvSpPr>
          <p:cNvPr id="5" name="テキスト ボックス 4"/>
          <p:cNvSpPr txBox="1"/>
          <p:nvPr/>
        </p:nvSpPr>
        <p:spPr>
          <a:xfrm>
            <a:off x="1023995" y="1063136"/>
            <a:ext cx="1346131" cy="523220"/>
          </a:xfrm>
          <a:prstGeom prst="rect">
            <a:avLst/>
          </a:prstGeom>
          <a:noFill/>
          <a:ln w="12700">
            <a:solidFill>
              <a:schemeClr val="tx1"/>
            </a:solidFill>
          </a:ln>
        </p:spPr>
        <p:txBody>
          <a:bodyPr wrap="square" rtlCol="0">
            <a:spAutoFit/>
          </a:bodyPr>
          <a:lstStyle/>
          <a:p>
            <a:r>
              <a:rPr lang="ja-JP" altLang="en-US" sz="2800" dirty="0" smtClean="0"/>
              <a:t>  復習</a:t>
            </a:r>
            <a:endParaRPr kumimoji="1" lang="ja-JP" altLang="en-US" sz="2800" dirty="0"/>
          </a:p>
        </p:txBody>
      </p:sp>
      <p:sp>
        <p:nvSpPr>
          <p:cNvPr id="6" name="テキスト ボックス 5"/>
          <p:cNvSpPr txBox="1"/>
          <p:nvPr/>
        </p:nvSpPr>
        <p:spPr>
          <a:xfrm>
            <a:off x="195320" y="150917"/>
            <a:ext cx="1346131" cy="523220"/>
          </a:xfrm>
          <a:prstGeom prst="rect">
            <a:avLst/>
          </a:prstGeom>
          <a:noFill/>
          <a:ln w="12700">
            <a:solidFill>
              <a:schemeClr val="tx1"/>
            </a:solidFill>
          </a:ln>
        </p:spPr>
        <p:txBody>
          <a:bodyPr wrap="square" rtlCol="0">
            <a:spAutoFit/>
          </a:bodyPr>
          <a:lstStyle/>
          <a:p>
            <a:r>
              <a:rPr kumimoji="1" lang="ja-JP" altLang="en-US" sz="2800" dirty="0" smtClean="0"/>
              <a:t>４－２</a:t>
            </a:r>
            <a:endParaRPr kumimoji="1" lang="ja-JP" altLang="en-US" sz="2800" dirty="0"/>
          </a:p>
        </p:txBody>
      </p:sp>
      <p:sp>
        <p:nvSpPr>
          <p:cNvPr id="7" name="テキスト ボックス 6"/>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ja-JP" altLang="en-US" sz="2400" dirty="0"/>
              <a:t>１</a:t>
            </a:r>
            <a:r>
              <a:rPr kumimoji="1" lang="en-US" altLang="ja-JP" sz="2400" dirty="0" smtClean="0"/>
              <a:t>】</a:t>
            </a:r>
            <a:endParaRPr kumimoji="1" lang="ja-JP" altLang="en-US" sz="2400" dirty="0"/>
          </a:p>
        </p:txBody>
      </p:sp>
      <p:sp>
        <p:nvSpPr>
          <p:cNvPr id="3" name="スライド番号プレースホルダー 2"/>
          <p:cNvSpPr>
            <a:spLocks noGrp="1"/>
          </p:cNvSpPr>
          <p:nvPr>
            <p:ph type="sldNum" sz="quarter" idx="12"/>
          </p:nvPr>
        </p:nvSpPr>
        <p:spPr/>
        <p:txBody>
          <a:bodyPr/>
          <a:lstStyle/>
          <a:p>
            <a:fld id="{F4584ACA-8B2E-4416-821B-3D93A0A25E15}" type="slidenum">
              <a:rPr kumimoji="1" lang="ja-JP" altLang="en-US" smtClean="0"/>
              <a:t>1</a:t>
            </a:fld>
            <a:endParaRPr kumimoji="1" lang="ja-JP" altLang="en-US"/>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00908" y="1693285"/>
            <a:ext cx="2562583" cy="2562583"/>
          </a:xfrm>
          <a:prstGeom prst="rect">
            <a:avLst/>
          </a:prstGeom>
        </p:spPr>
      </p:pic>
    </p:spTree>
    <p:extLst>
      <p:ext uri="{BB962C8B-B14F-4D97-AF65-F5344CB8AC3E}">
        <p14:creationId xmlns:p14="http://schemas.microsoft.com/office/powerpoint/2010/main" val="37378482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1370259431"/>
              </p:ext>
            </p:extLst>
          </p:nvPr>
        </p:nvGraphicFramePr>
        <p:xfrm>
          <a:off x="548639" y="1319347"/>
          <a:ext cx="9144001" cy="3331031"/>
        </p:xfrm>
        <a:graphic>
          <a:graphicData uri="http://schemas.openxmlformats.org/drawingml/2006/table">
            <a:tbl>
              <a:tblPr firstRow="1" bandRow="1">
                <a:effectLst/>
                <a:tableStyleId>{5C22544A-7EE6-4342-B048-85BDC9FD1C3A}</a:tableStyleId>
              </a:tblPr>
              <a:tblGrid>
                <a:gridCol w="1500349">
                  <a:extLst>
                    <a:ext uri="{9D8B030D-6E8A-4147-A177-3AD203B41FA5}">
                      <a16:colId xmlns:a16="http://schemas.microsoft.com/office/drawing/2014/main" val="20000"/>
                    </a:ext>
                  </a:extLst>
                </a:gridCol>
                <a:gridCol w="1230017">
                  <a:extLst>
                    <a:ext uri="{9D8B030D-6E8A-4147-A177-3AD203B41FA5}">
                      <a16:colId xmlns:a16="http://schemas.microsoft.com/office/drawing/2014/main" val="20001"/>
                    </a:ext>
                  </a:extLst>
                </a:gridCol>
                <a:gridCol w="1919364">
                  <a:extLst>
                    <a:ext uri="{9D8B030D-6E8A-4147-A177-3AD203B41FA5}">
                      <a16:colId xmlns:a16="http://schemas.microsoft.com/office/drawing/2014/main" val="20002"/>
                    </a:ext>
                  </a:extLst>
                </a:gridCol>
                <a:gridCol w="1892332">
                  <a:extLst>
                    <a:ext uri="{9D8B030D-6E8A-4147-A177-3AD203B41FA5}">
                      <a16:colId xmlns:a16="http://schemas.microsoft.com/office/drawing/2014/main" val="20003"/>
                    </a:ext>
                  </a:extLst>
                </a:gridCol>
                <a:gridCol w="2601939">
                  <a:extLst>
                    <a:ext uri="{9D8B030D-6E8A-4147-A177-3AD203B41FA5}">
                      <a16:colId xmlns:a16="http://schemas.microsoft.com/office/drawing/2014/main" val="20004"/>
                    </a:ext>
                  </a:extLst>
                </a:gridCol>
              </a:tblGrid>
              <a:tr h="640078">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baseline="0" dirty="0" smtClean="0">
                          <a:solidFill>
                            <a:schemeClr val="tx1"/>
                          </a:solidFill>
                        </a:rPr>
                        <a:t>  </a:t>
                      </a:r>
                      <a:r>
                        <a:rPr kumimoji="1" lang="ja-JP" altLang="en-US" sz="2400" dirty="0" smtClean="0">
                          <a:solidFill>
                            <a:schemeClr val="tx1"/>
                          </a:solidFill>
                        </a:rPr>
                        <a:t>角の和</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dirty="0" smtClean="0">
                          <a:solidFill>
                            <a:srgbClr val="0070C0"/>
                          </a:solidFill>
                        </a:rPr>
                        <a:t>１つの角</a:t>
                      </a:r>
                      <a:endParaRPr kumimoji="1" lang="ja-JP" altLang="en-US" sz="2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回す角の大きさ</a:t>
                      </a:r>
                      <a:endParaRPr kumimoji="1" lang="en-US" altLang="ja-JP" sz="2400" dirty="0" smtClean="0">
                        <a:solidFill>
                          <a:schemeClr val="tx1"/>
                        </a:solidFill>
                      </a:endParaRPr>
                    </a:p>
                    <a:p>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１８０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６０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１２０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13954">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３６０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９０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９０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7018">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５４０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１０８</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７２</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4008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７２０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１２０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7" name="テキスト ボックス 6"/>
          <p:cNvSpPr txBox="1"/>
          <p:nvPr/>
        </p:nvSpPr>
        <p:spPr>
          <a:xfrm>
            <a:off x="1114697" y="4926380"/>
            <a:ext cx="5879227" cy="646331"/>
          </a:xfrm>
          <a:prstGeom prst="rect">
            <a:avLst/>
          </a:prstGeom>
          <a:noFill/>
          <a:ln w="38100">
            <a:solidFill>
              <a:srgbClr val="0070C0"/>
            </a:solidFill>
          </a:ln>
        </p:spPr>
        <p:txBody>
          <a:bodyPr wrap="square" rtlCol="0">
            <a:spAutoFit/>
          </a:bodyPr>
          <a:lstStyle/>
          <a:p>
            <a:r>
              <a:rPr lang="ja-JP" altLang="en-US" sz="3600" b="1" dirty="0" smtClean="0">
                <a:solidFill>
                  <a:srgbClr val="0070C0"/>
                </a:solidFill>
              </a:rPr>
              <a:t>１つ</a:t>
            </a:r>
            <a:r>
              <a:rPr lang="ja-JP" altLang="en-US" sz="3600" b="1" dirty="0">
                <a:solidFill>
                  <a:srgbClr val="0070C0"/>
                </a:solidFill>
              </a:rPr>
              <a:t>の</a:t>
            </a:r>
            <a:r>
              <a:rPr lang="ja-JP" altLang="en-US" sz="3600" b="1" dirty="0" smtClean="0">
                <a:solidFill>
                  <a:srgbClr val="0070C0"/>
                </a:solidFill>
              </a:rPr>
              <a:t>角＝角の和</a:t>
            </a:r>
            <a:r>
              <a:rPr lang="en-US" altLang="ja-JP" sz="3600" b="1" dirty="0" smtClean="0">
                <a:solidFill>
                  <a:srgbClr val="0070C0"/>
                </a:solidFill>
              </a:rPr>
              <a:t>÷</a:t>
            </a:r>
            <a:r>
              <a:rPr lang="ja-JP" altLang="en-US" sz="3600" b="1" dirty="0" smtClean="0">
                <a:solidFill>
                  <a:srgbClr val="0070C0"/>
                </a:solidFill>
              </a:rPr>
              <a:t>角の数</a:t>
            </a:r>
            <a:endParaRPr kumimoji="1" lang="ja-JP" altLang="en-US" sz="3600" b="1" dirty="0">
              <a:solidFill>
                <a:srgbClr val="0070C0"/>
              </a:solidFill>
            </a:endParaRPr>
          </a:p>
        </p:txBody>
      </p:sp>
      <p:sp>
        <p:nvSpPr>
          <p:cNvPr id="9" name="テキスト ボックス 8"/>
          <p:cNvSpPr txBox="1"/>
          <p:nvPr/>
        </p:nvSpPr>
        <p:spPr>
          <a:xfrm>
            <a:off x="3665838" y="5895315"/>
            <a:ext cx="8021064" cy="646331"/>
          </a:xfrm>
          <a:prstGeom prst="rect">
            <a:avLst/>
          </a:prstGeom>
          <a:noFill/>
          <a:ln w="38100">
            <a:solidFill>
              <a:srgbClr val="FF0000"/>
            </a:solidFill>
          </a:ln>
        </p:spPr>
        <p:txBody>
          <a:bodyPr wrap="square" rtlCol="0">
            <a:spAutoFit/>
          </a:bodyPr>
          <a:lstStyle/>
          <a:p>
            <a:r>
              <a:rPr lang="ja-JP" altLang="en-US" sz="3600" b="1" dirty="0" smtClean="0"/>
              <a:t>回す角の大きさ＝１８０</a:t>
            </a:r>
            <a:r>
              <a:rPr lang="en-US" altLang="ja-JP" sz="3600" b="1" dirty="0" smtClean="0"/>
              <a:t>°</a:t>
            </a:r>
            <a:r>
              <a:rPr lang="ja-JP" altLang="en-US" sz="3600" b="1" dirty="0" smtClean="0"/>
              <a:t>－１つの角</a:t>
            </a:r>
            <a:endParaRPr kumimoji="1" lang="ja-JP" altLang="en-US" sz="3600" b="1" dirty="0"/>
          </a:p>
        </p:txBody>
      </p:sp>
      <p:sp>
        <p:nvSpPr>
          <p:cNvPr id="3" name="上矢印 2"/>
          <p:cNvSpPr/>
          <p:nvPr/>
        </p:nvSpPr>
        <p:spPr>
          <a:xfrm>
            <a:off x="5786844" y="4637314"/>
            <a:ext cx="535578" cy="281693"/>
          </a:xfrm>
          <a:prstGeom prst="up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上矢印 9"/>
          <p:cNvSpPr/>
          <p:nvPr/>
        </p:nvSpPr>
        <p:spPr>
          <a:xfrm>
            <a:off x="7875666" y="4648867"/>
            <a:ext cx="535578" cy="1246448"/>
          </a:xfrm>
          <a:prstGeom prs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7446945" y="2177741"/>
            <a:ext cx="1639329" cy="2349811"/>
          </a:xfrm>
          <a:prstGeom prst="round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10</a:t>
            </a:fld>
            <a:endParaRPr kumimoji="1" lang="ja-JP" altLang="en-US"/>
          </a:p>
        </p:txBody>
      </p:sp>
      <p:sp>
        <p:nvSpPr>
          <p:cNvPr id="12" name="テキスト ボックス 11"/>
          <p:cNvSpPr txBox="1"/>
          <p:nvPr/>
        </p:nvSpPr>
        <p:spPr>
          <a:xfrm>
            <a:off x="11040290" y="-5507"/>
            <a:ext cx="1158240" cy="461665"/>
          </a:xfrm>
          <a:prstGeom prst="rect">
            <a:avLst/>
          </a:prstGeom>
          <a:noFill/>
        </p:spPr>
        <p:txBody>
          <a:bodyPr wrap="square" rtlCol="0">
            <a:spAutoFit/>
          </a:bodyPr>
          <a:lstStyle/>
          <a:p>
            <a:r>
              <a:rPr kumimoji="1" lang="en-US" altLang="ja-JP" sz="2400" dirty="0" smtClean="0"/>
              <a:t>【10】</a:t>
            </a:r>
            <a:endParaRPr kumimoji="1" lang="ja-JP" altLang="en-US" sz="2400" dirty="0"/>
          </a:p>
        </p:txBody>
      </p:sp>
      <p:pic>
        <p:nvPicPr>
          <p:cNvPr id="13" name="図 12"/>
          <p:cNvPicPr>
            <a:picLocks noChangeAspect="1"/>
          </p:cNvPicPr>
          <p:nvPr/>
        </p:nvPicPr>
        <p:blipFill>
          <a:blip r:embed="rId3"/>
          <a:stretch>
            <a:fillRect/>
          </a:stretch>
        </p:blipFill>
        <p:spPr>
          <a:xfrm>
            <a:off x="901190" y="2170651"/>
            <a:ext cx="615349" cy="564309"/>
          </a:xfrm>
          <a:prstGeom prst="rect">
            <a:avLst/>
          </a:prstGeom>
        </p:spPr>
      </p:pic>
      <p:pic>
        <p:nvPicPr>
          <p:cNvPr id="14" name="図 13"/>
          <p:cNvPicPr>
            <a:picLocks noChangeAspect="1"/>
          </p:cNvPicPr>
          <p:nvPr/>
        </p:nvPicPr>
        <p:blipFill>
          <a:blip r:embed="rId4"/>
          <a:stretch>
            <a:fillRect/>
          </a:stretch>
        </p:blipFill>
        <p:spPr>
          <a:xfrm>
            <a:off x="909428" y="2805135"/>
            <a:ext cx="567622" cy="547512"/>
          </a:xfrm>
          <a:prstGeom prst="rect">
            <a:avLst/>
          </a:prstGeom>
        </p:spPr>
      </p:pic>
      <p:pic>
        <p:nvPicPr>
          <p:cNvPr id="15" name="図 14"/>
          <p:cNvPicPr>
            <a:picLocks noChangeAspect="1"/>
          </p:cNvPicPr>
          <p:nvPr/>
        </p:nvPicPr>
        <p:blipFill>
          <a:blip r:embed="rId5"/>
          <a:stretch>
            <a:fillRect/>
          </a:stretch>
        </p:blipFill>
        <p:spPr>
          <a:xfrm>
            <a:off x="876476" y="3406352"/>
            <a:ext cx="615349" cy="586092"/>
          </a:xfrm>
          <a:prstGeom prst="rect">
            <a:avLst/>
          </a:prstGeom>
        </p:spPr>
      </p:pic>
      <p:pic>
        <p:nvPicPr>
          <p:cNvPr id="16" name="図 15"/>
          <p:cNvPicPr>
            <a:picLocks noChangeAspect="1"/>
          </p:cNvPicPr>
          <p:nvPr/>
        </p:nvPicPr>
        <p:blipFill>
          <a:blip r:embed="rId6"/>
          <a:stretch>
            <a:fillRect/>
          </a:stretch>
        </p:blipFill>
        <p:spPr>
          <a:xfrm flipH="1">
            <a:off x="851632" y="4048755"/>
            <a:ext cx="622942" cy="545880"/>
          </a:xfrm>
          <a:prstGeom prst="rect">
            <a:avLst/>
          </a:prstGeom>
        </p:spPr>
      </p:pic>
    </p:spTree>
    <p:extLst>
      <p:ext uri="{BB962C8B-B14F-4D97-AF65-F5344CB8AC3E}">
        <p14:creationId xmlns:p14="http://schemas.microsoft.com/office/powerpoint/2010/main" val="26434865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59925" y="1010155"/>
            <a:ext cx="11459182" cy="5139869"/>
          </a:xfrm>
          <a:prstGeom prst="rect">
            <a:avLst/>
          </a:prstGeom>
          <a:noFill/>
          <a:ln w="19050">
            <a:solidFill>
              <a:srgbClr val="0070C0"/>
            </a:solidFill>
          </a:ln>
        </p:spPr>
        <p:txBody>
          <a:bodyPr wrap="square" rtlCol="0">
            <a:spAutoFit/>
          </a:bodyPr>
          <a:lstStyle/>
          <a:p>
            <a:r>
              <a:rPr lang="ja-JP" altLang="en-US" sz="8000" dirty="0" smtClean="0"/>
              <a:t>正</a:t>
            </a:r>
            <a:r>
              <a:rPr lang="ja-JP" altLang="en-US" sz="8000" dirty="0"/>
              <a:t>多角形</a:t>
            </a:r>
            <a:r>
              <a:rPr lang="ja-JP" altLang="en-US" sz="8000" dirty="0" smtClean="0"/>
              <a:t>をかくときに、もっとらくにかく方法がないか、</a:t>
            </a:r>
            <a:r>
              <a:rPr kumimoji="1" lang="ja-JP" altLang="en-US" sz="8000" dirty="0" smtClean="0"/>
              <a:t>考えよう。</a:t>
            </a:r>
            <a:endParaRPr kumimoji="1" lang="en-US" altLang="ja-JP" sz="8000" dirty="0" smtClean="0"/>
          </a:p>
          <a:p>
            <a:endParaRPr kumimoji="1" lang="en-US" altLang="ja-JP" sz="4400" dirty="0" smtClean="0"/>
          </a:p>
          <a:p>
            <a:endParaRPr lang="en-US" altLang="ja-JP" sz="4400" dirty="0"/>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82386" y="3786541"/>
            <a:ext cx="2237024" cy="2237024"/>
          </a:xfrm>
          <a:prstGeom prst="rect">
            <a:avLst/>
          </a:prstGeom>
        </p:spPr>
      </p:pic>
      <p:sp>
        <p:nvSpPr>
          <p:cNvPr id="7" name="テキスト ボックス 6"/>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11</a:t>
            </a:r>
            <a:r>
              <a:rPr kumimoji="1" lang="en-US" altLang="ja-JP" sz="2400" dirty="0" smtClean="0"/>
              <a:t>】</a:t>
            </a:r>
            <a:endParaRPr kumimoji="1" lang="ja-JP" altLang="en-US" sz="2400" dirty="0"/>
          </a:p>
        </p:txBody>
      </p:sp>
      <p:sp>
        <p:nvSpPr>
          <p:cNvPr id="3" name="スライド番号プレースホルダー 2"/>
          <p:cNvSpPr>
            <a:spLocks noGrp="1"/>
          </p:cNvSpPr>
          <p:nvPr>
            <p:ph type="sldNum" sz="quarter" idx="12"/>
          </p:nvPr>
        </p:nvSpPr>
        <p:spPr/>
        <p:txBody>
          <a:bodyPr/>
          <a:lstStyle/>
          <a:p>
            <a:fld id="{F4584ACA-8B2E-4416-821B-3D93A0A25E15}" type="slidenum">
              <a:rPr kumimoji="1" lang="ja-JP" altLang="en-US" smtClean="0"/>
              <a:t>11</a:t>
            </a:fld>
            <a:endParaRPr kumimoji="1" lang="ja-JP" altLang="en-US"/>
          </a:p>
        </p:txBody>
      </p:sp>
    </p:spTree>
    <p:extLst>
      <p:ext uri="{BB962C8B-B14F-4D97-AF65-F5344CB8AC3E}">
        <p14:creationId xmlns:p14="http://schemas.microsoft.com/office/powerpoint/2010/main" val="33748036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2517196393"/>
              </p:ext>
            </p:extLst>
          </p:nvPr>
        </p:nvGraphicFramePr>
        <p:xfrm>
          <a:off x="587828" y="2181495"/>
          <a:ext cx="8420876" cy="3331031"/>
        </p:xfrm>
        <a:graphic>
          <a:graphicData uri="http://schemas.openxmlformats.org/drawingml/2006/table">
            <a:tbl>
              <a:tblPr firstRow="1" bandRow="1">
                <a:effectLst/>
                <a:tableStyleId>{5C22544A-7EE6-4342-B048-85BDC9FD1C3A}</a:tableStyleId>
              </a:tblPr>
              <a:tblGrid>
                <a:gridCol w="1500349">
                  <a:extLst>
                    <a:ext uri="{9D8B030D-6E8A-4147-A177-3AD203B41FA5}">
                      <a16:colId xmlns:a16="http://schemas.microsoft.com/office/drawing/2014/main" val="20000"/>
                    </a:ext>
                  </a:extLst>
                </a:gridCol>
                <a:gridCol w="1230017">
                  <a:extLst>
                    <a:ext uri="{9D8B030D-6E8A-4147-A177-3AD203B41FA5}">
                      <a16:colId xmlns:a16="http://schemas.microsoft.com/office/drawing/2014/main" val="20001"/>
                    </a:ext>
                  </a:extLst>
                </a:gridCol>
                <a:gridCol w="1919364">
                  <a:extLst>
                    <a:ext uri="{9D8B030D-6E8A-4147-A177-3AD203B41FA5}">
                      <a16:colId xmlns:a16="http://schemas.microsoft.com/office/drawing/2014/main" val="20002"/>
                    </a:ext>
                  </a:extLst>
                </a:gridCol>
                <a:gridCol w="1892332">
                  <a:extLst>
                    <a:ext uri="{9D8B030D-6E8A-4147-A177-3AD203B41FA5}">
                      <a16:colId xmlns:a16="http://schemas.microsoft.com/office/drawing/2014/main" val="20003"/>
                    </a:ext>
                  </a:extLst>
                </a:gridCol>
                <a:gridCol w="1878814">
                  <a:extLst>
                    <a:ext uri="{9D8B030D-6E8A-4147-A177-3AD203B41FA5}">
                      <a16:colId xmlns:a16="http://schemas.microsoft.com/office/drawing/2014/main" val="20004"/>
                    </a:ext>
                  </a:extLst>
                </a:gridCol>
              </a:tblGrid>
              <a:tr h="640078">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内角の和</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2400" dirty="0" smtClean="0">
                          <a:solidFill>
                            <a:schemeClr val="tx1"/>
                          </a:solidFill>
                        </a:rPr>
                        <a:t>      内角</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2400" dirty="0" smtClean="0">
                          <a:solidFill>
                            <a:schemeClr val="tx1"/>
                          </a:solidFill>
                        </a:rPr>
                        <a:t>  回す角の</a:t>
                      </a:r>
                      <a:endParaRPr kumimoji="1" lang="en-US" altLang="ja-JP" sz="2400" dirty="0" smtClean="0">
                        <a:solidFill>
                          <a:schemeClr val="tx1"/>
                        </a:solidFill>
                      </a:endParaRPr>
                    </a:p>
                    <a:p>
                      <a:r>
                        <a:rPr kumimoji="1" lang="ja-JP" altLang="en-US" sz="2400" dirty="0" smtClean="0">
                          <a:solidFill>
                            <a:schemeClr val="tx1"/>
                          </a:solidFill>
                        </a:rPr>
                        <a:t>  大きさ</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１８０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１２０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13954">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３６０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９０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９０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7018">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５４０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１０８</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７２</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4008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７２０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１２０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6" name="テキスト ボックス 5"/>
          <p:cNvSpPr txBox="1"/>
          <p:nvPr/>
        </p:nvSpPr>
        <p:spPr>
          <a:xfrm>
            <a:off x="7289071" y="1362836"/>
            <a:ext cx="4545877" cy="461665"/>
          </a:xfrm>
          <a:prstGeom prst="rect">
            <a:avLst/>
          </a:prstGeom>
          <a:noFill/>
        </p:spPr>
        <p:txBody>
          <a:bodyPr wrap="square" rtlCol="0">
            <a:spAutoFit/>
          </a:bodyPr>
          <a:lstStyle/>
          <a:p>
            <a:r>
              <a:rPr kumimoji="1" lang="en-US" altLang="ja-JP" sz="2400" b="1" dirty="0" smtClean="0"/>
              <a:t>※</a:t>
            </a:r>
            <a:r>
              <a:rPr kumimoji="1" lang="ja-JP" altLang="en-US" sz="2400" b="1" dirty="0" smtClean="0"/>
              <a:t>表をもとに、考えよう！</a:t>
            </a:r>
            <a:endParaRPr kumimoji="1" lang="ja-JP" altLang="en-US" sz="2400" b="1" dirty="0"/>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12</a:t>
            </a:fld>
            <a:endParaRPr kumimoji="1" lang="ja-JP" altLang="en-US"/>
          </a:p>
        </p:txBody>
      </p:sp>
      <p:sp>
        <p:nvSpPr>
          <p:cNvPr id="7" name="テキスト ボックス 6"/>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12</a:t>
            </a:r>
            <a:r>
              <a:rPr kumimoji="1" lang="en-US" altLang="ja-JP" sz="2400" dirty="0" smtClean="0"/>
              <a:t>】</a:t>
            </a:r>
            <a:endParaRPr kumimoji="1" lang="ja-JP" altLang="en-US" sz="2400" dirty="0"/>
          </a:p>
        </p:txBody>
      </p:sp>
      <p:pic>
        <p:nvPicPr>
          <p:cNvPr id="8" name="図 7"/>
          <p:cNvPicPr>
            <a:picLocks noChangeAspect="1"/>
          </p:cNvPicPr>
          <p:nvPr/>
        </p:nvPicPr>
        <p:blipFill>
          <a:blip r:embed="rId3"/>
          <a:stretch>
            <a:fillRect/>
          </a:stretch>
        </p:blipFill>
        <p:spPr>
          <a:xfrm>
            <a:off x="925904" y="3043865"/>
            <a:ext cx="615349" cy="564309"/>
          </a:xfrm>
          <a:prstGeom prst="rect">
            <a:avLst/>
          </a:prstGeom>
        </p:spPr>
      </p:pic>
      <p:pic>
        <p:nvPicPr>
          <p:cNvPr id="9" name="図 8"/>
          <p:cNvPicPr>
            <a:picLocks noChangeAspect="1"/>
          </p:cNvPicPr>
          <p:nvPr/>
        </p:nvPicPr>
        <p:blipFill>
          <a:blip r:embed="rId4"/>
          <a:stretch>
            <a:fillRect/>
          </a:stretch>
        </p:blipFill>
        <p:spPr>
          <a:xfrm>
            <a:off x="950618" y="3670113"/>
            <a:ext cx="567622" cy="547512"/>
          </a:xfrm>
          <a:prstGeom prst="rect">
            <a:avLst/>
          </a:prstGeom>
        </p:spPr>
      </p:pic>
      <p:pic>
        <p:nvPicPr>
          <p:cNvPr id="10" name="図 9"/>
          <p:cNvPicPr>
            <a:picLocks noChangeAspect="1"/>
          </p:cNvPicPr>
          <p:nvPr/>
        </p:nvPicPr>
        <p:blipFill>
          <a:blip r:embed="rId5"/>
          <a:stretch>
            <a:fillRect/>
          </a:stretch>
        </p:blipFill>
        <p:spPr>
          <a:xfrm>
            <a:off x="917666" y="4263088"/>
            <a:ext cx="615349" cy="586092"/>
          </a:xfrm>
          <a:prstGeom prst="rect">
            <a:avLst/>
          </a:prstGeom>
        </p:spPr>
      </p:pic>
      <p:pic>
        <p:nvPicPr>
          <p:cNvPr id="11" name="図 10"/>
          <p:cNvPicPr>
            <a:picLocks noChangeAspect="1"/>
          </p:cNvPicPr>
          <p:nvPr/>
        </p:nvPicPr>
        <p:blipFill>
          <a:blip r:embed="rId6"/>
          <a:stretch>
            <a:fillRect/>
          </a:stretch>
        </p:blipFill>
        <p:spPr>
          <a:xfrm flipH="1">
            <a:off x="903536" y="4933234"/>
            <a:ext cx="622942" cy="545880"/>
          </a:xfrm>
          <a:prstGeom prst="rect">
            <a:avLst/>
          </a:prstGeom>
        </p:spPr>
      </p:pic>
      <p:sp>
        <p:nvSpPr>
          <p:cNvPr id="12" name="テキスト ボックス 11"/>
          <p:cNvSpPr txBox="1"/>
          <p:nvPr/>
        </p:nvSpPr>
        <p:spPr>
          <a:xfrm>
            <a:off x="9562009" y="3042778"/>
            <a:ext cx="1788539" cy="2492990"/>
          </a:xfrm>
          <a:prstGeom prst="rect">
            <a:avLst/>
          </a:prstGeom>
          <a:noFill/>
        </p:spPr>
        <p:txBody>
          <a:bodyPr wrap="square" rtlCol="0">
            <a:spAutoFit/>
          </a:bodyPr>
          <a:lstStyle/>
          <a:p>
            <a:endParaRPr lang="en-US" altLang="ja-JP" sz="2400" b="1" dirty="0" smtClean="0"/>
          </a:p>
          <a:p>
            <a:r>
              <a:rPr lang="ja-JP" altLang="en-US" sz="3600" b="1" dirty="0" smtClean="0">
                <a:solidFill>
                  <a:srgbClr val="00B050"/>
                </a:solidFill>
              </a:rPr>
              <a:t>気づく</a:t>
            </a:r>
            <a:endParaRPr lang="en-US" altLang="ja-JP" sz="3600" b="1" dirty="0" smtClean="0">
              <a:solidFill>
                <a:srgbClr val="00B050"/>
              </a:solidFill>
            </a:endParaRPr>
          </a:p>
          <a:p>
            <a:r>
              <a:rPr lang="ja-JP" altLang="en-US" sz="3600" b="1" dirty="0">
                <a:solidFill>
                  <a:srgbClr val="00B050"/>
                </a:solidFill>
              </a:rPr>
              <a:t> </a:t>
            </a:r>
            <a:r>
              <a:rPr lang="ja-JP" altLang="en-US" sz="3600" b="1" dirty="0" err="1" smtClean="0">
                <a:solidFill>
                  <a:srgbClr val="00B050"/>
                </a:solidFill>
              </a:rPr>
              <a:t>かな</a:t>
            </a:r>
            <a:endParaRPr lang="en-US" altLang="ja-JP" sz="3600" b="1" dirty="0" smtClean="0">
              <a:solidFill>
                <a:srgbClr val="00B050"/>
              </a:solidFill>
            </a:endParaRPr>
          </a:p>
          <a:p>
            <a:r>
              <a:rPr lang="ja-JP" altLang="en-US" sz="3600" b="1" dirty="0">
                <a:solidFill>
                  <a:srgbClr val="00B050"/>
                </a:solidFill>
              </a:rPr>
              <a:t> </a:t>
            </a:r>
            <a:r>
              <a:rPr lang="ja-JP" altLang="en-US" sz="3600" b="1" dirty="0" smtClean="0">
                <a:solidFill>
                  <a:srgbClr val="00B050"/>
                </a:solidFill>
              </a:rPr>
              <a:t>  ？</a:t>
            </a:r>
            <a:endParaRPr lang="ja-JP" altLang="en-US" sz="3600" b="1" dirty="0">
              <a:solidFill>
                <a:srgbClr val="00B050"/>
              </a:solidFill>
            </a:endParaRPr>
          </a:p>
          <a:p>
            <a:endParaRPr kumimoji="1" lang="ja-JP" altLang="en-US" sz="2400" b="1" dirty="0"/>
          </a:p>
        </p:txBody>
      </p:sp>
    </p:spTree>
    <p:extLst>
      <p:ext uri="{BB962C8B-B14F-4D97-AF65-F5344CB8AC3E}">
        <p14:creationId xmlns:p14="http://schemas.microsoft.com/office/powerpoint/2010/main" val="29438279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nvPr>
        </p:nvGraphicFramePr>
        <p:xfrm>
          <a:off x="587828" y="2181495"/>
          <a:ext cx="10894424" cy="3331031"/>
        </p:xfrm>
        <a:graphic>
          <a:graphicData uri="http://schemas.openxmlformats.org/drawingml/2006/table">
            <a:tbl>
              <a:tblPr firstRow="1" bandRow="1">
                <a:effectLst/>
                <a:tableStyleId>{5C22544A-7EE6-4342-B048-85BDC9FD1C3A}</a:tableStyleId>
              </a:tblPr>
              <a:tblGrid>
                <a:gridCol w="1500349">
                  <a:extLst>
                    <a:ext uri="{9D8B030D-6E8A-4147-A177-3AD203B41FA5}">
                      <a16:colId xmlns:a16="http://schemas.microsoft.com/office/drawing/2014/main" val="20000"/>
                    </a:ext>
                  </a:extLst>
                </a:gridCol>
                <a:gridCol w="1230017">
                  <a:extLst>
                    <a:ext uri="{9D8B030D-6E8A-4147-A177-3AD203B41FA5}">
                      <a16:colId xmlns:a16="http://schemas.microsoft.com/office/drawing/2014/main" val="20001"/>
                    </a:ext>
                  </a:extLst>
                </a:gridCol>
                <a:gridCol w="1919364">
                  <a:extLst>
                    <a:ext uri="{9D8B030D-6E8A-4147-A177-3AD203B41FA5}">
                      <a16:colId xmlns:a16="http://schemas.microsoft.com/office/drawing/2014/main" val="20002"/>
                    </a:ext>
                  </a:extLst>
                </a:gridCol>
                <a:gridCol w="1892332">
                  <a:extLst>
                    <a:ext uri="{9D8B030D-6E8A-4147-A177-3AD203B41FA5}">
                      <a16:colId xmlns:a16="http://schemas.microsoft.com/office/drawing/2014/main" val="20003"/>
                    </a:ext>
                  </a:extLst>
                </a:gridCol>
                <a:gridCol w="1878814">
                  <a:extLst>
                    <a:ext uri="{9D8B030D-6E8A-4147-A177-3AD203B41FA5}">
                      <a16:colId xmlns:a16="http://schemas.microsoft.com/office/drawing/2014/main" val="20004"/>
                    </a:ext>
                  </a:extLst>
                </a:gridCol>
                <a:gridCol w="2473548">
                  <a:extLst>
                    <a:ext uri="{9D8B030D-6E8A-4147-A177-3AD203B41FA5}">
                      <a16:colId xmlns:a16="http://schemas.microsoft.com/office/drawing/2014/main" val="20005"/>
                    </a:ext>
                  </a:extLst>
                </a:gridCol>
              </a:tblGrid>
              <a:tr h="640078">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内角の和</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2400" dirty="0" smtClean="0">
                          <a:solidFill>
                            <a:schemeClr val="tx1"/>
                          </a:solidFill>
                        </a:rPr>
                        <a:t>      内角</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2400" dirty="0" smtClean="0">
                          <a:solidFill>
                            <a:schemeClr val="tx1"/>
                          </a:solidFill>
                        </a:rPr>
                        <a:t>  回す角の</a:t>
                      </a:r>
                      <a:endParaRPr kumimoji="1" lang="en-US" altLang="ja-JP" sz="2400" dirty="0" smtClean="0">
                        <a:solidFill>
                          <a:schemeClr val="tx1"/>
                        </a:solidFill>
                      </a:endParaRPr>
                    </a:p>
                    <a:p>
                      <a:r>
                        <a:rPr kumimoji="1" lang="ja-JP" altLang="en-US" sz="2400" dirty="0" smtClean="0">
                          <a:solidFill>
                            <a:schemeClr val="tx1"/>
                          </a:solidFill>
                        </a:rPr>
                        <a:t>  大きさ</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気づいたこと</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１８０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１２０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dirty="0" smtClean="0">
                          <a:solidFill>
                            <a:schemeClr val="tx1"/>
                          </a:solidFill>
                        </a:rPr>
                        <a:t>　　　</a:t>
                      </a:r>
                      <a:r>
                        <a:rPr kumimoji="1" lang="ja-JP" altLang="en-US" sz="3200" b="1" dirty="0" smtClean="0">
                          <a:solidFill>
                            <a:srgbClr val="FF0000"/>
                          </a:solidFill>
                        </a:rPr>
                        <a:t>３６０</a:t>
                      </a:r>
                      <a:endParaRPr kumimoji="1" lang="ja-JP" altLang="en-US" sz="3200"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613954">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３６０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９０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９０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627018">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５４０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１０８</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７２</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64008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７２０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１２０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6" name="テキスト ボックス 5"/>
          <p:cNvSpPr txBox="1"/>
          <p:nvPr/>
        </p:nvSpPr>
        <p:spPr>
          <a:xfrm>
            <a:off x="7289071" y="1362836"/>
            <a:ext cx="4545877" cy="461665"/>
          </a:xfrm>
          <a:prstGeom prst="rect">
            <a:avLst/>
          </a:prstGeom>
          <a:noFill/>
        </p:spPr>
        <p:txBody>
          <a:bodyPr wrap="square" rtlCol="0">
            <a:spAutoFit/>
          </a:bodyPr>
          <a:lstStyle/>
          <a:p>
            <a:r>
              <a:rPr kumimoji="1" lang="en-US" altLang="ja-JP" sz="2400" b="1" dirty="0" smtClean="0"/>
              <a:t>※</a:t>
            </a:r>
            <a:r>
              <a:rPr kumimoji="1" lang="ja-JP" altLang="en-US" sz="2400" b="1" dirty="0" smtClean="0"/>
              <a:t>表をもとに、考えよう！</a:t>
            </a:r>
            <a:endParaRPr kumimoji="1" lang="ja-JP" altLang="en-US" sz="2400" b="1" dirty="0"/>
          </a:p>
        </p:txBody>
      </p:sp>
      <p:sp>
        <p:nvSpPr>
          <p:cNvPr id="7" name="乗算記号 6"/>
          <p:cNvSpPr/>
          <p:nvPr/>
        </p:nvSpPr>
        <p:spPr>
          <a:xfrm>
            <a:off x="4852853" y="2956503"/>
            <a:ext cx="744584" cy="674970"/>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楕円 2"/>
          <p:cNvSpPr/>
          <p:nvPr/>
        </p:nvSpPr>
        <p:spPr>
          <a:xfrm>
            <a:off x="2195973" y="2939142"/>
            <a:ext cx="821547" cy="692331"/>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2"/>
          <p:cNvSpPr/>
          <p:nvPr/>
        </p:nvSpPr>
        <p:spPr>
          <a:xfrm>
            <a:off x="7014754" y="2947822"/>
            <a:ext cx="1763486" cy="692331"/>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等号 9"/>
          <p:cNvSpPr/>
          <p:nvPr/>
        </p:nvSpPr>
        <p:spPr>
          <a:xfrm>
            <a:off x="9143998" y="3167656"/>
            <a:ext cx="418011" cy="230833"/>
          </a:xfrm>
          <a:prstGeom prst="mathEqual">
            <a:avLst/>
          </a:prstGeom>
          <a:solidFill>
            <a:srgbClr val="FF0000"/>
          </a:solidFill>
          <a:ln cmpd="dbl">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13</a:t>
            </a:fld>
            <a:endParaRPr kumimoji="1" lang="ja-JP" altLang="en-US"/>
          </a:p>
        </p:txBody>
      </p:sp>
      <p:sp>
        <p:nvSpPr>
          <p:cNvPr id="11" name="テキスト ボックス 10"/>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13</a:t>
            </a:r>
            <a:r>
              <a:rPr kumimoji="1" lang="en-US" altLang="ja-JP" sz="2400" dirty="0" smtClean="0"/>
              <a:t>】</a:t>
            </a:r>
            <a:endParaRPr kumimoji="1" lang="ja-JP" altLang="en-US" sz="2400" dirty="0"/>
          </a:p>
        </p:txBody>
      </p:sp>
      <p:pic>
        <p:nvPicPr>
          <p:cNvPr id="12" name="図 11"/>
          <p:cNvPicPr>
            <a:picLocks noChangeAspect="1"/>
          </p:cNvPicPr>
          <p:nvPr/>
        </p:nvPicPr>
        <p:blipFill>
          <a:blip r:embed="rId3"/>
          <a:stretch>
            <a:fillRect/>
          </a:stretch>
        </p:blipFill>
        <p:spPr>
          <a:xfrm>
            <a:off x="925904" y="3043865"/>
            <a:ext cx="615349" cy="564309"/>
          </a:xfrm>
          <a:prstGeom prst="rect">
            <a:avLst/>
          </a:prstGeom>
        </p:spPr>
      </p:pic>
      <p:pic>
        <p:nvPicPr>
          <p:cNvPr id="13" name="図 12"/>
          <p:cNvPicPr>
            <a:picLocks noChangeAspect="1"/>
          </p:cNvPicPr>
          <p:nvPr/>
        </p:nvPicPr>
        <p:blipFill>
          <a:blip r:embed="rId4"/>
          <a:stretch>
            <a:fillRect/>
          </a:stretch>
        </p:blipFill>
        <p:spPr>
          <a:xfrm>
            <a:off x="950618" y="3670113"/>
            <a:ext cx="567622" cy="547512"/>
          </a:xfrm>
          <a:prstGeom prst="rect">
            <a:avLst/>
          </a:prstGeom>
        </p:spPr>
      </p:pic>
      <p:pic>
        <p:nvPicPr>
          <p:cNvPr id="14" name="図 13"/>
          <p:cNvPicPr>
            <a:picLocks noChangeAspect="1"/>
          </p:cNvPicPr>
          <p:nvPr/>
        </p:nvPicPr>
        <p:blipFill>
          <a:blip r:embed="rId5"/>
          <a:stretch>
            <a:fillRect/>
          </a:stretch>
        </p:blipFill>
        <p:spPr>
          <a:xfrm>
            <a:off x="917666" y="4263088"/>
            <a:ext cx="615349" cy="586092"/>
          </a:xfrm>
          <a:prstGeom prst="rect">
            <a:avLst/>
          </a:prstGeom>
        </p:spPr>
      </p:pic>
      <p:pic>
        <p:nvPicPr>
          <p:cNvPr id="15" name="図 14"/>
          <p:cNvPicPr>
            <a:picLocks noChangeAspect="1"/>
          </p:cNvPicPr>
          <p:nvPr/>
        </p:nvPicPr>
        <p:blipFill>
          <a:blip r:embed="rId6"/>
          <a:stretch>
            <a:fillRect/>
          </a:stretch>
        </p:blipFill>
        <p:spPr>
          <a:xfrm flipH="1">
            <a:off x="903536" y="4933234"/>
            <a:ext cx="622942" cy="545880"/>
          </a:xfrm>
          <a:prstGeom prst="rect">
            <a:avLst/>
          </a:prstGeom>
        </p:spPr>
      </p:pic>
    </p:spTree>
    <p:extLst>
      <p:ext uri="{BB962C8B-B14F-4D97-AF65-F5344CB8AC3E}">
        <p14:creationId xmlns:p14="http://schemas.microsoft.com/office/powerpoint/2010/main" val="25223915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nvPr>
        </p:nvGraphicFramePr>
        <p:xfrm>
          <a:off x="587828" y="2181495"/>
          <a:ext cx="10894424" cy="3331031"/>
        </p:xfrm>
        <a:graphic>
          <a:graphicData uri="http://schemas.openxmlformats.org/drawingml/2006/table">
            <a:tbl>
              <a:tblPr firstRow="1" bandRow="1">
                <a:effectLst/>
                <a:tableStyleId>{5C22544A-7EE6-4342-B048-85BDC9FD1C3A}</a:tableStyleId>
              </a:tblPr>
              <a:tblGrid>
                <a:gridCol w="1500349">
                  <a:extLst>
                    <a:ext uri="{9D8B030D-6E8A-4147-A177-3AD203B41FA5}">
                      <a16:colId xmlns:a16="http://schemas.microsoft.com/office/drawing/2014/main" val="20000"/>
                    </a:ext>
                  </a:extLst>
                </a:gridCol>
                <a:gridCol w="1230017">
                  <a:extLst>
                    <a:ext uri="{9D8B030D-6E8A-4147-A177-3AD203B41FA5}">
                      <a16:colId xmlns:a16="http://schemas.microsoft.com/office/drawing/2014/main" val="20001"/>
                    </a:ext>
                  </a:extLst>
                </a:gridCol>
                <a:gridCol w="1919364">
                  <a:extLst>
                    <a:ext uri="{9D8B030D-6E8A-4147-A177-3AD203B41FA5}">
                      <a16:colId xmlns:a16="http://schemas.microsoft.com/office/drawing/2014/main" val="20002"/>
                    </a:ext>
                  </a:extLst>
                </a:gridCol>
                <a:gridCol w="1892332">
                  <a:extLst>
                    <a:ext uri="{9D8B030D-6E8A-4147-A177-3AD203B41FA5}">
                      <a16:colId xmlns:a16="http://schemas.microsoft.com/office/drawing/2014/main" val="20003"/>
                    </a:ext>
                  </a:extLst>
                </a:gridCol>
                <a:gridCol w="1878814">
                  <a:extLst>
                    <a:ext uri="{9D8B030D-6E8A-4147-A177-3AD203B41FA5}">
                      <a16:colId xmlns:a16="http://schemas.microsoft.com/office/drawing/2014/main" val="20004"/>
                    </a:ext>
                  </a:extLst>
                </a:gridCol>
                <a:gridCol w="2473548">
                  <a:extLst>
                    <a:ext uri="{9D8B030D-6E8A-4147-A177-3AD203B41FA5}">
                      <a16:colId xmlns:a16="http://schemas.microsoft.com/office/drawing/2014/main" val="20005"/>
                    </a:ext>
                  </a:extLst>
                </a:gridCol>
              </a:tblGrid>
              <a:tr h="640078">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内角の和</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2400" dirty="0" smtClean="0">
                          <a:solidFill>
                            <a:schemeClr val="tx1"/>
                          </a:solidFill>
                        </a:rPr>
                        <a:t>      内角</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2400" dirty="0" smtClean="0">
                          <a:solidFill>
                            <a:schemeClr val="tx1"/>
                          </a:solidFill>
                        </a:rPr>
                        <a:t>  回す角の</a:t>
                      </a:r>
                      <a:endParaRPr kumimoji="1" lang="en-US" altLang="ja-JP" sz="2400" dirty="0" smtClean="0">
                        <a:solidFill>
                          <a:schemeClr val="tx1"/>
                        </a:solidFill>
                      </a:endParaRPr>
                    </a:p>
                    <a:p>
                      <a:r>
                        <a:rPr kumimoji="1" lang="ja-JP" altLang="en-US" sz="2400" dirty="0" smtClean="0">
                          <a:solidFill>
                            <a:schemeClr val="tx1"/>
                          </a:solidFill>
                        </a:rPr>
                        <a:t>  大きさ</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気づいたこと</a:t>
                      </a:r>
                      <a:endParaRPr kumimoji="1" lang="en-US" altLang="ja-JP" sz="240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１８０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１２０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613954">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３６０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９０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９０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b="1" dirty="0" smtClean="0">
                          <a:solidFill>
                            <a:srgbClr val="FF0000"/>
                          </a:solidFill>
                        </a:rPr>
                        <a:t>　　　</a:t>
                      </a:r>
                      <a:r>
                        <a:rPr kumimoji="1" lang="ja-JP" altLang="en-US" sz="3200" b="1" dirty="0" smtClean="0">
                          <a:solidFill>
                            <a:srgbClr val="FF0000"/>
                          </a:solidFill>
                        </a:rPr>
                        <a:t>３６０</a:t>
                      </a:r>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627018">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５４０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１０８</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７２</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64008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７２０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１２０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6" name="テキスト ボックス 5"/>
          <p:cNvSpPr txBox="1"/>
          <p:nvPr/>
        </p:nvSpPr>
        <p:spPr>
          <a:xfrm>
            <a:off x="7289071" y="1362836"/>
            <a:ext cx="4545877" cy="461665"/>
          </a:xfrm>
          <a:prstGeom prst="rect">
            <a:avLst/>
          </a:prstGeom>
          <a:noFill/>
        </p:spPr>
        <p:txBody>
          <a:bodyPr wrap="square" rtlCol="0">
            <a:spAutoFit/>
          </a:bodyPr>
          <a:lstStyle/>
          <a:p>
            <a:r>
              <a:rPr kumimoji="1" lang="en-US" altLang="ja-JP" sz="2400" b="1" dirty="0" smtClean="0"/>
              <a:t>※</a:t>
            </a:r>
            <a:r>
              <a:rPr kumimoji="1" lang="ja-JP" altLang="en-US" sz="2400" b="1" dirty="0" smtClean="0"/>
              <a:t>表をもとに、考えよう！</a:t>
            </a:r>
            <a:endParaRPr kumimoji="1" lang="ja-JP" altLang="en-US" sz="2400" b="1" dirty="0"/>
          </a:p>
        </p:txBody>
      </p:sp>
      <p:sp>
        <p:nvSpPr>
          <p:cNvPr id="7" name="乗算記号 6"/>
          <p:cNvSpPr/>
          <p:nvPr/>
        </p:nvSpPr>
        <p:spPr>
          <a:xfrm>
            <a:off x="4761420" y="3522589"/>
            <a:ext cx="744584" cy="674970"/>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等号 9"/>
          <p:cNvSpPr/>
          <p:nvPr/>
        </p:nvSpPr>
        <p:spPr>
          <a:xfrm>
            <a:off x="9143997" y="3744657"/>
            <a:ext cx="418011" cy="230833"/>
          </a:xfrm>
          <a:prstGeom prst="mathEqual">
            <a:avLst/>
          </a:prstGeom>
          <a:solidFill>
            <a:srgbClr val="FF0000"/>
          </a:solidFill>
          <a:ln cmpd="dbl">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角丸四角形 2"/>
          <p:cNvSpPr/>
          <p:nvPr/>
        </p:nvSpPr>
        <p:spPr>
          <a:xfrm>
            <a:off x="2063931" y="2103120"/>
            <a:ext cx="1097280" cy="351390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7193279" y="2103119"/>
            <a:ext cx="1598024" cy="351391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p:txBody>
          <a:bodyPr/>
          <a:lstStyle/>
          <a:p>
            <a:fld id="{F4584ACA-8B2E-4416-821B-3D93A0A25E15}" type="slidenum">
              <a:rPr kumimoji="1" lang="ja-JP" altLang="en-US" smtClean="0"/>
              <a:t>14</a:t>
            </a:fld>
            <a:endParaRPr kumimoji="1" lang="ja-JP" altLang="en-US"/>
          </a:p>
        </p:txBody>
      </p:sp>
      <p:sp>
        <p:nvSpPr>
          <p:cNvPr id="11" name="テキスト ボックス 10"/>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14</a:t>
            </a:r>
            <a:r>
              <a:rPr kumimoji="1" lang="en-US" altLang="ja-JP" sz="2400" dirty="0" smtClean="0"/>
              <a:t>】</a:t>
            </a:r>
            <a:endParaRPr kumimoji="1" lang="ja-JP" altLang="en-US" sz="2400" dirty="0"/>
          </a:p>
        </p:txBody>
      </p:sp>
      <p:pic>
        <p:nvPicPr>
          <p:cNvPr id="13" name="図 12"/>
          <p:cNvPicPr>
            <a:picLocks noChangeAspect="1"/>
          </p:cNvPicPr>
          <p:nvPr/>
        </p:nvPicPr>
        <p:blipFill>
          <a:blip r:embed="rId3"/>
          <a:stretch>
            <a:fillRect/>
          </a:stretch>
        </p:blipFill>
        <p:spPr>
          <a:xfrm>
            <a:off x="925904" y="3043865"/>
            <a:ext cx="615349" cy="564309"/>
          </a:xfrm>
          <a:prstGeom prst="rect">
            <a:avLst/>
          </a:prstGeom>
        </p:spPr>
      </p:pic>
      <p:pic>
        <p:nvPicPr>
          <p:cNvPr id="14" name="図 13"/>
          <p:cNvPicPr>
            <a:picLocks noChangeAspect="1"/>
          </p:cNvPicPr>
          <p:nvPr/>
        </p:nvPicPr>
        <p:blipFill>
          <a:blip r:embed="rId4"/>
          <a:stretch>
            <a:fillRect/>
          </a:stretch>
        </p:blipFill>
        <p:spPr>
          <a:xfrm>
            <a:off x="950618" y="3670113"/>
            <a:ext cx="567622" cy="547512"/>
          </a:xfrm>
          <a:prstGeom prst="rect">
            <a:avLst/>
          </a:prstGeom>
        </p:spPr>
      </p:pic>
      <p:pic>
        <p:nvPicPr>
          <p:cNvPr id="15" name="図 14"/>
          <p:cNvPicPr>
            <a:picLocks noChangeAspect="1"/>
          </p:cNvPicPr>
          <p:nvPr/>
        </p:nvPicPr>
        <p:blipFill>
          <a:blip r:embed="rId5"/>
          <a:stretch>
            <a:fillRect/>
          </a:stretch>
        </p:blipFill>
        <p:spPr>
          <a:xfrm>
            <a:off x="917666" y="4263088"/>
            <a:ext cx="615349" cy="586092"/>
          </a:xfrm>
          <a:prstGeom prst="rect">
            <a:avLst/>
          </a:prstGeom>
        </p:spPr>
      </p:pic>
      <p:pic>
        <p:nvPicPr>
          <p:cNvPr id="16" name="図 15"/>
          <p:cNvPicPr>
            <a:picLocks noChangeAspect="1"/>
          </p:cNvPicPr>
          <p:nvPr/>
        </p:nvPicPr>
        <p:blipFill>
          <a:blip r:embed="rId6"/>
          <a:stretch>
            <a:fillRect/>
          </a:stretch>
        </p:blipFill>
        <p:spPr>
          <a:xfrm flipH="1">
            <a:off x="903536" y="4933234"/>
            <a:ext cx="622942" cy="545880"/>
          </a:xfrm>
          <a:prstGeom prst="rect">
            <a:avLst/>
          </a:prstGeom>
        </p:spPr>
      </p:pic>
    </p:spTree>
    <p:extLst>
      <p:ext uri="{BB962C8B-B14F-4D97-AF65-F5344CB8AC3E}">
        <p14:creationId xmlns:p14="http://schemas.microsoft.com/office/powerpoint/2010/main" val="27398945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nvPr>
        </p:nvGraphicFramePr>
        <p:xfrm>
          <a:off x="587828" y="2181495"/>
          <a:ext cx="10894424" cy="3331031"/>
        </p:xfrm>
        <a:graphic>
          <a:graphicData uri="http://schemas.openxmlformats.org/drawingml/2006/table">
            <a:tbl>
              <a:tblPr firstRow="1" bandRow="1">
                <a:effectLst/>
                <a:tableStyleId>{5C22544A-7EE6-4342-B048-85BDC9FD1C3A}</a:tableStyleId>
              </a:tblPr>
              <a:tblGrid>
                <a:gridCol w="1500349">
                  <a:extLst>
                    <a:ext uri="{9D8B030D-6E8A-4147-A177-3AD203B41FA5}">
                      <a16:colId xmlns:a16="http://schemas.microsoft.com/office/drawing/2014/main" val="20000"/>
                    </a:ext>
                  </a:extLst>
                </a:gridCol>
                <a:gridCol w="1230017">
                  <a:extLst>
                    <a:ext uri="{9D8B030D-6E8A-4147-A177-3AD203B41FA5}">
                      <a16:colId xmlns:a16="http://schemas.microsoft.com/office/drawing/2014/main" val="20001"/>
                    </a:ext>
                  </a:extLst>
                </a:gridCol>
                <a:gridCol w="1919364">
                  <a:extLst>
                    <a:ext uri="{9D8B030D-6E8A-4147-A177-3AD203B41FA5}">
                      <a16:colId xmlns:a16="http://schemas.microsoft.com/office/drawing/2014/main" val="20002"/>
                    </a:ext>
                  </a:extLst>
                </a:gridCol>
                <a:gridCol w="1892332">
                  <a:extLst>
                    <a:ext uri="{9D8B030D-6E8A-4147-A177-3AD203B41FA5}">
                      <a16:colId xmlns:a16="http://schemas.microsoft.com/office/drawing/2014/main" val="20003"/>
                    </a:ext>
                  </a:extLst>
                </a:gridCol>
                <a:gridCol w="1878814">
                  <a:extLst>
                    <a:ext uri="{9D8B030D-6E8A-4147-A177-3AD203B41FA5}">
                      <a16:colId xmlns:a16="http://schemas.microsoft.com/office/drawing/2014/main" val="20004"/>
                    </a:ext>
                  </a:extLst>
                </a:gridCol>
                <a:gridCol w="2473548">
                  <a:extLst>
                    <a:ext uri="{9D8B030D-6E8A-4147-A177-3AD203B41FA5}">
                      <a16:colId xmlns:a16="http://schemas.microsoft.com/office/drawing/2014/main" val="20005"/>
                    </a:ext>
                  </a:extLst>
                </a:gridCol>
              </a:tblGrid>
              <a:tr h="640078">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内角の和</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2400" dirty="0" smtClean="0">
                          <a:solidFill>
                            <a:schemeClr val="tx1"/>
                          </a:solidFill>
                        </a:rPr>
                        <a:t>      内角</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2400" dirty="0" smtClean="0">
                          <a:solidFill>
                            <a:schemeClr val="tx1"/>
                          </a:solidFill>
                        </a:rPr>
                        <a:t>  回す角の</a:t>
                      </a:r>
                      <a:endParaRPr kumimoji="1" lang="en-US" altLang="ja-JP" sz="2400" dirty="0" smtClean="0">
                        <a:solidFill>
                          <a:schemeClr val="tx1"/>
                        </a:solidFill>
                      </a:endParaRPr>
                    </a:p>
                    <a:p>
                      <a:r>
                        <a:rPr kumimoji="1" lang="ja-JP" altLang="en-US" sz="2400" dirty="0" smtClean="0">
                          <a:solidFill>
                            <a:schemeClr val="tx1"/>
                          </a:solidFill>
                        </a:rPr>
                        <a:t>  大きさ</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気づいたこと</a:t>
                      </a:r>
                      <a:endParaRPr kumimoji="1" lang="en-US" altLang="ja-JP" sz="240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１８０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１２０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613954">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３６０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９０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９０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b="1" dirty="0" smtClean="0">
                          <a:solidFill>
                            <a:srgbClr val="FF0000"/>
                          </a:solidFill>
                        </a:rPr>
                        <a:t>　　　</a:t>
                      </a:r>
                      <a:r>
                        <a:rPr kumimoji="1" lang="ja-JP" altLang="en-US" sz="3200" b="1" dirty="0" smtClean="0">
                          <a:solidFill>
                            <a:srgbClr val="FF0000"/>
                          </a:solidFill>
                        </a:rPr>
                        <a:t>３６０</a:t>
                      </a:r>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627018">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５４０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１０８</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７２</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64008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７２０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１２０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6" name="テキスト ボックス 5"/>
          <p:cNvSpPr txBox="1"/>
          <p:nvPr/>
        </p:nvSpPr>
        <p:spPr>
          <a:xfrm>
            <a:off x="7289071" y="1362836"/>
            <a:ext cx="4545877" cy="461665"/>
          </a:xfrm>
          <a:prstGeom prst="rect">
            <a:avLst/>
          </a:prstGeom>
          <a:noFill/>
        </p:spPr>
        <p:txBody>
          <a:bodyPr wrap="square" rtlCol="0">
            <a:spAutoFit/>
          </a:bodyPr>
          <a:lstStyle/>
          <a:p>
            <a:r>
              <a:rPr kumimoji="1" lang="en-US" altLang="ja-JP" sz="2400" b="1" dirty="0" smtClean="0"/>
              <a:t>※</a:t>
            </a:r>
            <a:r>
              <a:rPr kumimoji="1" lang="ja-JP" altLang="en-US" sz="2400" b="1" dirty="0" smtClean="0"/>
              <a:t>表をもとに、考えよう！</a:t>
            </a:r>
            <a:endParaRPr kumimoji="1" lang="ja-JP" altLang="en-US" sz="2400" b="1" dirty="0"/>
          </a:p>
        </p:txBody>
      </p:sp>
      <p:sp>
        <p:nvSpPr>
          <p:cNvPr id="7" name="乗算記号 6"/>
          <p:cNvSpPr/>
          <p:nvPr/>
        </p:nvSpPr>
        <p:spPr>
          <a:xfrm>
            <a:off x="4761420" y="3522589"/>
            <a:ext cx="744584" cy="674970"/>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等号 9"/>
          <p:cNvSpPr/>
          <p:nvPr/>
        </p:nvSpPr>
        <p:spPr>
          <a:xfrm>
            <a:off x="9143997" y="3744657"/>
            <a:ext cx="418011" cy="230833"/>
          </a:xfrm>
          <a:prstGeom prst="mathEqual">
            <a:avLst/>
          </a:prstGeom>
          <a:solidFill>
            <a:srgbClr val="FF0000"/>
          </a:solidFill>
          <a:ln cmpd="dbl">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テキスト ボックス 10"/>
          <p:cNvSpPr txBox="1"/>
          <p:nvPr/>
        </p:nvSpPr>
        <p:spPr>
          <a:xfrm>
            <a:off x="1293224" y="6034819"/>
            <a:ext cx="8360227" cy="707886"/>
          </a:xfrm>
          <a:prstGeom prst="rect">
            <a:avLst/>
          </a:prstGeom>
          <a:noFill/>
          <a:ln w="38100">
            <a:solidFill>
              <a:srgbClr val="FF0000"/>
            </a:solidFill>
          </a:ln>
        </p:spPr>
        <p:txBody>
          <a:bodyPr wrap="square" rtlCol="0">
            <a:spAutoFit/>
          </a:bodyPr>
          <a:lstStyle/>
          <a:p>
            <a:r>
              <a:rPr lang="ja-JP" altLang="en-US" sz="4000" b="1" dirty="0" smtClean="0"/>
              <a:t>回す角の大きさ</a:t>
            </a:r>
            <a:r>
              <a:rPr lang="en-US" altLang="ja-JP" sz="4000" b="1" dirty="0" smtClean="0"/>
              <a:t>×</a:t>
            </a:r>
            <a:r>
              <a:rPr lang="ja-JP" altLang="en-US" sz="4000" b="1" dirty="0" smtClean="0"/>
              <a:t>角の数＝３６０</a:t>
            </a:r>
            <a:r>
              <a:rPr lang="en-US" altLang="ja-JP" sz="4000" b="1" dirty="0" smtClean="0"/>
              <a:t>°</a:t>
            </a:r>
            <a:endParaRPr kumimoji="1" lang="ja-JP" altLang="en-US" sz="4000" b="1" dirty="0"/>
          </a:p>
        </p:txBody>
      </p:sp>
      <p:sp>
        <p:nvSpPr>
          <p:cNvPr id="3" name="角丸四角形 2"/>
          <p:cNvSpPr/>
          <p:nvPr/>
        </p:nvSpPr>
        <p:spPr>
          <a:xfrm>
            <a:off x="2063931" y="2103120"/>
            <a:ext cx="1097280" cy="351390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7193279" y="2103119"/>
            <a:ext cx="1598024" cy="351391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矢印コネクタ 7"/>
          <p:cNvCxnSpPr/>
          <p:nvPr/>
        </p:nvCxnSpPr>
        <p:spPr>
          <a:xfrm>
            <a:off x="3161211" y="4624251"/>
            <a:ext cx="2821578" cy="14630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flipH="1">
            <a:off x="4389120" y="4624251"/>
            <a:ext cx="2804159" cy="14630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スライド番号プレースホルダー 8"/>
          <p:cNvSpPr>
            <a:spLocks noGrp="1"/>
          </p:cNvSpPr>
          <p:nvPr>
            <p:ph type="sldNum" sz="quarter" idx="12"/>
          </p:nvPr>
        </p:nvSpPr>
        <p:spPr/>
        <p:txBody>
          <a:bodyPr/>
          <a:lstStyle/>
          <a:p>
            <a:fld id="{F4584ACA-8B2E-4416-821B-3D93A0A25E15}" type="slidenum">
              <a:rPr kumimoji="1" lang="ja-JP" altLang="en-US" smtClean="0"/>
              <a:t>15</a:t>
            </a:fld>
            <a:endParaRPr kumimoji="1" lang="ja-JP" altLang="en-US"/>
          </a:p>
        </p:txBody>
      </p:sp>
      <p:sp>
        <p:nvSpPr>
          <p:cNvPr id="13" name="テキスト ボックス 12"/>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15</a:t>
            </a:r>
            <a:r>
              <a:rPr kumimoji="1" lang="en-US" altLang="ja-JP" sz="2400" dirty="0" smtClean="0"/>
              <a:t>】</a:t>
            </a:r>
            <a:endParaRPr kumimoji="1" lang="ja-JP" altLang="en-US" sz="2400" dirty="0"/>
          </a:p>
        </p:txBody>
      </p:sp>
      <p:pic>
        <p:nvPicPr>
          <p:cNvPr id="15" name="図 14"/>
          <p:cNvPicPr>
            <a:picLocks noChangeAspect="1"/>
          </p:cNvPicPr>
          <p:nvPr/>
        </p:nvPicPr>
        <p:blipFill>
          <a:blip r:embed="rId3"/>
          <a:stretch>
            <a:fillRect/>
          </a:stretch>
        </p:blipFill>
        <p:spPr>
          <a:xfrm>
            <a:off x="925904" y="3043865"/>
            <a:ext cx="615349" cy="564309"/>
          </a:xfrm>
          <a:prstGeom prst="rect">
            <a:avLst/>
          </a:prstGeom>
        </p:spPr>
      </p:pic>
      <p:pic>
        <p:nvPicPr>
          <p:cNvPr id="16" name="図 15"/>
          <p:cNvPicPr>
            <a:picLocks noChangeAspect="1"/>
          </p:cNvPicPr>
          <p:nvPr/>
        </p:nvPicPr>
        <p:blipFill>
          <a:blip r:embed="rId4"/>
          <a:stretch>
            <a:fillRect/>
          </a:stretch>
        </p:blipFill>
        <p:spPr>
          <a:xfrm>
            <a:off x="934142" y="3670113"/>
            <a:ext cx="567622" cy="547512"/>
          </a:xfrm>
          <a:prstGeom prst="rect">
            <a:avLst/>
          </a:prstGeom>
        </p:spPr>
      </p:pic>
      <p:pic>
        <p:nvPicPr>
          <p:cNvPr id="17" name="図 16"/>
          <p:cNvPicPr>
            <a:picLocks noChangeAspect="1"/>
          </p:cNvPicPr>
          <p:nvPr/>
        </p:nvPicPr>
        <p:blipFill>
          <a:blip r:embed="rId5"/>
          <a:stretch>
            <a:fillRect/>
          </a:stretch>
        </p:blipFill>
        <p:spPr>
          <a:xfrm>
            <a:off x="901190" y="4263088"/>
            <a:ext cx="615349" cy="586092"/>
          </a:xfrm>
          <a:prstGeom prst="rect">
            <a:avLst/>
          </a:prstGeom>
        </p:spPr>
      </p:pic>
      <p:pic>
        <p:nvPicPr>
          <p:cNvPr id="18" name="図 17"/>
          <p:cNvPicPr>
            <a:picLocks noChangeAspect="1"/>
          </p:cNvPicPr>
          <p:nvPr/>
        </p:nvPicPr>
        <p:blipFill>
          <a:blip r:embed="rId6"/>
          <a:stretch>
            <a:fillRect/>
          </a:stretch>
        </p:blipFill>
        <p:spPr>
          <a:xfrm flipH="1">
            <a:off x="903536" y="4933234"/>
            <a:ext cx="622942" cy="545880"/>
          </a:xfrm>
          <a:prstGeom prst="rect">
            <a:avLst/>
          </a:prstGeom>
        </p:spPr>
      </p:pic>
    </p:spTree>
    <p:extLst>
      <p:ext uri="{BB962C8B-B14F-4D97-AF65-F5344CB8AC3E}">
        <p14:creationId xmlns:p14="http://schemas.microsoft.com/office/powerpoint/2010/main" val="12159582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nvPr>
        </p:nvGraphicFramePr>
        <p:xfrm>
          <a:off x="587828" y="2181495"/>
          <a:ext cx="10894424" cy="3331031"/>
        </p:xfrm>
        <a:graphic>
          <a:graphicData uri="http://schemas.openxmlformats.org/drawingml/2006/table">
            <a:tbl>
              <a:tblPr firstRow="1" bandRow="1">
                <a:effectLst/>
                <a:tableStyleId>{5C22544A-7EE6-4342-B048-85BDC9FD1C3A}</a:tableStyleId>
              </a:tblPr>
              <a:tblGrid>
                <a:gridCol w="1500349">
                  <a:extLst>
                    <a:ext uri="{9D8B030D-6E8A-4147-A177-3AD203B41FA5}">
                      <a16:colId xmlns:a16="http://schemas.microsoft.com/office/drawing/2014/main" val="20000"/>
                    </a:ext>
                  </a:extLst>
                </a:gridCol>
                <a:gridCol w="1230017">
                  <a:extLst>
                    <a:ext uri="{9D8B030D-6E8A-4147-A177-3AD203B41FA5}">
                      <a16:colId xmlns:a16="http://schemas.microsoft.com/office/drawing/2014/main" val="20001"/>
                    </a:ext>
                  </a:extLst>
                </a:gridCol>
                <a:gridCol w="1919364">
                  <a:extLst>
                    <a:ext uri="{9D8B030D-6E8A-4147-A177-3AD203B41FA5}">
                      <a16:colId xmlns:a16="http://schemas.microsoft.com/office/drawing/2014/main" val="20002"/>
                    </a:ext>
                  </a:extLst>
                </a:gridCol>
                <a:gridCol w="1892332">
                  <a:extLst>
                    <a:ext uri="{9D8B030D-6E8A-4147-A177-3AD203B41FA5}">
                      <a16:colId xmlns:a16="http://schemas.microsoft.com/office/drawing/2014/main" val="20003"/>
                    </a:ext>
                  </a:extLst>
                </a:gridCol>
                <a:gridCol w="1878814">
                  <a:extLst>
                    <a:ext uri="{9D8B030D-6E8A-4147-A177-3AD203B41FA5}">
                      <a16:colId xmlns:a16="http://schemas.microsoft.com/office/drawing/2014/main" val="20004"/>
                    </a:ext>
                  </a:extLst>
                </a:gridCol>
                <a:gridCol w="2473548">
                  <a:extLst>
                    <a:ext uri="{9D8B030D-6E8A-4147-A177-3AD203B41FA5}">
                      <a16:colId xmlns:a16="http://schemas.microsoft.com/office/drawing/2014/main" val="20005"/>
                    </a:ext>
                  </a:extLst>
                </a:gridCol>
              </a:tblGrid>
              <a:tr h="640078">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内角の和</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2400" dirty="0" smtClean="0">
                          <a:solidFill>
                            <a:schemeClr val="tx1"/>
                          </a:solidFill>
                        </a:rPr>
                        <a:t>      内角</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2400" dirty="0" smtClean="0">
                          <a:solidFill>
                            <a:schemeClr val="tx1"/>
                          </a:solidFill>
                        </a:rPr>
                        <a:t>  回す角の</a:t>
                      </a:r>
                      <a:endParaRPr kumimoji="1" lang="en-US" altLang="ja-JP" sz="2400" dirty="0" smtClean="0">
                        <a:solidFill>
                          <a:schemeClr val="tx1"/>
                        </a:solidFill>
                      </a:endParaRPr>
                    </a:p>
                    <a:p>
                      <a:r>
                        <a:rPr kumimoji="1" lang="ja-JP" altLang="en-US" sz="2400" dirty="0" smtClean="0">
                          <a:solidFill>
                            <a:schemeClr val="tx1"/>
                          </a:solidFill>
                        </a:rPr>
                        <a:t>  大きさ</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気づいたこと</a:t>
                      </a:r>
                      <a:endParaRPr kumimoji="1" lang="en-US" altLang="ja-JP" sz="240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１８０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１２０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613954">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３６０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９０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９０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b="1" dirty="0" smtClean="0">
                          <a:solidFill>
                            <a:srgbClr val="FF0000"/>
                          </a:solidFill>
                        </a:rPr>
                        <a:t>　　　</a:t>
                      </a:r>
                      <a:r>
                        <a:rPr kumimoji="1" lang="ja-JP" altLang="en-US" sz="3200" b="1" dirty="0" smtClean="0">
                          <a:solidFill>
                            <a:srgbClr val="FF0000"/>
                          </a:solidFill>
                        </a:rPr>
                        <a:t>３６０</a:t>
                      </a:r>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627018">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５４０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１０８</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７２</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64008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７２０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１２０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3200" b="1" dirty="0" smtClean="0">
                          <a:solidFill>
                            <a:schemeClr val="tx1"/>
                          </a:solidFill>
                        </a:rPr>
                        <a:t>　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6" name="テキスト ボックス 5"/>
          <p:cNvSpPr txBox="1"/>
          <p:nvPr/>
        </p:nvSpPr>
        <p:spPr>
          <a:xfrm>
            <a:off x="7289071" y="1362836"/>
            <a:ext cx="4545877" cy="461665"/>
          </a:xfrm>
          <a:prstGeom prst="rect">
            <a:avLst/>
          </a:prstGeom>
          <a:noFill/>
        </p:spPr>
        <p:txBody>
          <a:bodyPr wrap="square" rtlCol="0">
            <a:spAutoFit/>
          </a:bodyPr>
          <a:lstStyle/>
          <a:p>
            <a:r>
              <a:rPr kumimoji="1" lang="en-US" altLang="ja-JP" sz="2400" b="1" dirty="0" smtClean="0"/>
              <a:t>※</a:t>
            </a:r>
            <a:r>
              <a:rPr kumimoji="1" lang="ja-JP" altLang="en-US" sz="2400" b="1" dirty="0" smtClean="0"/>
              <a:t>表をもとに、考えよう！</a:t>
            </a:r>
            <a:endParaRPr kumimoji="1" lang="ja-JP" altLang="en-US" sz="2400" b="1" dirty="0"/>
          </a:p>
        </p:txBody>
      </p:sp>
      <p:sp>
        <p:nvSpPr>
          <p:cNvPr id="7" name="乗算記号 6"/>
          <p:cNvSpPr/>
          <p:nvPr/>
        </p:nvSpPr>
        <p:spPr>
          <a:xfrm>
            <a:off x="4761420" y="3522589"/>
            <a:ext cx="744584" cy="674970"/>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等号 9"/>
          <p:cNvSpPr/>
          <p:nvPr/>
        </p:nvSpPr>
        <p:spPr>
          <a:xfrm>
            <a:off x="9143997" y="3744657"/>
            <a:ext cx="418011" cy="230833"/>
          </a:xfrm>
          <a:prstGeom prst="mathEqual">
            <a:avLst/>
          </a:prstGeom>
          <a:solidFill>
            <a:srgbClr val="FF0000"/>
          </a:solidFill>
          <a:ln cmpd="dbl">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テキスト ボックス 10"/>
          <p:cNvSpPr txBox="1"/>
          <p:nvPr/>
        </p:nvSpPr>
        <p:spPr>
          <a:xfrm>
            <a:off x="1293224" y="6034819"/>
            <a:ext cx="8360227" cy="707886"/>
          </a:xfrm>
          <a:prstGeom prst="rect">
            <a:avLst/>
          </a:prstGeom>
          <a:noFill/>
          <a:ln w="38100">
            <a:solidFill>
              <a:srgbClr val="FF0000"/>
            </a:solidFill>
          </a:ln>
        </p:spPr>
        <p:txBody>
          <a:bodyPr wrap="square" rtlCol="0">
            <a:spAutoFit/>
          </a:bodyPr>
          <a:lstStyle/>
          <a:p>
            <a:r>
              <a:rPr lang="ja-JP" altLang="en-US" sz="4000" b="1" dirty="0" smtClean="0"/>
              <a:t>回す角の大きさ＝３６０</a:t>
            </a:r>
            <a:r>
              <a:rPr lang="en-US" altLang="ja-JP" sz="4000" b="1" dirty="0" smtClean="0"/>
              <a:t>°÷</a:t>
            </a:r>
            <a:r>
              <a:rPr lang="ja-JP" altLang="en-US" sz="4000" b="1" dirty="0" smtClean="0"/>
              <a:t>角の数</a:t>
            </a:r>
            <a:endParaRPr kumimoji="1" lang="ja-JP" altLang="en-US" sz="4000" b="1" dirty="0"/>
          </a:p>
        </p:txBody>
      </p:sp>
      <p:sp>
        <p:nvSpPr>
          <p:cNvPr id="3" name="角丸四角形 2"/>
          <p:cNvSpPr/>
          <p:nvPr/>
        </p:nvSpPr>
        <p:spPr>
          <a:xfrm>
            <a:off x="2063931" y="2103120"/>
            <a:ext cx="1097280" cy="351390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7193279" y="2103119"/>
            <a:ext cx="1598024" cy="351391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p:txBody>
          <a:bodyPr/>
          <a:lstStyle/>
          <a:p>
            <a:fld id="{F4584ACA-8B2E-4416-821B-3D93A0A25E15}" type="slidenum">
              <a:rPr kumimoji="1" lang="ja-JP" altLang="en-US" smtClean="0"/>
              <a:t>16</a:t>
            </a:fld>
            <a:endParaRPr kumimoji="1" lang="ja-JP" altLang="en-US" dirty="0"/>
          </a:p>
        </p:txBody>
      </p:sp>
      <p:sp>
        <p:nvSpPr>
          <p:cNvPr id="13" name="テキスト ボックス 12"/>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16</a:t>
            </a:r>
            <a:r>
              <a:rPr kumimoji="1" lang="en-US" altLang="ja-JP" sz="2400" dirty="0" smtClean="0"/>
              <a:t>】</a:t>
            </a:r>
            <a:endParaRPr kumimoji="1" lang="ja-JP" altLang="en-US" sz="2400" dirty="0"/>
          </a:p>
        </p:txBody>
      </p:sp>
      <p:pic>
        <p:nvPicPr>
          <p:cNvPr id="14" name="図 13"/>
          <p:cNvPicPr>
            <a:picLocks noChangeAspect="1"/>
          </p:cNvPicPr>
          <p:nvPr/>
        </p:nvPicPr>
        <p:blipFill>
          <a:blip r:embed="rId3"/>
          <a:stretch>
            <a:fillRect/>
          </a:stretch>
        </p:blipFill>
        <p:spPr>
          <a:xfrm>
            <a:off x="925904" y="3043865"/>
            <a:ext cx="615349" cy="564309"/>
          </a:xfrm>
          <a:prstGeom prst="rect">
            <a:avLst/>
          </a:prstGeom>
        </p:spPr>
      </p:pic>
      <p:pic>
        <p:nvPicPr>
          <p:cNvPr id="15" name="図 14"/>
          <p:cNvPicPr>
            <a:picLocks noChangeAspect="1"/>
          </p:cNvPicPr>
          <p:nvPr/>
        </p:nvPicPr>
        <p:blipFill>
          <a:blip r:embed="rId4"/>
          <a:stretch>
            <a:fillRect/>
          </a:stretch>
        </p:blipFill>
        <p:spPr>
          <a:xfrm>
            <a:off x="942380" y="3661875"/>
            <a:ext cx="567622" cy="547512"/>
          </a:xfrm>
          <a:prstGeom prst="rect">
            <a:avLst/>
          </a:prstGeom>
        </p:spPr>
      </p:pic>
      <p:pic>
        <p:nvPicPr>
          <p:cNvPr id="16" name="図 15"/>
          <p:cNvPicPr>
            <a:picLocks noChangeAspect="1"/>
          </p:cNvPicPr>
          <p:nvPr/>
        </p:nvPicPr>
        <p:blipFill>
          <a:blip r:embed="rId5"/>
          <a:stretch>
            <a:fillRect/>
          </a:stretch>
        </p:blipFill>
        <p:spPr>
          <a:xfrm>
            <a:off x="909428" y="4254850"/>
            <a:ext cx="615349" cy="586092"/>
          </a:xfrm>
          <a:prstGeom prst="rect">
            <a:avLst/>
          </a:prstGeom>
        </p:spPr>
      </p:pic>
      <p:pic>
        <p:nvPicPr>
          <p:cNvPr id="17" name="図 16"/>
          <p:cNvPicPr>
            <a:picLocks noChangeAspect="1"/>
          </p:cNvPicPr>
          <p:nvPr/>
        </p:nvPicPr>
        <p:blipFill>
          <a:blip r:embed="rId6"/>
          <a:stretch>
            <a:fillRect/>
          </a:stretch>
        </p:blipFill>
        <p:spPr>
          <a:xfrm flipH="1">
            <a:off x="903536" y="4933234"/>
            <a:ext cx="622942" cy="545880"/>
          </a:xfrm>
          <a:prstGeom prst="rect">
            <a:avLst/>
          </a:prstGeom>
        </p:spPr>
      </p:pic>
    </p:spTree>
    <p:extLst>
      <p:ext uri="{BB962C8B-B14F-4D97-AF65-F5344CB8AC3E}">
        <p14:creationId xmlns:p14="http://schemas.microsoft.com/office/powerpoint/2010/main" val="22583162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ボックス 19"/>
          <p:cNvSpPr txBox="1"/>
          <p:nvPr/>
        </p:nvSpPr>
        <p:spPr>
          <a:xfrm>
            <a:off x="3249322" y="4004340"/>
            <a:ext cx="1483407" cy="584775"/>
          </a:xfrm>
          <a:prstGeom prst="rect">
            <a:avLst/>
          </a:prstGeom>
          <a:noFill/>
        </p:spPr>
        <p:txBody>
          <a:bodyPr wrap="square" rtlCol="0">
            <a:spAutoFit/>
          </a:bodyPr>
          <a:lstStyle/>
          <a:p>
            <a:r>
              <a:rPr lang="en-US" altLang="ja-JP" sz="3200" b="1" dirty="0" smtClean="0">
                <a:solidFill>
                  <a:srgbClr val="0070C0"/>
                </a:solidFill>
              </a:rPr>
              <a:t>120</a:t>
            </a:r>
            <a:r>
              <a:rPr kumimoji="1" lang="en-US" altLang="ja-JP" sz="3200" b="1" dirty="0" smtClean="0">
                <a:solidFill>
                  <a:srgbClr val="0070C0"/>
                </a:solidFill>
              </a:rPr>
              <a:t>°</a:t>
            </a:r>
            <a:endParaRPr kumimoji="1" lang="ja-JP" altLang="en-US" sz="3200" b="1" dirty="0">
              <a:solidFill>
                <a:srgbClr val="0070C0"/>
              </a:solidFill>
            </a:endParaRPr>
          </a:p>
        </p:txBody>
      </p:sp>
      <p:sp>
        <p:nvSpPr>
          <p:cNvPr id="22" name="テキスト ボックス 21"/>
          <p:cNvSpPr txBox="1"/>
          <p:nvPr/>
        </p:nvSpPr>
        <p:spPr>
          <a:xfrm>
            <a:off x="180567" y="197159"/>
            <a:ext cx="6813199" cy="707886"/>
          </a:xfrm>
          <a:prstGeom prst="rect">
            <a:avLst/>
          </a:prstGeom>
          <a:noFill/>
        </p:spPr>
        <p:txBody>
          <a:bodyPr wrap="square" rtlCol="0">
            <a:spAutoFit/>
          </a:bodyPr>
          <a:lstStyle/>
          <a:p>
            <a:r>
              <a:rPr kumimoji="1" lang="en-US" altLang="ja-JP" sz="4000" b="1" dirty="0" smtClean="0"/>
              <a:t>[</a:t>
            </a:r>
            <a:r>
              <a:rPr kumimoji="1" lang="ja-JP" altLang="en-US" sz="4000" b="1" dirty="0" smtClean="0"/>
              <a:t>回す角の大きさについて</a:t>
            </a:r>
            <a:r>
              <a:rPr kumimoji="1" lang="en-US" altLang="ja-JP" sz="4000" b="1" dirty="0" smtClean="0"/>
              <a:t>]</a:t>
            </a:r>
            <a:endParaRPr kumimoji="1" lang="ja-JP" altLang="en-US" sz="4000" b="1" dirty="0"/>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17</a:t>
            </a:fld>
            <a:endParaRPr kumimoji="1" lang="ja-JP" altLang="en-US"/>
          </a:p>
        </p:txBody>
      </p:sp>
      <p:sp>
        <p:nvSpPr>
          <p:cNvPr id="14" name="テキスト ボックス 13"/>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17</a:t>
            </a:r>
            <a:r>
              <a:rPr kumimoji="1" lang="en-US" altLang="ja-JP" sz="2400" dirty="0" smtClean="0"/>
              <a:t>】</a:t>
            </a:r>
            <a:endParaRPr kumimoji="1" lang="ja-JP" altLang="en-US" sz="2400" dirty="0"/>
          </a:p>
        </p:txBody>
      </p:sp>
      <p:sp>
        <p:nvSpPr>
          <p:cNvPr id="17" name="テキスト ボックス 16"/>
          <p:cNvSpPr txBox="1"/>
          <p:nvPr/>
        </p:nvSpPr>
        <p:spPr>
          <a:xfrm>
            <a:off x="5376764" y="2726811"/>
            <a:ext cx="5909543" cy="2800767"/>
          </a:xfrm>
          <a:prstGeom prst="rect">
            <a:avLst/>
          </a:prstGeom>
          <a:noFill/>
          <a:ln w="12700">
            <a:solidFill>
              <a:schemeClr val="tx1"/>
            </a:solidFill>
          </a:ln>
        </p:spPr>
        <p:txBody>
          <a:bodyPr wrap="square" rtlCol="0">
            <a:spAutoFit/>
          </a:bodyPr>
          <a:lstStyle/>
          <a:p>
            <a:endParaRPr kumimoji="1" lang="en-US" altLang="ja-JP" sz="800" b="1" dirty="0" smtClean="0"/>
          </a:p>
          <a:p>
            <a:r>
              <a:rPr kumimoji="1" lang="ja-JP" altLang="en-US" sz="3600" b="1" dirty="0" smtClean="0"/>
              <a:t>＜新たなきまり＞</a:t>
            </a:r>
            <a:endParaRPr kumimoji="1" lang="en-US" altLang="ja-JP" sz="3600" b="1" dirty="0" smtClean="0"/>
          </a:p>
          <a:p>
            <a:endParaRPr lang="en-US" altLang="ja-JP" sz="800" b="1" dirty="0" smtClean="0"/>
          </a:p>
          <a:p>
            <a:endParaRPr lang="en-US" altLang="ja-JP" sz="800" b="1" dirty="0"/>
          </a:p>
          <a:p>
            <a:r>
              <a:rPr kumimoji="1" lang="ja-JP" altLang="en-US" sz="3600" b="1" dirty="0" smtClean="0"/>
              <a:t>　　回す角</a:t>
            </a:r>
            <a:r>
              <a:rPr lang="ja-JP" altLang="en-US" sz="3600" b="1" dirty="0" smtClean="0"/>
              <a:t>の大きさ</a:t>
            </a:r>
            <a:endParaRPr kumimoji="1" lang="en-US" altLang="ja-JP" sz="3600" b="1" dirty="0" smtClean="0"/>
          </a:p>
          <a:p>
            <a:r>
              <a:rPr lang="ja-JP" altLang="en-US" sz="3600" b="1" dirty="0" smtClean="0"/>
              <a:t>　　＝</a:t>
            </a:r>
            <a:r>
              <a:rPr lang="en-US" altLang="ja-JP" sz="3600" b="1" dirty="0" smtClean="0"/>
              <a:t>360°÷3(</a:t>
            </a:r>
            <a:r>
              <a:rPr lang="ja-JP" altLang="en-US" sz="3600" b="1" dirty="0" smtClean="0"/>
              <a:t>角の数</a:t>
            </a:r>
            <a:r>
              <a:rPr lang="en-US" altLang="ja-JP" sz="3600" b="1" dirty="0" smtClean="0"/>
              <a:t>)</a:t>
            </a:r>
            <a:endParaRPr lang="en-US" altLang="ja-JP" sz="3600" b="1" dirty="0" smtClean="0">
              <a:solidFill>
                <a:srgbClr val="FF0000"/>
              </a:solidFill>
            </a:endParaRPr>
          </a:p>
          <a:p>
            <a:r>
              <a:rPr kumimoji="1" lang="ja-JP" altLang="en-US" sz="3600" b="1" dirty="0" smtClean="0"/>
              <a:t>　　＝</a:t>
            </a:r>
            <a:r>
              <a:rPr kumimoji="1" lang="en-US" altLang="ja-JP" sz="3600" b="1" dirty="0" smtClean="0">
                <a:solidFill>
                  <a:srgbClr val="0070C0"/>
                </a:solidFill>
              </a:rPr>
              <a:t>120°</a:t>
            </a:r>
          </a:p>
          <a:p>
            <a:endParaRPr kumimoji="1" lang="en-US" altLang="ja-JP" sz="800" b="1" dirty="0" smtClean="0">
              <a:solidFill>
                <a:srgbClr val="0070C0"/>
              </a:solidFill>
            </a:endParaRPr>
          </a:p>
        </p:txBody>
      </p:sp>
      <p:sp>
        <p:nvSpPr>
          <p:cNvPr id="5" name="テキスト ボックス 4"/>
          <p:cNvSpPr txBox="1"/>
          <p:nvPr/>
        </p:nvSpPr>
        <p:spPr>
          <a:xfrm>
            <a:off x="690506" y="1580625"/>
            <a:ext cx="3467873" cy="646331"/>
          </a:xfrm>
          <a:prstGeom prst="rect">
            <a:avLst/>
          </a:prstGeom>
          <a:noFill/>
        </p:spPr>
        <p:txBody>
          <a:bodyPr wrap="square" rtlCol="0">
            <a:spAutoFit/>
          </a:bodyPr>
          <a:lstStyle/>
          <a:p>
            <a:r>
              <a:rPr lang="ja-JP" altLang="en-US" sz="3600" dirty="0"/>
              <a:t>正</a:t>
            </a:r>
            <a:r>
              <a:rPr kumimoji="1" lang="ja-JP" altLang="en-US" sz="3600" dirty="0" smtClean="0"/>
              <a:t>三角形の場合</a:t>
            </a:r>
            <a:endParaRPr kumimoji="1" lang="ja-JP" altLang="en-US" sz="3600" dirty="0"/>
          </a:p>
        </p:txBody>
      </p:sp>
      <p:cxnSp>
        <p:nvCxnSpPr>
          <p:cNvPr id="18" name="直線矢印コネクタ 17"/>
          <p:cNvCxnSpPr/>
          <p:nvPr/>
        </p:nvCxnSpPr>
        <p:spPr>
          <a:xfrm flipH="1">
            <a:off x="690506" y="4890718"/>
            <a:ext cx="762141" cy="1221860"/>
          </a:xfrm>
          <a:prstGeom prst="straightConnector1">
            <a:avLst/>
          </a:prstGeom>
          <a:ln w="381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p:nvPr/>
        </p:nvCxnSpPr>
        <p:spPr>
          <a:xfrm>
            <a:off x="1482617" y="4890718"/>
            <a:ext cx="1651362"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flipH="1">
            <a:off x="1453216" y="3682401"/>
            <a:ext cx="748212" cy="123904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flipH="1" flipV="1">
            <a:off x="2159523" y="3598327"/>
            <a:ext cx="889751" cy="127014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a:xfrm>
            <a:off x="3079798" y="4878694"/>
            <a:ext cx="1651362" cy="2403"/>
          </a:xfrm>
          <a:prstGeom prst="straightConnector1">
            <a:avLst/>
          </a:prstGeom>
          <a:ln w="381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6" name="直線矢印コネクタ 45"/>
          <p:cNvCxnSpPr/>
          <p:nvPr/>
        </p:nvCxnSpPr>
        <p:spPr>
          <a:xfrm flipH="1" flipV="1">
            <a:off x="1317895" y="2469882"/>
            <a:ext cx="859437" cy="1180421"/>
          </a:xfrm>
          <a:prstGeom prst="straightConnector1">
            <a:avLst/>
          </a:prstGeom>
          <a:ln w="381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50" name="左カーブ矢印 49"/>
          <p:cNvSpPr/>
          <p:nvPr/>
        </p:nvSpPr>
        <p:spPr>
          <a:xfrm rot="7363017" flipH="1">
            <a:off x="2995422" y="4153447"/>
            <a:ext cx="334503" cy="794185"/>
          </a:xfrm>
          <a:prstGeom prst="curvedLeftArrow">
            <a:avLst>
              <a:gd name="adj1" fmla="val 25000"/>
              <a:gd name="adj2" fmla="val 97450"/>
              <a:gd name="adj3" fmla="val 25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2" name="左カーブ矢印 51"/>
          <p:cNvSpPr/>
          <p:nvPr/>
        </p:nvSpPr>
        <p:spPr>
          <a:xfrm rot="13841423" flipH="1">
            <a:off x="1443209" y="4797613"/>
            <a:ext cx="317931" cy="719325"/>
          </a:xfrm>
          <a:prstGeom prst="curvedLeftArrow">
            <a:avLst>
              <a:gd name="adj1" fmla="val 25000"/>
              <a:gd name="adj2" fmla="val 104342"/>
              <a:gd name="adj3" fmla="val 37799"/>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3" name="左カーブ矢印 52"/>
          <p:cNvSpPr/>
          <p:nvPr/>
        </p:nvSpPr>
        <p:spPr>
          <a:xfrm rot="21275011" flipH="1">
            <a:off x="1599963" y="3367299"/>
            <a:ext cx="406051" cy="793725"/>
          </a:xfrm>
          <a:prstGeom prst="curvedLeftArrow">
            <a:avLst>
              <a:gd name="adj1" fmla="val 25000"/>
              <a:gd name="adj2" fmla="val 81198"/>
              <a:gd name="adj3" fmla="val 45532"/>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5" name="テキスト ボックス 54"/>
          <p:cNvSpPr txBox="1"/>
          <p:nvPr/>
        </p:nvSpPr>
        <p:spPr>
          <a:xfrm>
            <a:off x="1596391" y="5412139"/>
            <a:ext cx="1483407" cy="584775"/>
          </a:xfrm>
          <a:prstGeom prst="rect">
            <a:avLst/>
          </a:prstGeom>
          <a:noFill/>
        </p:spPr>
        <p:txBody>
          <a:bodyPr wrap="square" rtlCol="0">
            <a:spAutoFit/>
          </a:bodyPr>
          <a:lstStyle/>
          <a:p>
            <a:r>
              <a:rPr lang="en-US" altLang="ja-JP" sz="3200" b="1" dirty="0" smtClean="0">
                <a:solidFill>
                  <a:srgbClr val="0070C0"/>
                </a:solidFill>
              </a:rPr>
              <a:t>120</a:t>
            </a:r>
            <a:r>
              <a:rPr kumimoji="1" lang="en-US" altLang="ja-JP" sz="3200" b="1" dirty="0" smtClean="0">
                <a:solidFill>
                  <a:srgbClr val="0070C0"/>
                </a:solidFill>
              </a:rPr>
              <a:t>°</a:t>
            </a:r>
            <a:endParaRPr kumimoji="1" lang="ja-JP" altLang="en-US" sz="3200" b="1" dirty="0">
              <a:solidFill>
                <a:srgbClr val="0070C0"/>
              </a:solidFill>
            </a:endParaRPr>
          </a:p>
        </p:txBody>
      </p:sp>
      <p:sp>
        <p:nvSpPr>
          <p:cNvPr id="56" name="テキスト ボックス 55"/>
          <p:cNvSpPr txBox="1"/>
          <p:nvPr/>
        </p:nvSpPr>
        <p:spPr>
          <a:xfrm>
            <a:off x="676116" y="3367536"/>
            <a:ext cx="1483407" cy="584775"/>
          </a:xfrm>
          <a:prstGeom prst="rect">
            <a:avLst/>
          </a:prstGeom>
          <a:noFill/>
        </p:spPr>
        <p:txBody>
          <a:bodyPr wrap="square" rtlCol="0">
            <a:spAutoFit/>
          </a:bodyPr>
          <a:lstStyle/>
          <a:p>
            <a:r>
              <a:rPr lang="en-US" altLang="ja-JP" sz="3200" b="1" dirty="0" smtClean="0">
                <a:solidFill>
                  <a:srgbClr val="0070C0"/>
                </a:solidFill>
              </a:rPr>
              <a:t>120</a:t>
            </a:r>
            <a:r>
              <a:rPr kumimoji="1" lang="en-US" altLang="ja-JP" sz="3200" b="1" dirty="0" smtClean="0">
                <a:solidFill>
                  <a:srgbClr val="0070C0"/>
                </a:solidFill>
              </a:rPr>
              <a:t>°</a:t>
            </a:r>
            <a:endParaRPr kumimoji="1" lang="ja-JP" altLang="en-US" sz="3200" b="1" dirty="0">
              <a:solidFill>
                <a:srgbClr val="0070C0"/>
              </a:solidFill>
            </a:endParaRPr>
          </a:p>
        </p:txBody>
      </p:sp>
    </p:spTree>
    <p:extLst>
      <p:ext uri="{BB962C8B-B14F-4D97-AF65-F5344CB8AC3E}">
        <p14:creationId xmlns:p14="http://schemas.microsoft.com/office/powerpoint/2010/main" val="8240408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671515" y="2125599"/>
            <a:ext cx="8872270" cy="3992291"/>
          </a:xfrm>
          <a:ln w="38100">
            <a:noFill/>
          </a:ln>
        </p:spPr>
        <p:txBody>
          <a:bodyPr>
            <a:noAutofit/>
          </a:bodyPr>
          <a:lstStyle/>
          <a:p>
            <a:pPr algn="l"/>
            <a:r>
              <a:rPr lang="ja-JP" altLang="en-US" sz="8800" b="1" dirty="0" smtClean="0"/>
              <a:t>きま</a:t>
            </a:r>
            <a:r>
              <a:rPr lang="ja-JP" altLang="en-US" sz="8800" b="1" dirty="0"/>
              <a:t>り</a:t>
            </a:r>
            <a:r>
              <a:rPr lang="ja-JP" altLang="en-US" sz="8800" b="1" dirty="0" smtClean="0"/>
              <a:t>を使って、</a:t>
            </a:r>
            <a:r>
              <a:rPr lang="en-US" altLang="ja-JP" sz="8800" b="1" dirty="0" smtClean="0"/>
              <a:t/>
            </a:r>
            <a:br>
              <a:rPr lang="en-US" altLang="ja-JP" sz="8800" b="1" dirty="0" smtClean="0"/>
            </a:br>
            <a:r>
              <a:rPr lang="ja-JP" altLang="en-US" sz="8800" b="1" dirty="0" smtClean="0"/>
              <a:t>正八角形を</a:t>
            </a:r>
            <a:r>
              <a:rPr lang="en-US" altLang="ja-JP" sz="8800" b="1" dirty="0" smtClean="0"/>
              <a:t/>
            </a:r>
            <a:br>
              <a:rPr lang="en-US" altLang="ja-JP" sz="8800" b="1" dirty="0" smtClean="0"/>
            </a:br>
            <a:r>
              <a:rPr lang="ja-JP" altLang="en-US" sz="8800" b="1" dirty="0" smtClean="0"/>
              <a:t>かいてみよう。</a:t>
            </a:r>
            <a:endParaRPr kumimoji="1" lang="ja-JP" altLang="en-US" sz="8800" b="1" dirty="0"/>
          </a:p>
        </p:txBody>
      </p:sp>
      <p:sp>
        <p:nvSpPr>
          <p:cNvPr id="3" name="テキスト ボックス 2"/>
          <p:cNvSpPr txBox="1"/>
          <p:nvPr/>
        </p:nvSpPr>
        <p:spPr>
          <a:xfrm>
            <a:off x="489445" y="484480"/>
            <a:ext cx="11236411" cy="923330"/>
          </a:xfrm>
          <a:prstGeom prst="rect">
            <a:avLst/>
          </a:prstGeom>
          <a:noFill/>
          <a:ln w="38100">
            <a:solidFill>
              <a:srgbClr val="FF0000"/>
            </a:solidFill>
          </a:ln>
        </p:spPr>
        <p:txBody>
          <a:bodyPr wrap="square" rtlCol="0">
            <a:spAutoFit/>
          </a:bodyPr>
          <a:lstStyle/>
          <a:p>
            <a:r>
              <a:rPr lang="ja-JP" altLang="en-US" sz="5400" b="1" dirty="0" smtClean="0"/>
              <a:t>回す角の大きさ＝３６０</a:t>
            </a:r>
            <a:r>
              <a:rPr lang="en-US" altLang="ja-JP" sz="5400" b="1" dirty="0" smtClean="0"/>
              <a:t>°÷</a:t>
            </a:r>
            <a:r>
              <a:rPr lang="ja-JP" altLang="en-US" sz="5400" b="1" dirty="0" smtClean="0"/>
              <a:t>角の数</a:t>
            </a:r>
            <a:endParaRPr kumimoji="1" lang="ja-JP" altLang="en-US" sz="5400" b="1" dirty="0"/>
          </a:p>
        </p:txBody>
      </p:sp>
      <p:sp>
        <p:nvSpPr>
          <p:cNvPr id="5" name="スライド番号プレースホルダー 4"/>
          <p:cNvSpPr>
            <a:spLocks noGrp="1"/>
          </p:cNvSpPr>
          <p:nvPr>
            <p:ph type="sldNum" sz="quarter" idx="12"/>
          </p:nvPr>
        </p:nvSpPr>
        <p:spPr/>
        <p:txBody>
          <a:bodyPr/>
          <a:lstStyle/>
          <a:p>
            <a:fld id="{F4584ACA-8B2E-4416-821B-3D93A0A25E15}" type="slidenum">
              <a:rPr kumimoji="1" lang="ja-JP" altLang="en-US" smtClean="0"/>
              <a:t>18</a:t>
            </a:fld>
            <a:endParaRPr kumimoji="1" lang="ja-JP" altLang="en-US"/>
          </a:p>
        </p:txBody>
      </p:sp>
      <p:sp>
        <p:nvSpPr>
          <p:cNvPr id="6" name="テキスト ボックス 5"/>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18</a:t>
            </a:r>
            <a:r>
              <a:rPr kumimoji="1" lang="en-US" altLang="ja-JP" sz="2400" dirty="0" smtClean="0"/>
              <a:t>】</a:t>
            </a:r>
            <a:endParaRPr kumimoji="1" lang="ja-JP" altLang="en-US" sz="2400" dirty="0"/>
          </a:p>
        </p:txBody>
      </p:sp>
    </p:spTree>
    <p:extLst>
      <p:ext uri="{BB962C8B-B14F-4D97-AF65-F5344CB8AC3E}">
        <p14:creationId xmlns:p14="http://schemas.microsoft.com/office/powerpoint/2010/main" val="4279692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ボックス 11"/>
          <p:cNvSpPr txBox="1"/>
          <p:nvPr/>
        </p:nvSpPr>
        <p:spPr>
          <a:xfrm>
            <a:off x="1981201" y="2716914"/>
            <a:ext cx="8124824" cy="3970318"/>
          </a:xfrm>
          <a:prstGeom prst="rect">
            <a:avLst/>
          </a:prstGeom>
          <a:noFill/>
          <a:ln>
            <a:solidFill>
              <a:schemeClr val="tx1"/>
            </a:solidFill>
          </a:ln>
        </p:spPr>
        <p:txBody>
          <a:bodyPr wrap="square" rtlCol="0">
            <a:spAutoFit/>
          </a:bodyPr>
          <a:lstStyle/>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kumimoji="1" lang="ja-JP" altLang="en-US" dirty="0"/>
          </a:p>
        </p:txBody>
      </p:sp>
      <p:sp>
        <p:nvSpPr>
          <p:cNvPr id="2" name="テキスト ボックス 1"/>
          <p:cNvSpPr txBox="1"/>
          <p:nvPr/>
        </p:nvSpPr>
        <p:spPr>
          <a:xfrm>
            <a:off x="0" y="-5507"/>
            <a:ext cx="12191999" cy="1261884"/>
          </a:xfrm>
          <a:prstGeom prst="rect">
            <a:avLst/>
          </a:prstGeom>
          <a:solidFill>
            <a:srgbClr val="0070C0"/>
          </a:solidFill>
          <a:ln w="19050">
            <a:solidFill>
              <a:srgbClr val="0070C0"/>
            </a:solidFill>
          </a:ln>
        </p:spPr>
        <p:txBody>
          <a:bodyPr wrap="square" rtlCol="0">
            <a:spAutoFit/>
          </a:bodyPr>
          <a:lstStyle/>
          <a:p>
            <a:endParaRPr kumimoji="1" lang="en-US" altLang="ja-JP" sz="800" b="1" dirty="0" smtClean="0">
              <a:solidFill>
                <a:schemeClr val="bg1"/>
              </a:solidFill>
            </a:endParaRPr>
          </a:p>
          <a:p>
            <a:endParaRPr kumimoji="1" lang="en-US" altLang="ja-JP" sz="800" b="1" dirty="0" smtClean="0">
              <a:solidFill>
                <a:schemeClr val="bg1"/>
              </a:solidFill>
            </a:endParaRPr>
          </a:p>
          <a:p>
            <a:pPr algn="ctr"/>
            <a:r>
              <a:rPr kumimoji="1" lang="ja-JP" altLang="en-US" sz="4400" b="1" dirty="0" smtClean="0">
                <a:solidFill>
                  <a:schemeClr val="bg1"/>
                </a:solidFill>
              </a:rPr>
              <a:t>正八角形</a:t>
            </a:r>
            <a:r>
              <a:rPr kumimoji="1" lang="ja-JP" altLang="en-US" sz="4400" dirty="0" smtClean="0">
                <a:solidFill>
                  <a:schemeClr val="bg1"/>
                </a:solidFill>
              </a:rPr>
              <a:t>をかくプログラム</a:t>
            </a:r>
            <a:endParaRPr kumimoji="1" lang="en-US" altLang="ja-JP" sz="4400" dirty="0" smtClean="0">
              <a:solidFill>
                <a:schemeClr val="bg1"/>
              </a:solidFill>
            </a:endParaRPr>
          </a:p>
          <a:p>
            <a:endParaRPr kumimoji="1" lang="en-US" altLang="ja-JP" sz="800" dirty="0" smtClean="0">
              <a:solidFill>
                <a:schemeClr val="bg1"/>
              </a:solidFill>
            </a:endParaRPr>
          </a:p>
          <a:p>
            <a:endParaRPr kumimoji="1" lang="en-US" altLang="ja-JP" sz="800" dirty="0" smtClean="0">
              <a:solidFill>
                <a:schemeClr val="bg1"/>
              </a:solidFill>
            </a:endParaRPr>
          </a:p>
        </p:txBody>
      </p:sp>
      <p:sp>
        <p:nvSpPr>
          <p:cNvPr id="13" name="スライド番号プレースホルダー 12"/>
          <p:cNvSpPr>
            <a:spLocks noGrp="1"/>
          </p:cNvSpPr>
          <p:nvPr>
            <p:ph type="sldNum" sz="quarter" idx="12"/>
          </p:nvPr>
        </p:nvSpPr>
        <p:spPr/>
        <p:txBody>
          <a:bodyPr/>
          <a:lstStyle/>
          <a:p>
            <a:fld id="{F4584ACA-8B2E-4416-821B-3D93A0A25E15}" type="slidenum">
              <a:rPr kumimoji="1" lang="ja-JP" altLang="en-US" smtClean="0"/>
              <a:t>19</a:t>
            </a:fld>
            <a:endParaRPr kumimoji="1" lang="ja-JP" altLang="en-US"/>
          </a:p>
        </p:txBody>
      </p:sp>
      <p:sp>
        <p:nvSpPr>
          <p:cNvPr id="14" name="テキスト ボックス 13"/>
          <p:cNvSpPr txBox="1"/>
          <p:nvPr/>
        </p:nvSpPr>
        <p:spPr>
          <a:xfrm>
            <a:off x="11040290" y="-5507"/>
            <a:ext cx="1158240" cy="461665"/>
          </a:xfrm>
          <a:prstGeom prst="rect">
            <a:avLst/>
          </a:prstGeom>
          <a:noFill/>
        </p:spPr>
        <p:txBody>
          <a:bodyPr wrap="square" rtlCol="0">
            <a:spAutoFit/>
          </a:bodyPr>
          <a:lstStyle/>
          <a:p>
            <a:r>
              <a:rPr kumimoji="1" lang="en-US" altLang="ja-JP" sz="2400" dirty="0" smtClean="0">
                <a:solidFill>
                  <a:schemeClr val="bg1"/>
                </a:solidFill>
              </a:rPr>
              <a:t>【</a:t>
            </a:r>
            <a:r>
              <a:rPr lang="en-US" altLang="ja-JP" sz="2400" dirty="0" smtClean="0">
                <a:solidFill>
                  <a:schemeClr val="bg1"/>
                </a:solidFill>
              </a:rPr>
              <a:t>19</a:t>
            </a:r>
            <a:r>
              <a:rPr kumimoji="1" lang="en-US" altLang="ja-JP" sz="2400" dirty="0" smtClean="0">
                <a:solidFill>
                  <a:schemeClr val="bg1"/>
                </a:solidFill>
              </a:rPr>
              <a:t>】</a:t>
            </a:r>
            <a:endParaRPr kumimoji="1" lang="ja-JP" altLang="en-US" sz="2400" dirty="0">
              <a:solidFill>
                <a:schemeClr val="bg1"/>
              </a:solidFill>
            </a:endParaRPr>
          </a:p>
        </p:txBody>
      </p:sp>
      <p:sp>
        <p:nvSpPr>
          <p:cNvPr id="16" name="テキスト ボックス 15"/>
          <p:cNvSpPr txBox="1"/>
          <p:nvPr/>
        </p:nvSpPr>
        <p:spPr>
          <a:xfrm>
            <a:off x="228604" y="1393475"/>
            <a:ext cx="10210796" cy="1323439"/>
          </a:xfrm>
          <a:prstGeom prst="rect">
            <a:avLst/>
          </a:prstGeom>
          <a:noFill/>
          <a:ln w="38100">
            <a:noFill/>
          </a:ln>
        </p:spPr>
        <p:txBody>
          <a:bodyPr wrap="square" rtlCol="0">
            <a:spAutoFit/>
          </a:bodyPr>
          <a:lstStyle/>
          <a:p>
            <a:r>
              <a:rPr lang="ja-JP" altLang="en-US" sz="4000" b="1" dirty="0" smtClean="0"/>
              <a:t>回す角の大きさ＝３６０</a:t>
            </a:r>
            <a:r>
              <a:rPr lang="en-US" altLang="ja-JP" sz="4000" b="1" dirty="0" smtClean="0"/>
              <a:t>°÷ </a:t>
            </a:r>
            <a:r>
              <a:rPr lang="ja-JP" altLang="en-US" sz="4000" b="1" dirty="0" smtClean="0"/>
              <a:t>角の数（８）</a:t>
            </a:r>
            <a:endParaRPr lang="en-US" altLang="ja-JP" sz="4000" b="1" dirty="0" smtClean="0"/>
          </a:p>
          <a:p>
            <a:r>
              <a:rPr kumimoji="1" lang="ja-JP" altLang="en-US" sz="4000" b="1" dirty="0"/>
              <a:t>　</a:t>
            </a:r>
            <a:r>
              <a:rPr kumimoji="1" lang="ja-JP" altLang="en-US" sz="4000" b="1" dirty="0" smtClean="0"/>
              <a:t>　　　　　　</a:t>
            </a:r>
            <a:r>
              <a:rPr lang="ja-JP" altLang="en-US" sz="4000" b="1" dirty="0" smtClean="0"/>
              <a:t>＝４５</a:t>
            </a:r>
            <a:r>
              <a:rPr lang="en-US" altLang="ja-JP" sz="4000" b="1" dirty="0" smtClean="0"/>
              <a:t>°</a:t>
            </a:r>
            <a:endParaRPr kumimoji="1" lang="ja-JP" altLang="en-US" sz="4000" b="1" dirty="0"/>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0586" y="2800561"/>
            <a:ext cx="1928599" cy="380302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8102" y="2993556"/>
            <a:ext cx="3105583" cy="3362794"/>
          </a:xfrm>
          <a:prstGeom prst="rect">
            <a:avLst/>
          </a:prstGeom>
        </p:spPr>
      </p:pic>
    </p:spTree>
    <p:extLst>
      <p:ext uri="{BB962C8B-B14F-4D97-AF65-F5344CB8AC3E}">
        <p14:creationId xmlns:p14="http://schemas.microsoft.com/office/powerpoint/2010/main" val="23135456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ボックス 22"/>
          <p:cNvSpPr txBox="1"/>
          <p:nvPr/>
        </p:nvSpPr>
        <p:spPr>
          <a:xfrm>
            <a:off x="5443500" y="1609190"/>
            <a:ext cx="6373334" cy="1446550"/>
          </a:xfrm>
          <a:prstGeom prst="rect">
            <a:avLst/>
          </a:prstGeom>
          <a:noFill/>
          <a:ln w="38100">
            <a:solidFill>
              <a:srgbClr val="FF000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4400" b="1"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　回す角の大きさ</a:t>
            </a:r>
            <a:endParaRPr kumimoji="1" lang="en-US" altLang="ja-JP" sz="4400" b="1"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4400" b="1"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　＝１８０</a:t>
            </a:r>
            <a:r>
              <a:rPr kumimoji="1" lang="en-US" altLang="ja-JP" sz="4400" b="1"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a:t>
            </a:r>
            <a:r>
              <a:rPr kumimoji="1" lang="ja-JP" altLang="en-US" sz="4400" b="1"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a:t>
            </a:r>
            <a:r>
              <a:rPr kumimoji="1" lang="ja-JP" altLang="en-US" sz="4400" b="1" i="0" u="none" strike="noStrike" kern="1200" cap="none" spc="0" normalizeH="0" baseline="0" noProof="0" dirty="0" smtClean="0">
                <a:ln>
                  <a:noFill/>
                </a:ln>
                <a:solidFill>
                  <a:srgbClr val="FF0000"/>
                </a:solidFill>
                <a:effectLst/>
                <a:uLnTx/>
                <a:uFillTx/>
                <a:latin typeface="Calibri" panose="020F0502020204030204"/>
                <a:ea typeface="ＭＳ Ｐゴシック" panose="020B0600070205080204" pitchFamily="50" charset="-128"/>
                <a:cs typeface="+mn-cs"/>
              </a:rPr>
              <a:t>１つの角</a:t>
            </a:r>
            <a:endParaRPr kumimoji="1" lang="en-US" altLang="ja-JP" sz="4400" b="1" i="0" u="none" strike="noStrike" kern="1200" cap="none" spc="0" normalizeH="0" baseline="0" noProof="0" dirty="0" smtClean="0">
              <a:ln>
                <a:noFill/>
              </a:ln>
              <a:solidFill>
                <a:srgbClr val="FF0000"/>
              </a:solidFill>
              <a:effectLst/>
              <a:uLnTx/>
              <a:uFillTx/>
              <a:latin typeface="Calibri" panose="020F0502020204030204"/>
              <a:ea typeface="ＭＳ Ｐゴシック" panose="020B0600070205080204" pitchFamily="50" charset="-128"/>
              <a:cs typeface="+mn-cs"/>
            </a:endParaRPr>
          </a:p>
        </p:txBody>
      </p:sp>
      <p:cxnSp>
        <p:nvCxnSpPr>
          <p:cNvPr id="3" name="直線矢印コネクタ 2"/>
          <p:cNvCxnSpPr/>
          <p:nvPr/>
        </p:nvCxnSpPr>
        <p:spPr>
          <a:xfrm>
            <a:off x="381573" y="3655662"/>
            <a:ext cx="2547257"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a:off x="2888796" y="3665759"/>
            <a:ext cx="2547257" cy="0"/>
          </a:xfrm>
          <a:prstGeom prst="straightConnector1">
            <a:avLst/>
          </a:prstGeom>
          <a:ln w="381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flipH="1">
            <a:off x="381573" y="1670109"/>
            <a:ext cx="1177834" cy="198555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左カーブ矢印 14"/>
          <p:cNvSpPr/>
          <p:nvPr/>
        </p:nvSpPr>
        <p:spPr>
          <a:xfrm rot="7282809" flipH="1">
            <a:off x="2740600" y="2549315"/>
            <a:ext cx="428403" cy="1214435"/>
          </a:xfrm>
          <a:prstGeom prst="curvedLeftArrow">
            <a:avLst>
              <a:gd name="adj1" fmla="val 25000"/>
              <a:gd name="adj2" fmla="val 97450"/>
              <a:gd name="adj3" fmla="val 25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16" name="アーチ 15"/>
          <p:cNvSpPr/>
          <p:nvPr/>
        </p:nvSpPr>
        <p:spPr>
          <a:xfrm rot="17371263">
            <a:off x="2000388" y="3214307"/>
            <a:ext cx="656213" cy="263023"/>
          </a:xfrm>
          <a:prstGeom prst="blockArc">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19" name="テキスト ボックス 18"/>
          <p:cNvSpPr txBox="1"/>
          <p:nvPr/>
        </p:nvSpPr>
        <p:spPr>
          <a:xfrm>
            <a:off x="1337026" y="3053430"/>
            <a:ext cx="147144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smtClean="0">
                <a:ln>
                  <a:noFill/>
                </a:ln>
                <a:solidFill>
                  <a:srgbClr val="FF0000"/>
                </a:solidFill>
                <a:effectLst/>
                <a:uLnTx/>
                <a:uFillTx/>
                <a:latin typeface="Calibri" panose="020F0502020204030204"/>
                <a:ea typeface="ＭＳ Ｐゴシック" panose="020B0600070205080204" pitchFamily="50" charset="-128"/>
                <a:cs typeface="+mn-cs"/>
              </a:rPr>
              <a:t>６０</a:t>
            </a:r>
            <a:r>
              <a:rPr kumimoji="1" lang="en-US" altLang="ja-JP" sz="3200" b="1" i="0" u="none" strike="noStrike" kern="1200" cap="none" spc="0" normalizeH="0" baseline="0" noProof="0" dirty="0" smtClean="0">
                <a:ln>
                  <a:noFill/>
                </a:ln>
                <a:solidFill>
                  <a:srgbClr val="FF0000"/>
                </a:solidFill>
                <a:effectLst/>
                <a:uLnTx/>
                <a:uFillTx/>
                <a:latin typeface="Calibri" panose="020F0502020204030204"/>
                <a:ea typeface="ＭＳ Ｐゴシック" panose="020B0600070205080204" pitchFamily="50" charset="-128"/>
                <a:cs typeface="+mn-cs"/>
              </a:rPr>
              <a:t>°</a:t>
            </a:r>
            <a:endParaRPr kumimoji="1" lang="ja-JP" altLang="en-US" sz="3200" b="1" i="0" u="none" strike="noStrike" kern="1200" cap="none" spc="0" normalizeH="0" baseline="0" noProof="0" dirty="0">
              <a:ln>
                <a:noFill/>
              </a:ln>
              <a:solidFill>
                <a:srgbClr val="FF0000"/>
              </a:solidFill>
              <a:effectLst/>
              <a:uLnTx/>
              <a:uFillTx/>
              <a:latin typeface="Calibri" panose="020F0502020204030204"/>
              <a:ea typeface="ＭＳ Ｐゴシック" panose="020B0600070205080204" pitchFamily="50" charset="-128"/>
              <a:cs typeface="+mn-cs"/>
            </a:endParaRPr>
          </a:p>
        </p:txBody>
      </p:sp>
      <p:sp>
        <p:nvSpPr>
          <p:cNvPr id="20" name="テキスト ボックス 19"/>
          <p:cNvSpPr txBox="1"/>
          <p:nvPr/>
        </p:nvSpPr>
        <p:spPr>
          <a:xfrm>
            <a:off x="3057843" y="2573539"/>
            <a:ext cx="148089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srgbClr val="0070C0"/>
                </a:solidFill>
                <a:effectLst/>
                <a:uLnTx/>
                <a:uFillTx/>
                <a:latin typeface="Calibri" panose="020F0502020204030204"/>
                <a:ea typeface="ＭＳ Ｐゴシック" panose="020B0600070205080204" pitchFamily="50" charset="-128"/>
                <a:cs typeface="+mn-cs"/>
              </a:rPr>
              <a:t>１２０</a:t>
            </a:r>
            <a:r>
              <a:rPr kumimoji="1" lang="en-US" altLang="ja-JP" sz="3200" b="1" i="0" u="none" strike="noStrike" kern="1200" cap="none" spc="0" normalizeH="0" baseline="0" noProof="0" dirty="0" smtClean="0">
                <a:ln>
                  <a:noFill/>
                </a:ln>
                <a:solidFill>
                  <a:srgbClr val="0070C0"/>
                </a:solidFill>
                <a:effectLst/>
                <a:uLnTx/>
                <a:uFillTx/>
                <a:latin typeface="Calibri" panose="020F0502020204030204"/>
                <a:ea typeface="ＭＳ Ｐゴシック" panose="020B0600070205080204" pitchFamily="50" charset="-128"/>
                <a:cs typeface="+mn-cs"/>
              </a:rPr>
              <a:t>°</a:t>
            </a:r>
            <a:endParaRPr kumimoji="1" lang="ja-JP" altLang="en-US" sz="3200" b="1" i="0" u="none" strike="noStrike" kern="1200" cap="none" spc="0" normalizeH="0" baseline="0" noProof="0" dirty="0">
              <a:ln>
                <a:noFill/>
              </a:ln>
              <a:solidFill>
                <a:srgbClr val="0070C0"/>
              </a:solidFill>
              <a:effectLst/>
              <a:uLnTx/>
              <a:uFillTx/>
              <a:latin typeface="Calibri" panose="020F0502020204030204"/>
              <a:ea typeface="ＭＳ Ｐゴシック" panose="020B0600070205080204" pitchFamily="50" charset="-128"/>
              <a:cs typeface="+mn-cs"/>
            </a:endParaRPr>
          </a:p>
        </p:txBody>
      </p:sp>
      <p:sp>
        <p:nvSpPr>
          <p:cNvPr id="22" name="テキスト ボックス 21"/>
          <p:cNvSpPr txBox="1"/>
          <p:nvPr/>
        </p:nvSpPr>
        <p:spPr>
          <a:xfrm>
            <a:off x="452574" y="397803"/>
            <a:ext cx="10321443"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4400" b="1"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［回す角の大きさについて：正三角形］</a:t>
            </a:r>
            <a:endParaRPr kumimoji="1" lang="ja-JP" altLang="en-US" sz="4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cxnSp>
        <p:nvCxnSpPr>
          <p:cNvPr id="13" name="直線矢印コネクタ 12"/>
          <p:cNvCxnSpPr/>
          <p:nvPr/>
        </p:nvCxnSpPr>
        <p:spPr>
          <a:xfrm flipH="1" flipV="1">
            <a:off x="1559407" y="1660390"/>
            <a:ext cx="1273628" cy="1985552"/>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8" name="スライド番号プレースホルダー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584ACA-8B2E-4416-821B-3D93A0A25E15}" type="slidenum">
              <a:rPr kumimoji="1" lang="ja-JP" altLang="en-US" sz="1200" b="0" i="0" u="none" strike="noStrike" kern="1200" cap="none" spc="0" normalizeH="0" baseline="0" noProof="0" smtClean="0">
                <a:ln>
                  <a:noFill/>
                </a:ln>
                <a:solidFill>
                  <a:prstClr val="black">
                    <a:tint val="75000"/>
                  </a:prstClr>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1200" b="0" i="0" u="none" strike="noStrike" kern="1200" cap="none" spc="0" normalizeH="0" baseline="0" noProof="0">
              <a:ln>
                <a:noFill/>
              </a:ln>
              <a:solidFill>
                <a:prstClr val="black">
                  <a:tint val="75000"/>
                </a:prstClr>
              </a:solidFill>
              <a:effectLst/>
              <a:uLnTx/>
              <a:uFillTx/>
              <a:latin typeface="Calibri" panose="020F0502020204030204"/>
              <a:ea typeface="ＭＳ Ｐゴシック" panose="020B0600070205080204" pitchFamily="50" charset="-128"/>
              <a:cs typeface="+mn-cs"/>
            </a:endParaRPr>
          </a:p>
        </p:txBody>
      </p:sp>
      <p:sp>
        <p:nvSpPr>
          <p:cNvPr id="2" name="テキスト ボックス 1"/>
          <p:cNvSpPr txBox="1"/>
          <p:nvPr/>
        </p:nvSpPr>
        <p:spPr>
          <a:xfrm>
            <a:off x="4627925" y="4778749"/>
            <a:ext cx="7456985"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40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a:t>
            </a:r>
            <a:r>
              <a:rPr kumimoji="1" lang="ja-JP" altLang="en-US" sz="4000" b="0" i="0" u="none" strike="noStrike" kern="1200" cap="none" spc="0" normalizeH="0" baseline="0" noProof="0" dirty="0" smtClean="0">
                <a:ln>
                  <a:noFill/>
                </a:ln>
                <a:solidFill>
                  <a:srgbClr val="FF0000"/>
                </a:solidFill>
                <a:effectLst/>
                <a:uLnTx/>
                <a:uFillTx/>
                <a:latin typeface="Calibri" panose="020F0502020204030204"/>
                <a:ea typeface="ＭＳ Ｐゴシック" panose="020B0600070205080204" pitchFamily="50" charset="-128"/>
                <a:cs typeface="+mn-cs"/>
              </a:rPr>
              <a:t>１つの角</a:t>
            </a:r>
            <a:r>
              <a:rPr kumimoji="1" lang="ja-JP" altLang="en-US" sz="40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 ＝ 角の和 </a:t>
            </a:r>
            <a:r>
              <a:rPr kumimoji="1" lang="en-US" altLang="ja-JP" sz="40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 </a:t>
            </a:r>
            <a:r>
              <a:rPr kumimoji="1" lang="ja-JP" altLang="en-US" sz="40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角の数）</a:t>
            </a:r>
            <a:endParaRPr kumimoji="1" lang="en-US" altLang="ja-JP" sz="40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endParaRPr>
          </a:p>
        </p:txBody>
      </p:sp>
      <p:cxnSp>
        <p:nvCxnSpPr>
          <p:cNvPr id="30" name="直線矢印コネクタ 29"/>
          <p:cNvCxnSpPr/>
          <p:nvPr/>
        </p:nvCxnSpPr>
        <p:spPr>
          <a:xfrm flipV="1">
            <a:off x="6766560" y="2865926"/>
            <a:ext cx="2111433" cy="1912824"/>
          </a:xfrm>
          <a:prstGeom prst="straightConnector1">
            <a:avLst/>
          </a:prstGeom>
          <a:ln w="127000" cmpd="sng">
            <a:prstDash val="sysDot"/>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7268543" y="5887419"/>
            <a:ext cx="425289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2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a:t>
            </a:r>
            <a:r>
              <a:rPr kumimoji="1" lang="ja-JP" altLang="en-US" sz="32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正三角形</a:t>
            </a:r>
            <a:r>
              <a:rPr kumimoji="1" lang="en-US" altLang="ja-JP" sz="32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180°〕〔3〕</a:t>
            </a:r>
            <a:endParaRPr kumimoji="1" lang="ja-JP" altLang="en-US" sz="3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cxnSp>
        <p:nvCxnSpPr>
          <p:cNvPr id="39" name="直線コネクタ 38"/>
          <p:cNvCxnSpPr/>
          <p:nvPr/>
        </p:nvCxnSpPr>
        <p:spPr>
          <a:xfrm flipV="1">
            <a:off x="8353425" y="5370137"/>
            <a:ext cx="1708" cy="584368"/>
          </a:xfrm>
          <a:prstGeom prst="line">
            <a:avLst/>
          </a:prstGeom>
          <a:ln w="38100" cmpd="sng">
            <a:prstDash val="solid"/>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p:nvCxnSpPr>
        <p:spPr>
          <a:xfrm flipV="1">
            <a:off x="10658475" y="5345954"/>
            <a:ext cx="1708" cy="584368"/>
          </a:xfrm>
          <a:prstGeom prst="line">
            <a:avLst/>
          </a:prstGeom>
          <a:ln w="38100" cmpd="sng">
            <a:prstDash val="solid"/>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11040290" y="-5507"/>
            <a:ext cx="115824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a:t>
            </a:r>
            <a:r>
              <a:rPr kumimoji="1" lang="ja-JP" altLang="en-US" sz="24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２</a:t>
            </a:r>
            <a:r>
              <a:rPr kumimoji="1" lang="en-US" altLang="ja-JP" sz="24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a:t>
            </a:r>
            <a:endParaRPr kumimoji="1" lang="ja-JP" altLang="en-US" sz="2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24" name="アーチ 23"/>
          <p:cNvSpPr/>
          <p:nvPr/>
        </p:nvSpPr>
        <p:spPr>
          <a:xfrm flipV="1">
            <a:off x="2212846" y="3113328"/>
            <a:ext cx="1145495" cy="1064844"/>
          </a:xfrm>
          <a:prstGeom prst="blockArc">
            <a:avLst>
              <a:gd name="adj1" fmla="val 10750188"/>
              <a:gd name="adj2" fmla="val 21559350"/>
              <a:gd name="adj3" fmla="val 3018"/>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25" name="テキスト ボックス 24"/>
          <p:cNvSpPr txBox="1"/>
          <p:nvPr/>
        </p:nvSpPr>
        <p:spPr>
          <a:xfrm>
            <a:off x="1510500" y="4087966"/>
            <a:ext cx="144134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１８０</a:t>
            </a:r>
            <a:r>
              <a:rPr kumimoji="1" lang="en-US" altLang="ja-JP" sz="3200" b="1"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a:t>
            </a:r>
            <a:endParaRPr kumimoji="1" lang="ja-JP" altLang="en-US" sz="32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cxnSp>
        <p:nvCxnSpPr>
          <p:cNvPr id="32" name="直線コネクタ 31"/>
          <p:cNvCxnSpPr/>
          <p:nvPr/>
        </p:nvCxnSpPr>
        <p:spPr>
          <a:xfrm flipV="1">
            <a:off x="5912254" y="5365949"/>
            <a:ext cx="1708" cy="584368"/>
          </a:xfrm>
          <a:prstGeom prst="line">
            <a:avLst/>
          </a:prstGeom>
          <a:ln w="38100" cmpd="sng">
            <a:prstDash val="solid"/>
          </a:ln>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5270267" y="5921255"/>
            <a:ext cx="1579418"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2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〔60°〕</a:t>
            </a:r>
            <a:endParaRPr kumimoji="1" lang="ja-JP" altLang="en-US" sz="3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9202760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750457" y="2019729"/>
            <a:ext cx="8457574" cy="4154984"/>
          </a:xfrm>
          <a:prstGeom prst="rect">
            <a:avLst/>
          </a:prstGeom>
          <a:noFill/>
          <a:ln w="19050">
            <a:noFill/>
          </a:ln>
        </p:spPr>
        <p:txBody>
          <a:bodyPr wrap="square" rtlCol="0">
            <a:spAutoFit/>
          </a:bodyPr>
          <a:lstStyle/>
          <a:p>
            <a:r>
              <a:rPr kumimoji="1" lang="ja-JP" altLang="en-US" sz="8800" dirty="0" smtClean="0"/>
              <a:t>きまりを使って、</a:t>
            </a:r>
            <a:endParaRPr kumimoji="1" lang="en-US" altLang="ja-JP" sz="8800" dirty="0" smtClean="0"/>
          </a:p>
          <a:p>
            <a:r>
              <a:rPr kumimoji="1" lang="ja-JP" altLang="en-US" sz="8800" dirty="0" smtClean="0"/>
              <a:t>正七角形をかいてみよう。</a:t>
            </a:r>
            <a:endParaRPr kumimoji="1" lang="ja-JP" altLang="en-US" sz="8800" dirty="0"/>
          </a:p>
        </p:txBody>
      </p:sp>
      <p:sp>
        <p:nvSpPr>
          <p:cNvPr id="5" name="テキスト ボックス 4"/>
          <p:cNvSpPr txBox="1"/>
          <p:nvPr/>
        </p:nvSpPr>
        <p:spPr>
          <a:xfrm>
            <a:off x="489445" y="484480"/>
            <a:ext cx="11236411" cy="923330"/>
          </a:xfrm>
          <a:prstGeom prst="rect">
            <a:avLst/>
          </a:prstGeom>
          <a:noFill/>
          <a:ln w="38100">
            <a:solidFill>
              <a:srgbClr val="FF0000"/>
            </a:solidFill>
          </a:ln>
        </p:spPr>
        <p:txBody>
          <a:bodyPr wrap="square" rtlCol="0">
            <a:spAutoFit/>
          </a:bodyPr>
          <a:lstStyle/>
          <a:p>
            <a:r>
              <a:rPr lang="ja-JP" altLang="en-US" sz="5400" b="1" dirty="0" smtClean="0"/>
              <a:t>回す角の大きさ＝３６０</a:t>
            </a:r>
            <a:r>
              <a:rPr lang="en-US" altLang="ja-JP" sz="5400" b="1" dirty="0" smtClean="0"/>
              <a:t>°÷</a:t>
            </a:r>
            <a:r>
              <a:rPr lang="ja-JP" altLang="en-US" sz="5400" b="1" dirty="0" smtClean="0"/>
              <a:t>角の数</a:t>
            </a:r>
            <a:endParaRPr kumimoji="1" lang="ja-JP" altLang="en-US" sz="5400" b="1" dirty="0"/>
          </a:p>
        </p:txBody>
      </p:sp>
      <p:sp>
        <p:nvSpPr>
          <p:cNvPr id="6" name="テキスト ボックス 5"/>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20</a:t>
            </a:r>
            <a:r>
              <a:rPr kumimoji="1" lang="en-US" altLang="ja-JP" sz="2400" dirty="0" smtClean="0"/>
              <a:t>】</a:t>
            </a:r>
            <a:endParaRPr kumimoji="1" lang="ja-JP" altLang="en-US" sz="2400" dirty="0"/>
          </a:p>
        </p:txBody>
      </p:sp>
      <p:sp>
        <p:nvSpPr>
          <p:cNvPr id="2" name="スライド番号プレースホルダー 1"/>
          <p:cNvSpPr>
            <a:spLocks noGrp="1"/>
          </p:cNvSpPr>
          <p:nvPr>
            <p:ph type="sldNum" sz="quarter" idx="12"/>
          </p:nvPr>
        </p:nvSpPr>
        <p:spPr/>
        <p:txBody>
          <a:bodyPr/>
          <a:lstStyle/>
          <a:p>
            <a:fld id="{F4584ACA-8B2E-4416-821B-3D93A0A25E15}" type="slidenum">
              <a:rPr kumimoji="1" lang="ja-JP" altLang="en-US" smtClean="0"/>
              <a:t>20</a:t>
            </a:fld>
            <a:endParaRPr kumimoji="1" lang="ja-JP" altLang="en-US"/>
          </a:p>
        </p:txBody>
      </p:sp>
    </p:spTree>
    <p:extLst>
      <p:ext uri="{BB962C8B-B14F-4D97-AF65-F5344CB8AC3E}">
        <p14:creationId xmlns:p14="http://schemas.microsoft.com/office/powerpoint/2010/main" val="16502661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テキスト ボックス 2"/>
          <p:cNvSpPr txBox="1"/>
          <p:nvPr/>
        </p:nvSpPr>
        <p:spPr>
          <a:xfrm>
            <a:off x="3704021" y="4720927"/>
            <a:ext cx="4507746" cy="2000548"/>
          </a:xfrm>
          <a:prstGeom prst="rect">
            <a:avLst/>
          </a:prstGeom>
          <a:solidFill>
            <a:schemeClr val="bg1"/>
          </a:solidFill>
          <a:ln>
            <a:solidFill>
              <a:schemeClr val="tx1"/>
            </a:solidFill>
          </a:ln>
        </p:spPr>
        <p:txBody>
          <a:bodyPr wrap="square" rtlCol="0">
            <a:spAutoFit/>
          </a:bodyPr>
          <a:lstStyle/>
          <a:p>
            <a:endParaRPr lang="en-US" altLang="ja-JP" sz="800" b="1" dirty="0" smtClean="0"/>
          </a:p>
          <a:p>
            <a:r>
              <a:rPr lang="ja-JP" altLang="en-US" sz="3600" b="1" dirty="0" smtClean="0"/>
              <a:t>「正七角形」をかく</a:t>
            </a:r>
            <a:endParaRPr lang="en-US" altLang="ja-JP" sz="3600" b="1" dirty="0" smtClean="0"/>
          </a:p>
          <a:p>
            <a:r>
              <a:rPr kumimoji="1" lang="ja-JP" altLang="en-US" sz="3600" b="1" dirty="0" smtClean="0"/>
              <a:t>プログラムにつくり</a:t>
            </a:r>
            <a:endParaRPr kumimoji="1" lang="en-US" altLang="ja-JP" sz="3600" b="1" dirty="0" smtClean="0"/>
          </a:p>
          <a:p>
            <a:r>
              <a:rPr kumimoji="1" lang="ja-JP" altLang="en-US" sz="3600" b="1" dirty="0" smtClean="0"/>
              <a:t>かえよう。</a:t>
            </a:r>
            <a:endParaRPr kumimoji="1" lang="en-US" altLang="ja-JP" sz="3600" b="1" dirty="0" smtClean="0"/>
          </a:p>
          <a:p>
            <a:endParaRPr kumimoji="1" lang="ja-JP" altLang="en-US" sz="800" b="1" dirty="0"/>
          </a:p>
        </p:txBody>
      </p:sp>
      <p:sp>
        <p:nvSpPr>
          <p:cNvPr id="9" name="テキスト ボックス 8"/>
          <p:cNvSpPr txBox="1"/>
          <p:nvPr/>
        </p:nvSpPr>
        <p:spPr>
          <a:xfrm>
            <a:off x="0" y="0"/>
            <a:ext cx="12192000" cy="954107"/>
          </a:xfrm>
          <a:prstGeom prst="rect">
            <a:avLst/>
          </a:prstGeom>
          <a:solidFill>
            <a:srgbClr val="0070C0"/>
          </a:solidFill>
          <a:ln w="38100">
            <a:noFill/>
          </a:ln>
        </p:spPr>
        <p:txBody>
          <a:bodyPr wrap="square" rtlCol="0">
            <a:spAutoFit/>
          </a:bodyPr>
          <a:lstStyle/>
          <a:p>
            <a:endParaRPr kumimoji="1" lang="en-US" altLang="ja-JP" sz="800" b="1" dirty="0" smtClean="0"/>
          </a:p>
          <a:p>
            <a:pPr algn="ctr"/>
            <a:r>
              <a:rPr kumimoji="1" lang="ja-JP" altLang="en-US" sz="4000" b="1" dirty="0" smtClean="0"/>
              <a:t> </a:t>
            </a:r>
            <a:r>
              <a:rPr kumimoji="1" lang="ja-JP" altLang="en-US" sz="4000" b="1" dirty="0" smtClean="0">
                <a:solidFill>
                  <a:schemeClr val="bg1"/>
                </a:solidFill>
              </a:rPr>
              <a:t>正七</a:t>
            </a:r>
            <a:r>
              <a:rPr lang="ja-JP" altLang="en-US" sz="4000" b="1" dirty="0" smtClean="0">
                <a:solidFill>
                  <a:schemeClr val="bg1"/>
                </a:solidFill>
              </a:rPr>
              <a:t>角</a:t>
            </a:r>
            <a:r>
              <a:rPr kumimoji="1" lang="ja-JP" altLang="en-US" sz="4000" b="1" dirty="0" smtClean="0">
                <a:solidFill>
                  <a:schemeClr val="bg1"/>
                </a:solidFill>
              </a:rPr>
              <a:t>形</a:t>
            </a:r>
            <a:r>
              <a:rPr lang="ja-JP" altLang="en-US" sz="4000" b="1" dirty="0" smtClean="0">
                <a:solidFill>
                  <a:schemeClr val="bg1"/>
                </a:solidFill>
              </a:rPr>
              <a:t>をかくプログラムをつくる</a:t>
            </a:r>
            <a:endParaRPr lang="en-US" altLang="ja-JP" sz="4000" b="1" dirty="0" smtClean="0">
              <a:solidFill>
                <a:schemeClr val="bg1"/>
              </a:solidFill>
            </a:endParaRPr>
          </a:p>
          <a:p>
            <a:pPr algn="ctr"/>
            <a:r>
              <a:rPr lang="ja-JP" altLang="en-US" sz="800" b="1" dirty="0">
                <a:solidFill>
                  <a:schemeClr val="bg1"/>
                </a:solidFill>
              </a:rPr>
              <a:t>　</a:t>
            </a:r>
            <a:endParaRPr lang="en-US" altLang="ja-JP" sz="800" b="1" dirty="0" smtClean="0">
              <a:solidFill>
                <a:schemeClr val="bg1"/>
              </a:solidFill>
            </a:endParaRPr>
          </a:p>
        </p:txBody>
      </p:sp>
      <p:sp>
        <p:nvSpPr>
          <p:cNvPr id="10" name="テキスト ボックス 9"/>
          <p:cNvSpPr txBox="1"/>
          <p:nvPr/>
        </p:nvSpPr>
        <p:spPr>
          <a:xfrm>
            <a:off x="11040290" y="-5507"/>
            <a:ext cx="1158240" cy="461665"/>
          </a:xfrm>
          <a:prstGeom prst="rect">
            <a:avLst/>
          </a:prstGeom>
          <a:noFill/>
        </p:spPr>
        <p:txBody>
          <a:bodyPr wrap="square" rtlCol="0">
            <a:spAutoFit/>
          </a:bodyPr>
          <a:lstStyle/>
          <a:p>
            <a:r>
              <a:rPr kumimoji="1" lang="en-US" altLang="ja-JP" sz="2400" dirty="0" smtClean="0">
                <a:solidFill>
                  <a:schemeClr val="bg1"/>
                </a:solidFill>
              </a:rPr>
              <a:t>【</a:t>
            </a:r>
            <a:r>
              <a:rPr lang="en-US" altLang="ja-JP" sz="2400" dirty="0" smtClean="0">
                <a:solidFill>
                  <a:schemeClr val="bg1"/>
                </a:solidFill>
              </a:rPr>
              <a:t>21</a:t>
            </a:r>
            <a:r>
              <a:rPr kumimoji="1" lang="en-US" altLang="ja-JP" sz="2400" dirty="0" smtClean="0">
                <a:solidFill>
                  <a:schemeClr val="bg1"/>
                </a:solidFill>
              </a:rPr>
              <a:t>】</a:t>
            </a:r>
            <a:endParaRPr kumimoji="1" lang="ja-JP" altLang="en-US" sz="2400" dirty="0">
              <a:solidFill>
                <a:schemeClr val="bg1"/>
              </a:solidFill>
            </a:endParaRPr>
          </a:p>
        </p:txBody>
      </p:sp>
      <p:sp>
        <p:nvSpPr>
          <p:cNvPr id="2" name="スライド番号プレースホルダー 1"/>
          <p:cNvSpPr>
            <a:spLocks noGrp="1"/>
          </p:cNvSpPr>
          <p:nvPr>
            <p:ph type="sldNum" sz="quarter" idx="12"/>
          </p:nvPr>
        </p:nvSpPr>
        <p:spPr/>
        <p:txBody>
          <a:bodyPr/>
          <a:lstStyle/>
          <a:p>
            <a:fld id="{F4584ACA-8B2E-4416-821B-3D93A0A25E15}" type="slidenum">
              <a:rPr kumimoji="1" lang="ja-JP" altLang="en-US" smtClean="0"/>
              <a:t>21</a:t>
            </a:fld>
            <a:endParaRPr kumimoji="1" lang="ja-JP" altLang="en-US"/>
          </a:p>
        </p:txBody>
      </p:sp>
      <p:pic>
        <p:nvPicPr>
          <p:cNvPr id="7"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89781" y="1335520"/>
            <a:ext cx="1695687" cy="3343742"/>
          </a:xfrm>
          <a:prstGeom prst="rect">
            <a:avLst/>
          </a:prstGeom>
        </p:spPr>
      </p:pic>
    </p:spTree>
    <p:extLst>
      <p:ext uri="{BB962C8B-B14F-4D97-AF65-F5344CB8AC3E}">
        <p14:creationId xmlns:p14="http://schemas.microsoft.com/office/powerpoint/2010/main" val="16899975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37624944"/>
              </p:ext>
            </p:extLst>
          </p:nvPr>
        </p:nvGraphicFramePr>
        <p:xfrm>
          <a:off x="548639" y="1319345"/>
          <a:ext cx="10894424" cy="1449979"/>
        </p:xfrm>
        <a:graphic>
          <a:graphicData uri="http://schemas.openxmlformats.org/drawingml/2006/table">
            <a:tbl>
              <a:tblPr firstRow="1" bandRow="1">
                <a:effectLst/>
                <a:tableStyleId>{5C22544A-7EE6-4342-B048-85BDC9FD1C3A}</a:tableStyleId>
              </a:tblPr>
              <a:tblGrid>
                <a:gridCol w="1500349">
                  <a:extLst>
                    <a:ext uri="{9D8B030D-6E8A-4147-A177-3AD203B41FA5}">
                      <a16:colId xmlns:a16="http://schemas.microsoft.com/office/drawing/2014/main" val="20000"/>
                    </a:ext>
                  </a:extLst>
                </a:gridCol>
                <a:gridCol w="1230017">
                  <a:extLst>
                    <a:ext uri="{9D8B030D-6E8A-4147-A177-3AD203B41FA5}">
                      <a16:colId xmlns:a16="http://schemas.microsoft.com/office/drawing/2014/main" val="20001"/>
                    </a:ext>
                  </a:extLst>
                </a:gridCol>
                <a:gridCol w="1919364">
                  <a:extLst>
                    <a:ext uri="{9D8B030D-6E8A-4147-A177-3AD203B41FA5}">
                      <a16:colId xmlns:a16="http://schemas.microsoft.com/office/drawing/2014/main" val="20002"/>
                    </a:ext>
                  </a:extLst>
                </a:gridCol>
                <a:gridCol w="1892332">
                  <a:extLst>
                    <a:ext uri="{9D8B030D-6E8A-4147-A177-3AD203B41FA5}">
                      <a16:colId xmlns:a16="http://schemas.microsoft.com/office/drawing/2014/main" val="20003"/>
                    </a:ext>
                  </a:extLst>
                </a:gridCol>
                <a:gridCol w="1878814">
                  <a:extLst>
                    <a:ext uri="{9D8B030D-6E8A-4147-A177-3AD203B41FA5}">
                      <a16:colId xmlns:a16="http://schemas.microsoft.com/office/drawing/2014/main" val="20004"/>
                    </a:ext>
                  </a:extLst>
                </a:gridCol>
                <a:gridCol w="2473548">
                  <a:extLst>
                    <a:ext uri="{9D8B030D-6E8A-4147-A177-3AD203B41FA5}">
                      <a16:colId xmlns:a16="http://schemas.microsoft.com/office/drawing/2014/main" val="20005"/>
                    </a:ext>
                  </a:extLst>
                </a:gridCol>
              </a:tblGrid>
              <a:tr h="640078">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内角の和</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2400" dirty="0" smtClean="0">
                          <a:solidFill>
                            <a:schemeClr val="tx1"/>
                          </a:solidFill>
                        </a:rPr>
                        <a:t>      内角</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2400" dirty="0" smtClean="0">
                          <a:solidFill>
                            <a:schemeClr val="tx1"/>
                          </a:solidFill>
                        </a:rPr>
                        <a:t>  回す角の</a:t>
                      </a:r>
                      <a:endParaRPr kumimoji="1" lang="en-US" altLang="ja-JP" sz="2400" dirty="0" smtClean="0">
                        <a:solidFill>
                          <a:schemeClr val="tx1"/>
                        </a:solidFill>
                      </a:endParaRPr>
                    </a:p>
                    <a:p>
                      <a:r>
                        <a:rPr kumimoji="1" lang="ja-JP" altLang="en-US" sz="2400" dirty="0" smtClean="0">
                          <a:solidFill>
                            <a:schemeClr val="tx1"/>
                          </a:solidFill>
                        </a:rPr>
                        <a:t>  大きさ</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en-US" altLang="ja-JP" sz="240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七</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７</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FF0000"/>
                          </a:solidFill>
                        </a:rPr>
                        <a:t>　</a:t>
                      </a:r>
                      <a:r>
                        <a:rPr kumimoji="1" lang="ja-JP" altLang="en-US" sz="3200" b="1" baseline="0" dirty="0" smtClean="0">
                          <a:solidFill>
                            <a:srgbClr val="FF0000"/>
                          </a:solidFill>
                        </a:rPr>
                        <a:t> </a:t>
                      </a:r>
                      <a:r>
                        <a:rPr kumimoji="1" lang="ja-JP" altLang="en-US" sz="3200" b="1" dirty="0" smtClean="0">
                          <a:solidFill>
                            <a:srgbClr val="FF0000"/>
                          </a:solidFill>
                        </a:rPr>
                        <a:t>３６０</a:t>
                      </a:r>
                      <a:r>
                        <a:rPr kumimoji="1" lang="en-US" altLang="ja-JP" sz="3200" b="1" dirty="0" smtClean="0">
                          <a:solidFill>
                            <a:srgbClr val="FF0000"/>
                          </a:solidFill>
                        </a:rPr>
                        <a:t>°</a:t>
                      </a:r>
                      <a:endParaRPr kumimoji="1" lang="ja-JP" altLang="en-US" sz="3200"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smtClean="0"/>
              <a:t>正七角形の「回す角の大きさ」は？</a:t>
            </a:r>
            <a:endParaRPr kumimoji="1" lang="ja-JP" altLang="en-US" sz="3600" b="1" dirty="0"/>
          </a:p>
        </p:txBody>
      </p:sp>
      <p:sp>
        <p:nvSpPr>
          <p:cNvPr id="7" name="乗算記号 6"/>
          <p:cNvSpPr/>
          <p:nvPr/>
        </p:nvSpPr>
        <p:spPr>
          <a:xfrm>
            <a:off x="4781011" y="2111262"/>
            <a:ext cx="744584" cy="674970"/>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等号 9"/>
          <p:cNvSpPr/>
          <p:nvPr/>
        </p:nvSpPr>
        <p:spPr>
          <a:xfrm>
            <a:off x="9143995" y="2307740"/>
            <a:ext cx="418011" cy="230833"/>
          </a:xfrm>
          <a:prstGeom prst="mathEqual">
            <a:avLst/>
          </a:prstGeom>
          <a:solidFill>
            <a:srgbClr val="FF0000"/>
          </a:solidFill>
          <a:ln cmpd="dbl">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テキスト ボックス 10"/>
          <p:cNvSpPr txBox="1"/>
          <p:nvPr/>
        </p:nvSpPr>
        <p:spPr>
          <a:xfrm>
            <a:off x="1345481" y="3148333"/>
            <a:ext cx="8360227" cy="707886"/>
          </a:xfrm>
          <a:prstGeom prst="rect">
            <a:avLst/>
          </a:prstGeom>
          <a:noFill/>
          <a:ln w="38100">
            <a:solidFill>
              <a:srgbClr val="FF0000"/>
            </a:solidFill>
          </a:ln>
        </p:spPr>
        <p:txBody>
          <a:bodyPr wrap="square" rtlCol="0">
            <a:spAutoFit/>
          </a:bodyPr>
          <a:lstStyle/>
          <a:p>
            <a:r>
              <a:rPr lang="ja-JP" altLang="en-US" sz="4000" b="1" dirty="0" smtClean="0"/>
              <a:t>回す角の大きさ＝３６０</a:t>
            </a:r>
            <a:r>
              <a:rPr lang="en-US" altLang="ja-JP" sz="4000" b="1" dirty="0" smtClean="0"/>
              <a:t>°÷</a:t>
            </a:r>
            <a:r>
              <a:rPr lang="ja-JP" altLang="en-US" sz="4000" b="1" dirty="0" smtClean="0"/>
              <a:t>角の数</a:t>
            </a:r>
            <a:endParaRPr kumimoji="1" lang="ja-JP" altLang="en-US" sz="4000" b="1" dirty="0"/>
          </a:p>
        </p:txBody>
      </p:sp>
      <p:sp>
        <p:nvSpPr>
          <p:cNvPr id="3" name="角丸四角形 2"/>
          <p:cNvSpPr/>
          <p:nvPr/>
        </p:nvSpPr>
        <p:spPr>
          <a:xfrm>
            <a:off x="2063931" y="2189103"/>
            <a:ext cx="1097280" cy="51928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7193279" y="2189103"/>
            <a:ext cx="1598024" cy="51928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22</a:t>
            </a:r>
            <a:r>
              <a:rPr kumimoji="1" lang="en-US" altLang="ja-JP" sz="2400" dirty="0" smtClean="0"/>
              <a:t>】</a:t>
            </a:r>
            <a:endParaRPr kumimoji="1" lang="ja-JP" altLang="en-US" sz="2400" dirty="0"/>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22</a:t>
            </a:fld>
            <a:endParaRPr kumimoji="1" lang="ja-JP" altLang="en-US"/>
          </a:p>
        </p:txBody>
      </p:sp>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6784" y="2155934"/>
            <a:ext cx="604971" cy="588676"/>
          </a:xfrm>
          <a:prstGeom prst="rect">
            <a:avLst/>
          </a:prstGeom>
        </p:spPr>
      </p:pic>
    </p:spTree>
    <p:extLst>
      <p:ext uri="{BB962C8B-B14F-4D97-AF65-F5344CB8AC3E}">
        <p14:creationId xmlns:p14="http://schemas.microsoft.com/office/powerpoint/2010/main" val="33800379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2269153499"/>
              </p:ext>
            </p:extLst>
          </p:nvPr>
        </p:nvGraphicFramePr>
        <p:xfrm>
          <a:off x="548639" y="1319345"/>
          <a:ext cx="10894424" cy="1449979"/>
        </p:xfrm>
        <a:graphic>
          <a:graphicData uri="http://schemas.openxmlformats.org/drawingml/2006/table">
            <a:tbl>
              <a:tblPr firstRow="1" bandRow="1">
                <a:effectLst/>
                <a:tableStyleId>{5C22544A-7EE6-4342-B048-85BDC9FD1C3A}</a:tableStyleId>
              </a:tblPr>
              <a:tblGrid>
                <a:gridCol w="1500349">
                  <a:extLst>
                    <a:ext uri="{9D8B030D-6E8A-4147-A177-3AD203B41FA5}">
                      <a16:colId xmlns:a16="http://schemas.microsoft.com/office/drawing/2014/main" val="20000"/>
                    </a:ext>
                  </a:extLst>
                </a:gridCol>
                <a:gridCol w="1230017">
                  <a:extLst>
                    <a:ext uri="{9D8B030D-6E8A-4147-A177-3AD203B41FA5}">
                      <a16:colId xmlns:a16="http://schemas.microsoft.com/office/drawing/2014/main" val="20001"/>
                    </a:ext>
                  </a:extLst>
                </a:gridCol>
                <a:gridCol w="1919364">
                  <a:extLst>
                    <a:ext uri="{9D8B030D-6E8A-4147-A177-3AD203B41FA5}">
                      <a16:colId xmlns:a16="http://schemas.microsoft.com/office/drawing/2014/main" val="20002"/>
                    </a:ext>
                  </a:extLst>
                </a:gridCol>
                <a:gridCol w="1892332">
                  <a:extLst>
                    <a:ext uri="{9D8B030D-6E8A-4147-A177-3AD203B41FA5}">
                      <a16:colId xmlns:a16="http://schemas.microsoft.com/office/drawing/2014/main" val="20003"/>
                    </a:ext>
                  </a:extLst>
                </a:gridCol>
                <a:gridCol w="1878814">
                  <a:extLst>
                    <a:ext uri="{9D8B030D-6E8A-4147-A177-3AD203B41FA5}">
                      <a16:colId xmlns:a16="http://schemas.microsoft.com/office/drawing/2014/main" val="20004"/>
                    </a:ext>
                  </a:extLst>
                </a:gridCol>
                <a:gridCol w="2473548">
                  <a:extLst>
                    <a:ext uri="{9D8B030D-6E8A-4147-A177-3AD203B41FA5}">
                      <a16:colId xmlns:a16="http://schemas.microsoft.com/office/drawing/2014/main" val="20005"/>
                    </a:ext>
                  </a:extLst>
                </a:gridCol>
              </a:tblGrid>
              <a:tr h="640078">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内角の和</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2400" dirty="0" smtClean="0">
                          <a:solidFill>
                            <a:schemeClr val="tx1"/>
                          </a:solidFill>
                        </a:rPr>
                        <a:t>      内角</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kumimoji="1" lang="ja-JP" altLang="en-US" sz="2400" dirty="0" smtClean="0">
                          <a:solidFill>
                            <a:schemeClr val="tx1"/>
                          </a:solidFill>
                        </a:rPr>
                        <a:t>  回す角の</a:t>
                      </a:r>
                      <a:endParaRPr kumimoji="1" lang="en-US" altLang="ja-JP" sz="2400" dirty="0" smtClean="0">
                        <a:solidFill>
                          <a:schemeClr val="tx1"/>
                        </a:solidFill>
                      </a:endParaRPr>
                    </a:p>
                    <a:p>
                      <a:r>
                        <a:rPr kumimoji="1" lang="ja-JP" altLang="en-US" sz="2400" dirty="0" smtClean="0">
                          <a:solidFill>
                            <a:schemeClr val="tx1"/>
                          </a:solidFill>
                        </a:rPr>
                        <a:t>  大きさ</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en-US" altLang="ja-JP" sz="240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七</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７</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FF0000"/>
                          </a:solidFill>
                        </a:rPr>
                        <a:t>　</a:t>
                      </a:r>
                      <a:r>
                        <a:rPr kumimoji="1" lang="ja-JP" altLang="en-US" sz="3200" b="1" baseline="0" dirty="0" smtClean="0">
                          <a:solidFill>
                            <a:srgbClr val="FF0000"/>
                          </a:solidFill>
                        </a:rPr>
                        <a:t> </a:t>
                      </a:r>
                      <a:r>
                        <a:rPr kumimoji="1" lang="ja-JP" altLang="en-US" sz="3200" b="1" dirty="0" smtClean="0">
                          <a:solidFill>
                            <a:srgbClr val="FF0000"/>
                          </a:solidFill>
                        </a:rPr>
                        <a:t>３６０</a:t>
                      </a:r>
                      <a:r>
                        <a:rPr kumimoji="1" lang="en-US" altLang="ja-JP" sz="3200" b="1" dirty="0" smtClean="0">
                          <a:solidFill>
                            <a:srgbClr val="FF0000"/>
                          </a:solidFill>
                        </a:rPr>
                        <a:t>°</a:t>
                      </a:r>
                      <a:endParaRPr kumimoji="1" lang="ja-JP" altLang="en-US" sz="3200"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smtClean="0"/>
              <a:t>正七角形の「回す角の大きさ」は？</a:t>
            </a:r>
            <a:endParaRPr kumimoji="1" lang="ja-JP" altLang="en-US" sz="3600" b="1" dirty="0"/>
          </a:p>
        </p:txBody>
      </p:sp>
      <p:sp>
        <p:nvSpPr>
          <p:cNvPr id="7" name="乗算記号 6"/>
          <p:cNvSpPr/>
          <p:nvPr/>
        </p:nvSpPr>
        <p:spPr>
          <a:xfrm>
            <a:off x="4781011" y="2111262"/>
            <a:ext cx="744584" cy="674970"/>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等号 9"/>
          <p:cNvSpPr/>
          <p:nvPr/>
        </p:nvSpPr>
        <p:spPr>
          <a:xfrm>
            <a:off x="9143995" y="2307740"/>
            <a:ext cx="418011" cy="230833"/>
          </a:xfrm>
          <a:prstGeom prst="mathEqual">
            <a:avLst/>
          </a:prstGeom>
          <a:solidFill>
            <a:srgbClr val="FF0000"/>
          </a:solidFill>
          <a:ln cmpd="dbl">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テキスト ボックス 10"/>
          <p:cNvSpPr txBox="1"/>
          <p:nvPr/>
        </p:nvSpPr>
        <p:spPr>
          <a:xfrm>
            <a:off x="1345481" y="3148333"/>
            <a:ext cx="8360227" cy="707886"/>
          </a:xfrm>
          <a:prstGeom prst="rect">
            <a:avLst/>
          </a:prstGeom>
          <a:noFill/>
          <a:ln w="38100">
            <a:solidFill>
              <a:srgbClr val="FF0000"/>
            </a:solidFill>
          </a:ln>
        </p:spPr>
        <p:txBody>
          <a:bodyPr wrap="square" rtlCol="0">
            <a:spAutoFit/>
          </a:bodyPr>
          <a:lstStyle/>
          <a:p>
            <a:r>
              <a:rPr lang="ja-JP" altLang="en-US" sz="4000" b="1" dirty="0" smtClean="0"/>
              <a:t>回す角の大きさ＝３６０</a:t>
            </a:r>
            <a:r>
              <a:rPr lang="en-US" altLang="ja-JP" sz="4000" b="1" dirty="0" smtClean="0"/>
              <a:t>°÷</a:t>
            </a:r>
            <a:r>
              <a:rPr lang="ja-JP" altLang="en-US" sz="4000" b="1" dirty="0" smtClean="0"/>
              <a:t>角の数</a:t>
            </a:r>
            <a:endParaRPr kumimoji="1" lang="ja-JP" altLang="en-US" sz="4000" b="1" dirty="0"/>
          </a:p>
        </p:txBody>
      </p:sp>
      <p:sp>
        <p:nvSpPr>
          <p:cNvPr id="3" name="角丸四角形 2"/>
          <p:cNvSpPr/>
          <p:nvPr/>
        </p:nvSpPr>
        <p:spPr>
          <a:xfrm>
            <a:off x="2063931" y="2189103"/>
            <a:ext cx="1097280" cy="51928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7193279" y="2189103"/>
            <a:ext cx="1598024" cy="51928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1345481" y="3845832"/>
            <a:ext cx="8360228" cy="1323439"/>
          </a:xfrm>
          <a:prstGeom prst="rect">
            <a:avLst/>
          </a:prstGeom>
          <a:noFill/>
          <a:ln w="38100">
            <a:noFill/>
          </a:ln>
        </p:spPr>
        <p:txBody>
          <a:bodyPr wrap="square" rtlCol="0">
            <a:spAutoFit/>
          </a:bodyPr>
          <a:lstStyle/>
          <a:p>
            <a:r>
              <a:rPr lang="ja-JP" altLang="en-US" sz="4000" b="1" dirty="0"/>
              <a:t>　</a:t>
            </a:r>
            <a:r>
              <a:rPr lang="ja-JP" altLang="en-US" sz="4000" b="1" dirty="0" smtClean="0"/>
              <a:t>　　　　　　＝３６０</a:t>
            </a:r>
            <a:r>
              <a:rPr lang="en-US" altLang="ja-JP" sz="4000" b="1" dirty="0" smtClean="0"/>
              <a:t>°÷</a:t>
            </a:r>
            <a:r>
              <a:rPr lang="ja-JP" altLang="en-US" sz="4000" b="1" dirty="0" smtClean="0"/>
              <a:t>７</a:t>
            </a:r>
            <a:endParaRPr lang="en-US" altLang="ja-JP" sz="4000" b="1" dirty="0" smtClean="0"/>
          </a:p>
          <a:p>
            <a:r>
              <a:rPr kumimoji="1" lang="ja-JP" altLang="en-US" sz="4000" b="1" dirty="0"/>
              <a:t>　</a:t>
            </a:r>
            <a:r>
              <a:rPr kumimoji="1" lang="ja-JP" altLang="en-US" sz="4000" b="1" dirty="0" smtClean="0"/>
              <a:t>　　　　　　＝５１．４</a:t>
            </a:r>
            <a:r>
              <a:rPr kumimoji="1" lang="en-US" altLang="ja-JP" sz="4000" b="1" dirty="0" smtClean="0"/>
              <a:t>… </a:t>
            </a:r>
          </a:p>
        </p:txBody>
      </p:sp>
      <p:sp>
        <p:nvSpPr>
          <p:cNvPr id="14" name="テキスト ボックス 13"/>
          <p:cNvSpPr txBox="1"/>
          <p:nvPr/>
        </p:nvSpPr>
        <p:spPr>
          <a:xfrm>
            <a:off x="453103" y="5016438"/>
            <a:ext cx="3862312" cy="707886"/>
          </a:xfrm>
          <a:prstGeom prst="rect">
            <a:avLst/>
          </a:prstGeom>
          <a:noFill/>
          <a:ln w="38100">
            <a:noFill/>
          </a:ln>
        </p:spPr>
        <p:txBody>
          <a:bodyPr wrap="square" rtlCol="0">
            <a:spAutoFit/>
          </a:bodyPr>
          <a:lstStyle/>
          <a:p>
            <a:r>
              <a:rPr kumimoji="1" lang="ja-JP" altLang="en-US" sz="4000" b="1" dirty="0" smtClean="0">
                <a:solidFill>
                  <a:srgbClr val="FF0000"/>
                </a:solidFill>
              </a:rPr>
              <a:t>割り切れない！</a:t>
            </a:r>
            <a:endParaRPr kumimoji="1" lang="en-US" altLang="ja-JP" sz="4000" b="1" dirty="0" smtClean="0">
              <a:solidFill>
                <a:srgbClr val="FF0000"/>
              </a:solidFill>
            </a:endParaRPr>
          </a:p>
        </p:txBody>
      </p:sp>
      <p:sp>
        <p:nvSpPr>
          <p:cNvPr id="15" name="テキスト ボックス 14"/>
          <p:cNvSpPr txBox="1"/>
          <p:nvPr/>
        </p:nvSpPr>
        <p:spPr>
          <a:xfrm>
            <a:off x="439455" y="5991365"/>
            <a:ext cx="6787182" cy="707886"/>
          </a:xfrm>
          <a:prstGeom prst="rect">
            <a:avLst/>
          </a:prstGeom>
          <a:noFill/>
          <a:ln w="38100">
            <a:noFill/>
          </a:ln>
        </p:spPr>
        <p:txBody>
          <a:bodyPr wrap="square" rtlCol="0">
            <a:spAutoFit/>
          </a:bodyPr>
          <a:lstStyle/>
          <a:p>
            <a:r>
              <a:rPr kumimoji="1" lang="ja-JP" altLang="en-US" sz="4000" b="1" dirty="0" smtClean="0">
                <a:solidFill>
                  <a:srgbClr val="FF0000"/>
                </a:solidFill>
              </a:rPr>
              <a:t>正確な正七角形がかけない！</a:t>
            </a:r>
            <a:endParaRPr kumimoji="1" lang="en-US" altLang="ja-JP" sz="4000" b="1" dirty="0" smtClean="0">
              <a:solidFill>
                <a:srgbClr val="FF0000"/>
              </a:solidFill>
            </a:endParaRPr>
          </a:p>
        </p:txBody>
      </p:sp>
      <p:sp>
        <p:nvSpPr>
          <p:cNvPr id="4" name="下矢印 3"/>
          <p:cNvSpPr/>
          <p:nvPr/>
        </p:nvSpPr>
        <p:spPr>
          <a:xfrm>
            <a:off x="1793705" y="5644503"/>
            <a:ext cx="818866" cy="346862"/>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7741248" y="5964069"/>
            <a:ext cx="4282430" cy="707886"/>
          </a:xfrm>
          <a:prstGeom prst="rect">
            <a:avLst/>
          </a:prstGeom>
          <a:noFill/>
          <a:ln w="38100">
            <a:noFill/>
          </a:ln>
        </p:spPr>
        <p:txBody>
          <a:bodyPr wrap="square" rtlCol="0">
            <a:spAutoFit/>
          </a:bodyPr>
          <a:lstStyle/>
          <a:p>
            <a:r>
              <a:rPr lang="ja-JP" altLang="en-US" sz="4000" b="1" dirty="0" smtClean="0">
                <a:solidFill>
                  <a:srgbClr val="FF0000"/>
                </a:solidFill>
              </a:rPr>
              <a:t>どうしたらいい？</a:t>
            </a:r>
            <a:endParaRPr kumimoji="1" lang="en-US" altLang="ja-JP" sz="4000" b="1" dirty="0" smtClean="0">
              <a:solidFill>
                <a:srgbClr val="FF0000"/>
              </a:solidFill>
            </a:endParaRPr>
          </a:p>
        </p:txBody>
      </p:sp>
      <p:sp>
        <p:nvSpPr>
          <p:cNvPr id="17" name="下矢印 16"/>
          <p:cNvSpPr/>
          <p:nvPr/>
        </p:nvSpPr>
        <p:spPr>
          <a:xfrm rot="16200000">
            <a:off x="7160019" y="6015646"/>
            <a:ext cx="606413" cy="556048"/>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23</a:t>
            </a:r>
            <a:r>
              <a:rPr kumimoji="1" lang="en-US" altLang="ja-JP" sz="2400" dirty="0" smtClean="0"/>
              <a:t>】</a:t>
            </a:r>
            <a:endParaRPr kumimoji="1" lang="ja-JP" altLang="en-US" sz="2400" dirty="0"/>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23</a:t>
            </a:fld>
            <a:endParaRPr kumimoji="1" lang="ja-JP" altLang="en-US"/>
          </a:p>
        </p:txBody>
      </p:sp>
      <p:pic>
        <p:nvPicPr>
          <p:cNvPr id="19" name="図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6784" y="2155934"/>
            <a:ext cx="604971" cy="588676"/>
          </a:xfrm>
          <a:prstGeom prst="rect">
            <a:avLst/>
          </a:prstGeom>
        </p:spPr>
      </p:pic>
    </p:spTree>
    <p:extLst>
      <p:ext uri="{BB962C8B-B14F-4D97-AF65-F5344CB8AC3E}">
        <p14:creationId xmlns:p14="http://schemas.microsoft.com/office/powerpoint/2010/main" val="38527842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図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0241" y="2950995"/>
            <a:ext cx="2810267" cy="2791215"/>
          </a:xfrm>
          <a:prstGeom prst="rect">
            <a:avLst/>
          </a:prstGeom>
        </p:spPr>
      </p:pic>
      <p:pic>
        <p:nvPicPr>
          <p:cNvPr id="16" name="図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49700" y="2930429"/>
            <a:ext cx="2934109" cy="2838846"/>
          </a:xfrm>
          <a:prstGeom prst="rect">
            <a:avLst/>
          </a:prstGeom>
        </p:spPr>
      </p:pic>
      <p:sp>
        <p:nvSpPr>
          <p:cNvPr id="2" name="テキスト ボックス 1"/>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smtClean="0"/>
              <a:t>正七角形の「回す角の大きさ」は？</a:t>
            </a:r>
            <a:endParaRPr kumimoji="1" lang="ja-JP" altLang="en-US" sz="3600" b="1" dirty="0"/>
          </a:p>
        </p:txBody>
      </p:sp>
      <p:sp>
        <p:nvSpPr>
          <p:cNvPr id="5" name="テキスト ボックス 4"/>
          <p:cNvSpPr txBox="1"/>
          <p:nvPr/>
        </p:nvSpPr>
        <p:spPr>
          <a:xfrm>
            <a:off x="667263" y="1697568"/>
            <a:ext cx="4522575" cy="1077218"/>
          </a:xfrm>
          <a:prstGeom prst="rect">
            <a:avLst/>
          </a:prstGeom>
          <a:noFill/>
        </p:spPr>
        <p:txBody>
          <a:bodyPr wrap="square" rtlCol="0">
            <a:spAutoFit/>
          </a:bodyPr>
          <a:lstStyle/>
          <a:p>
            <a:r>
              <a:rPr kumimoji="1" lang="ja-JP" altLang="en-US" sz="3200" dirty="0" smtClean="0"/>
              <a:t>回す角の大きさ</a:t>
            </a:r>
            <a:endParaRPr kumimoji="1" lang="en-US" altLang="ja-JP" sz="3200" dirty="0" smtClean="0"/>
          </a:p>
          <a:p>
            <a:r>
              <a:rPr lang="ja-JP" altLang="en-US" sz="3200" b="1" dirty="0"/>
              <a:t>　</a:t>
            </a:r>
            <a:r>
              <a:rPr lang="ja-JP" altLang="en-US" sz="3200" b="1" dirty="0" smtClean="0"/>
              <a:t>５１</a:t>
            </a:r>
            <a:r>
              <a:rPr lang="en-US" altLang="ja-JP" sz="3200" b="1" dirty="0" smtClean="0"/>
              <a:t>°</a:t>
            </a:r>
            <a:r>
              <a:rPr lang="ja-JP" altLang="en-US" sz="3200" dirty="0" smtClean="0"/>
              <a:t>にすると</a:t>
            </a:r>
            <a:r>
              <a:rPr lang="en-US" altLang="ja-JP" sz="3200" dirty="0" smtClean="0"/>
              <a:t>…</a:t>
            </a:r>
            <a:endParaRPr kumimoji="1" lang="ja-JP" altLang="en-US" sz="3200" dirty="0"/>
          </a:p>
        </p:txBody>
      </p:sp>
      <p:sp>
        <p:nvSpPr>
          <p:cNvPr id="6" name="テキスト ボックス 5"/>
          <p:cNvSpPr txBox="1"/>
          <p:nvPr/>
        </p:nvSpPr>
        <p:spPr>
          <a:xfrm>
            <a:off x="6281020" y="1697568"/>
            <a:ext cx="4197510" cy="1077218"/>
          </a:xfrm>
          <a:prstGeom prst="rect">
            <a:avLst/>
          </a:prstGeom>
          <a:noFill/>
        </p:spPr>
        <p:txBody>
          <a:bodyPr wrap="square" rtlCol="0">
            <a:spAutoFit/>
          </a:bodyPr>
          <a:lstStyle/>
          <a:p>
            <a:r>
              <a:rPr kumimoji="1" lang="ja-JP" altLang="en-US" sz="3200" dirty="0" smtClean="0"/>
              <a:t>回す角の大きさ</a:t>
            </a:r>
            <a:endParaRPr kumimoji="1" lang="en-US" altLang="ja-JP" sz="3200" dirty="0" smtClean="0"/>
          </a:p>
          <a:p>
            <a:r>
              <a:rPr lang="ja-JP" altLang="en-US" sz="3200" b="1" dirty="0"/>
              <a:t>　</a:t>
            </a:r>
            <a:r>
              <a:rPr lang="ja-JP" altLang="en-US" sz="3200" b="1" dirty="0" smtClean="0"/>
              <a:t>５２</a:t>
            </a:r>
            <a:r>
              <a:rPr lang="en-US" altLang="ja-JP" sz="3200" b="1" dirty="0" smtClean="0"/>
              <a:t>°</a:t>
            </a:r>
            <a:r>
              <a:rPr lang="ja-JP" altLang="en-US" sz="3200" dirty="0" smtClean="0"/>
              <a:t>にすると</a:t>
            </a:r>
            <a:r>
              <a:rPr lang="en-US" altLang="ja-JP" sz="3200" dirty="0" smtClean="0"/>
              <a:t>…</a:t>
            </a:r>
            <a:endParaRPr kumimoji="1" lang="ja-JP" altLang="en-US" sz="3200" dirty="0"/>
          </a:p>
        </p:txBody>
      </p:sp>
      <p:sp>
        <p:nvSpPr>
          <p:cNvPr id="8" name="右矢印 7"/>
          <p:cNvSpPr/>
          <p:nvPr/>
        </p:nvSpPr>
        <p:spPr>
          <a:xfrm>
            <a:off x="1694545" y="5508492"/>
            <a:ext cx="697071" cy="362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397956" y="5418629"/>
            <a:ext cx="1296796" cy="523220"/>
          </a:xfrm>
          <a:prstGeom prst="rect">
            <a:avLst/>
          </a:prstGeom>
          <a:noFill/>
          <a:ln>
            <a:solidFill>
              <a:srgbClr val="002060"/>
            </a:solidFill>
          </a:ln>
        </p:spPr>
        <p:txBody>
          <a:bodyPr wrap="square" rtlCol="0">
            <a:spAutoFit/>
          </a:bodyPr>
          <a:lstStyle/>
          <a:p>
            <a:r>
              <a:rPr kumimoji="1" lang="ja-JP" altLang="en-US" sz="2800" b="1" dirty="0" smtClean="0">
                <a:solidFill>
                  <a:srgbClr val="0070C0"/>
                </a:solidFill>
              </a:rPr>
              <a:t>すき間</a:t>
            </a:r>
            <a:endParaRPr kumimoji="1" lang="ja-JP" altLang="en-US" sz="2800" b="1" dirty="0">
              <a:solidFill>
                <a:srgbClr val="0070C0"/>
              </a:solidFill>
            </a:endParaRPr>
          </a:p>
        </p:txBody>
      </p:sp>
      <p:sp>
        <p:nvSpPr>
          <p:cNvPr id="10" name="右矢印 9"/>
          <p:cNvSpPr/>
          <p:nvPr/>
        </p:nvSpPr>
        <p:spPr>
          <a:xfrm>
            <a:off x="7333176" y="5443876"/>
            <a:ext cx="716878" cy="362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5715839" y="5364680"/>
            <a:ext cx="1618951" cy="523220"/>
          </a:xfrm>
          <a:prstGeom prst="rect">
            <a:avLst/>
          </a:prstGeom>
          <a:noFill/>
          <a:ln>
            <a:solidFill>
              <a:srgbClr val="002060"/>
            </a:solidFill>
          </a:ln>
        </p:spPr>
        <p:txBody>
          <a:bodyPr wrap="square" rtlCol="0">
            <a:spAutoFit/>
          </a:bodyPr>
          <a:lstStyle/>
          <a:p>
            <a:r>
              <a:rPr lang="ja-JP" altLang="en-US" sz="2800" b="1" dirty="0">
                <a:solidFill>
                  <a:srgbClr val="0070C0"/>
                </a:solidFill>
              </a:rPr>
              <a:t>線</a:t>
            </a:r>
            <a:r>
              <a:rPr lang="ja-JP" altLang="en-US" sz="2800" b="1" dirty="0" smtClean="0">
                <a:solidFill>
                  <a:srgbClr val="0070C0"/>
                </a:solidFill>
              </a:rPr>
              <a:t>が交差</a:t>
            </a:r>
            <a:endParaRPr kumimoji="1" lang="ja-JP" altLang="en-US" sz="2800" b="1" dirty="0">
              <a:solidFill>
                <a:srgbClr val="0070C0"/>
              </a:solidFill>
            </a:endParaRPr>
          </a:p>
        </p:txBody>
      </p:sp>
      <p:sp>
        <p:nvSpPr>
          <p:cNvPr id="12" name="テキスト ボックス 11"/>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24</a:t>
            </a:r>
            <a:r>
              <a:rPr kumimoji="1" lang="en-US" altLang="ja-JP" sz="2400" dirty="0" smtClean="0"/>
              <a:t>】</a:t>
            </a:r>
            <a:endParaRPr kumimoji="1" lang="ja-JP" altLang="en-US" sz="2400" dirty="0"/>
          </a:p>
        </p:txBody>
      </p:sp>
      <p:sp>
        <p:nvSpPr>
          <p:cNvPr id="7" name="スライド番号プレースホルダー 6"/>
          <p:cNvSpPr>
            <a:spLocks noGrp="1"/>
          </p:cNvSpPr>
          <p:nvPr>
            <p:ph type="sldNum" sz="quarter" idx="12"/>
          </p:nvPr>
        </p:nvSpPr>
        <p:spPr/>
        <p:txBody>
          <a:bodyPr/>
          <a:lstStyle/>
          <a:p>
            <a:fld id="{F4584ACA-8B2E-4416-821B-3D93A0A25E15}" type="slidenum">
              <a:rPr kumimoji="1" lang="ja-JP" altLang="en-US" smtClean="0"/>
              <a:t>24</a:t>
            </a:fld>
            <a:endParaRPr kumimoji="1" lang="ja-JP" altLang="en-US"/>
          </a:p>
        </p:txBody>
      </p:sp>
      <p:sp>
        <p:nvSpPr>
          <p:cNvPr id="13" name="楕円 12"/>
          <p:cNvSpPr/>
          <p:nvPr/>
        </p:nvSpPr>
        <p:spPr>
          <a:xfrm>
            <a:off x="8050054" y="5243736"/>
            <a:ext cx="659441" cy="6277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p:cNvSpPr/>
          <p:nvPr/>
        </p:nvSpPr>
        <p:spPr>
          <a:xfrm>
            <a:off x="2411072" y="5297212"/>
            <a:ext cx="659441" cy="6277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569509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テキスト ボックス 1"/>
          <p:cNvSpPr txBox="1"/>
          <p:nvPr/>
        </p:nvSpPr>
        <p:spPr>
          <a:xfrm>
            <a:off x="8317194" y="4218008"/>
            <a:ext cx="3881336" cy="2062103"/>
          </a:xfrm>
          <a:prstGeom prst="rect">
            <a:avLst/>
          </a:prstGeom>
          <a:solidFill>
            <a:schemeClr val="bg1"/>
          </a:solidFill>
          <a:ln w="6350">
            <a:solidFill>
              <a:schemeClr val="tx1"/>
            </a:solidFill>
          </a:ln>
        </p:spPr>
        <p:txBody>
          <a:bodyPr wrap="square" rtlCol="0">
            <a:spAutoFit/>
          </a:bodyPr>
          <a:lstStyle/>
          <a:p>
            <a:r>
              <a:rPr kumimoji="1" lang="ja-JP" altLang="en-US" sz="3600" b="1" dirty="0" smtClean="0"/>
              <a:t>     ３６０</a:t>
            </a:r>
            <a:r>
              <a:rPr kumimoji="1" lang="en-US" altLang="ja-JP" sz="3600" b="1" dirty="0" smtClean="0"/>
              <a:t>÷</a:t>
            </a:r>
            <a:r>
              <a:rPr kumimoji="1" lang="ja-JP" altLang="en-US" sz="3600" b="1" dirty="0" smtClean="0"/>
              <a:t>７</a:t>
            </a:r>
            <a:endParaRPr kumimoji="1" lang="en-US" altLang="ja-JP" sz="3600" b="1" dirty="0" smtClean="0"/>
          </a:p>
          <a:p>
            <a:r>
              <a:rPr lang="en-US" altLang="ja-JP" sz="1000" b="1" dirty="0"/>
              <a:t> </a:t>
            </a:r>
            <a:endParaRPr kumimoji="1" lang="en-US" altLang="ja-JP" sz="1000" b="1" dirty="0" smtClean="0"/>
          </a:p>
          <a:p>
            <a:r>
              <a:rPr lang="ja-JP" altLang="en-US" sz="3600" b="1" dirty="0" smtClean="0"/>
              <a:t>　     　↓</a:t>
            </a:r>
            <a:endParaRPr lang="en-US" altLang="ja-JP" sz="3600" b="1" dirty="0" smtClean="0"/>
          </a:p>
          <a:p>
            <a:r>
              <a:rPr lang="en-US" altLang="ja-JP" sz="1000" b="1" dirty="0"/>
              <a:t> </a:t>
            </a:r>
          </a:p>
          <a:p>
            <a:r>
              <a:rPr lang="ja-JP" altLang="en-US" sz="3600" b="1" dirty="0" smtClean="0"/>
              <a:t>     ３６０</a:t>
            </a:r>
            <a:r>
              <a:rPr lang="ja-JP" altLang="en-US" sz="3600" b="1" dirty="0"/>
              <a:t>／</a:t>
            </a:r>
            <a:r>
              <a:rPr lang="ja-JP" altLang="en-US" sz="3600" b="1" dirty="0" smtClean="0"/>
              <a:t>７</a:t>
            </a:r>
            <a:r>
              <a:rPr kumimoji="1" lang="en-US" altLang="ja-JP" sz="1000" b="1" dirty="0" smtClean="0"/>
              <a:t>   </a:t>
            </a:r>
            <a:endParaRPr kumimoji="1" lang="ja-JP" altLang="en-US" sz="1000" b="1" dirty="0"/>
          </a:p>
        </p:txBody>
      </p:sp>
      <p:sp>
        <p:nvSpPr>
          <p:cNvPr id="11" name="テキスト ボックス 10"/>
          <p:cNvSpPr txBox="1"/>
          <p:nvPr/>
        </p:nvSpPr>
        <p:spPr>
          <a:xfrm>
            <a:off x="2549071" y="5136570"/>
            <a:ext cx="4950823" cy="1200329"/>
          </a:xfrm>
          <a:prstGeom prst="rect">
            <a:avLst/>
          </a:prstGeom>
          <a:noFill/>
          <a:ln w="6350">
            <a:solidFill>
              <a:schemeClr val="tx1"/>
            </a:solidFill>
          </a:ln>
        </p:spPr>
        <p:txBody>
          <a:bodyPr wrap="square" rtlCol="0">
            <a:spAutoFit/>
          </a:bodyPr>
          <a:lstStyle/>
          <a:p>
            <a:r>
              <a:rPr kumimoji="1" lang="ja-JP" altLang="en-US" sz="3600" b="1" dirty="0" smtClean="0">
                <a:solidFill>
                  <a:srgbClr val="00B050"/>
                </a:solidFill>
              </a:rPr>
              <a:t>「演算」の中の</a:t>
            </a:r>
            <a:endParaRPr kumimoji="1" lang="en-US" altLang="ja-JP" sz="3600" b="1" dirty="0" smtClean="0">
              <a:solidFill>
                <a:srgbClr val="00B050"/>
              </a:solidFill>
            </a:endParaRPr>
          </a:p>
          <a:p>
            <a:r>
              <a:rPr kumimoji="1" lang="ja-JP" altLang="en-US" sz="3600" b="1" dirty="0" smtClean="0">
                <a:solidFill>
                  <a:srgbClr val="00B050"/>
                </a:solidFill>
              </a:rPr>
              <a:t>「○／○」を使用する</a:t>
            </a:r>
            <a:endParaRPr kumimoji="1" lang="ja-JP" altLang="en-US" sz="3600" b="1" dirty="0">
              <a:solidFill>
                <a:srgbClr val="00B050"/>
              </a:solidFill>
            </a:endParaRPr>
          </a:p>
        </p:txBody>
      </p:sp>
      <p:sp>
        <p:nvSpPr>
          <p:cNvPr id="12" name="角丸四角形 11"/>
          <p:cNvSpPr/>
          <p:nvPr/>
        </p:nvSpPr>
        <p:spPr>
          <a:xfrm>
            <a:off x="350491" y="2322057"/>
            <a:ext cx="982982" cy="35144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0" y="0"/>
            <a:ext cx="12192000" cy="954107"/>
          </a:xfrm>
          <a:prstGeom prst="rect">
            <a:avLst/>
          </a:prstGeom>
          <a:solidFill>
            <a:srgbClr val="0070C0"/>
          </a:solidFill>
          <a:ln w="38100">
            <a:solidFill>
              <a:srgbClr val="0070C0"/>
            </a:solidFill>
          </a:ln>
        </p:spPr>
        <p:txBody>
          <a:bodyPr wrap="square" rtlCol="0">
            <a:spAutoFit/>
          </a:bodyPr>
          <a:lstStyle/>
          <a:p>
            <a:endParaRPr kumimoji="1" lang="en-US" altLang="ja-JP" sz="800" b="1" dirty="0" smtClean="0"/>
          </a:p>
          <a:p>
            <a:pPr algn="ctr"/>
            <a:r>
              <a:rPr kumimoji="1" lang="ja-JP" altLang="en-US" sz="4000" b="1" dirty="0" smtClean="0"/>
              <a:t> </a:t>
            </a:r>
            <a:r>
              <a:rPr kumimoji="1" lang="ja-JP" altLang="en-US" sz="4000" b="1" dirty="0" smtClean="0">
                <a:solidFill>
                  <a:schemeClr val="bg1"/>
                </a:solidFill>
              </a:rPr>
              <a:t>正七</a:t>
            </a:r>
            <a:r>
              <a:rPr lang="ja-JP" altLang="en-US" sz="4000" b="1" dirty="0" smtClean="0">
                <a:solidFill>
                  <a:schemeClr val="bg1"/>
                </a:solidFill>
              </a:rPr>
              <a:t>角</a:t>
            </a:r>
            <a:r>
              <a:rPr kumimoji="1" lang="ja-JP" altLang="en-US" sz="4000" b="1" dirty="0" smtClean="0">
                <a:solidFill>
                  <a:schemeClr val="bg1"/>
                </a:solidFill>
              </a:rPr>
              <a:t>形</a:t>
            </a:r>
            <a:r>
              <a:rPr lang="ja-JP" altLang="en-US" sz="4000" b="1" dirty="0" smtClean="0">
                <a:solidFill>
                  <a:schemeClr val="bg1"/>
                </a:solidFill>
              </a:rPr>
              <a:t>をかくプログラムをつくる</a:t>
            </a:r>
            <a:endParaRPr lang="en-US" altLang="ja-JP" sz="4000" b="1" dirty="0" smtClean="0">
              <a:solidFill>
                <a:schemeClr val="bg1"/>
              </a:solidFill>
            </a:endParaRPr>
          </a:p>
          <a:p>
            <a:pPr algn="ctr"/>
            <a:r>
              <a:rPr lang="en-US" altLang="ja-JP" sz="800" b="1" dirty="0">
                <a:solidFill>
                  <a:schemeClr val="bg1"/>
                </a:solidFill>
              </a:rPr>
              <a:t> </a:t>
            </a:r>
            <a:endParaRPr lang="en-US" altLang="ja-JP" sz="800" b="1" dirty="0" smtClean="0">
              <a:solidFill>
                <a:schemeClr val="bg1"/>
              </a:solidFill>
            </a:endParaRPr>
          </a:p>
        </p:txBody>
      </p:sp>
      <p:sp>
        <p:nvSpPr>
          <p:cNvPr id="16" name="テキスト ボックス 15"/>
          <p:cNvSpPr txBox="1"/>
          <p:nvPr/>
        </p:nvSpPr>
        <p:spPr>
          <a:xfrm>
            <a:off x="11040290" y="-5507"/>
            <a:ext cx="1158240" cy="461665"/>
          </a:xfrm>
          <a:prstGeom prst="rect">
            <a:avLst/>
          </a:prstGeom>
          <a:noFill/>
        </p:spPr>
        <p:txBody>
          <a:bodyPr wrap="square" rtlCol="0">
            <a:spAutoFit/>
          </a:bodyPr>
          <a:lstStyle/>
          <a:p>
            <a:r>
              <a:rPr kumimoji="1" lang="en-US" altLang="ja-JP" sz="2400" dirty="0" smtClean="0">
                <a:solidFill>
                  <a:schemeClr val="bg1"/>
                </a:solidFill>
              </a:rPr>
              <a:t>【</a:t>
            </a:r>
            <a:r>
              <a:rPr lang="en-US" altLang="ja-JP" sz="2400" dirty="0" smtClean="0">
                <a:solidFill>
                  <a:schemeClr val="bg1"/>
                </a:solidFill>
              </a:rPr>
              <a:t>25</a:t>
            </a:r>
            <a:r>
              <a:rPr kumimoji="1" lang="en-US" altLang="ja-JP" sz="2400" dirty="0" smtClean="0">
                <a:solidFill>
                  <a:schemeClr val="bg1"/>
                </a:solidFill>
              </a:rPr>
              <a:t>】</a:t>
            </a:r>
            <a:endParaRPr kumimoji="1" lang="ja-JP" altLang="en-US" sz="2400" dirty="0">
              <a:solidFill>
                <a:schemeClr val="bg1"/>
              </a:solidFill>
            </a:endParaRPr>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25</a:t>
            </a:fld>
            <a:endParaRPr kumimoji="1" lang="ja-JP" altLang="en-US"/>
          </a:p>
        </p:txBody>
      </p:sp>
      <p:sp>
        <p:nvSpPr>
          <p:cNvPr id="17" name="角丸四角形 16"/>
          <p:cNvSpPr/>
          <p:nvPr/>
        </p:nvSpPr>
        <p:spPr>
          <a:xfrm>
            <a:off x="2738060" y="5710134"/>
            <a:ext cx="2064918" cy="56997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 name="直線矢印コネクタ 12"/>
          <p:cNvCxnSpPr/>
          <p:nvPr/>
        </p:nvCxnSpPr>
        <p:spPr>
          <a:xfrm>
            <a:off x="897251" y="2696066"/>
            <a:ext cx="1651820" cy="2440504"/>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a:off x="7499894" y="5582488"/>
            <a:ext cx="817300" cy="10916"/>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060" y="1447620"/>
            <a:ext cx="2238687" cy="3391373"/>
          </a:xfrm>
          <a:prstGeom prst="rect">
            <a:avLst/>
          </a:prstGeom>
        </p:spPr>
      </p:pic>
      <p:cxnSp>
        <p:nvCxnSpPr>
          <p:cNvPr id="15" name="直線矢印コネクタ 14"/>
          <p:cNvCxnSpPr/>
          <p:nvPr/>
        </p:nvCxnSpPr>
        <p:spPr>
          <a:xfrm flipH="1" flipV="1">
            <a:off x="4947563" y="3893751"/>
            <a:ext cx="3317131" cy="1093844"/>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35541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0" y="0"/>
            <a:ext cx="12192000" cy="6858000"/>
          </a:xfrm>
          <a:prstGeom prst="rect">
            <a:avLst/>
          </a:prstGeom>
        </p:spPr>
      </p:pic>
      <p:sp>
        <p:nvSpPr>
          <p:cNvPr id="9" name="テキスト ボックス 8"/>
          <p:cNvSpPr txBox="1"/>
          <p:nvPr/>
        </p:nvSpPr>
        <p:spPr>
          <a:xfrm>
            <a:off x="6096000" y="3352206"/>
            <a:ext cx="718458" cy="1938992"/>
          </a:xfrm>
          <a:prstGeom prst="rect">
            <a:avLst/>
          </a:prstGeom>
          <a:noFill/>
          <a:ln w="38100">
            <a:solidFill>
              <a:srgbClr val="FF0000"/>
            </a:solidFill>
          </a:ln>
        </p:spPr>
        <p:txBody>
          <a:bodyPr wrap="square" rtlCol="0">
            <a:spAutoFit/>
          </a:bodyPr>
          <a:lstStyle/>
          <a:p>
            <a:r>
              <a:rPr kumimoji="1" lang="ja-JP" altLang="en-US" sz="4000" b="1" dirty="0" smtClean="0">
                <a:solidFill>
                  <a:srgbClr val="FF0000"/>
                </a:solidFill>
              </a:rPr>
              <a:t>正解例</a:t>
            </a:r>
            <a:endParaRPr kumimoji="1" lang="ja-JP" altLang="en-US" sz="4000" b="1" dirty="0">
              <a:solidFill>
                <a:srgbClr val="FF0000"/>
              </a:solidFill>
            </a:endParaRPr>
          </a:p>
        </p:txBody>
      </p:sp>
      <p:sp>
        <p:nvSpPr>
          <p:cNvPr id="11" name="テキスト ボックス 10"/>
          <p:cNvSpPr txBox="1"/>
          <p:nvPr/>
        </p:nvSpPr>
        <p:spPr>
          <a:xfrm>
            <a:off x="0" y="0"/>
            <a:ext cx="12192000" cy="954107"/>
          </a:xfrm>
          <a:prstGeom prst="rect">
            <a:avLst/>
          </a:prstGeom>
          <a:solidFill>
            <a:srgbClr val="0070C0"/>
          </a:solidFill>
          <a:ln w="38100">
            <a:solidFill>
              <a:srgbClr val="0070C0"/>
            </a:solidFill>
          </a:ln>
        </p:spPr>
        <p:txBody>
          <a:bodyPr wrap="square" rtlCol="0">
            <a:spAutoFit/>
          </a:bodyPr>
          <a:lstStyle/>
          <a:p>
            <a:endParaRPr kumimoji="1" lang="en-US" altLang="ja-JP" sz="800" b="1" dirty="0" smtClean="0"/>
          </a:p>
          <a:p>
            <a:pPr algn="ctr"/>
            <a:r>
              <a:rPr kumimoji="1" lang="ja-JP" altLang="en-US" sz="4000" b="1" dirty="0" smtClean="0"/>
              <a:t> </a:t>
            </a:r>
            <a:r>
              <a:rPr kumimoji="1" lang="ja-JP" altLang="en-US" sz="4000" b="1" dirty="0" smtClean="0">
                <a:solidFill>
                  <a:schemeClr val="bg1"/>
                </a:solidFill>
              </a:rPr>
              <a:t>正七</a:t>
            </a:r>
            <a:r>
              <a:rPr lang="ja-JP" altLang="en-US" sz="4000" b="1" dirty="0" smtClean="0">
                <a:solidFill>
                  <a:schemeClr val="bg1"/>
                </a:solidFill>
              </a:rPr>
              <a:t>角</a:t>
            </a:r>
            <a:r>
              <a:rPr kumimoji="1" lang="ja-JP" altLang="en-US" sz="4000" b="1" dirty="0" smtClean="0">
                <a:solidFill>
                  <a:schemeClr val="bg1"/>
                </a:solidFill>
              </a:rPr>
              <a:t>形</a:t>
            </a:r>
            <a:r>
              <a:rPr lang="ja-JP" altLang="en-US" sz="4000" b="1" dirty="0" smtClean="0">
                <a:solidFill>
                  <a:schemeClr val="bg1"/>
                </a:solidFill>
              </a:rPr>
              <a:t>をかくプログラム</a:t>
            </a:r>
            <a:endParaRPr lang="en-US" altLang="ja-JP" sz="4000" b="1" dirty="0" smtClean="0">
              <a:solidFill>
                <a:schemeClr val="bg1"/>
              </a:solidFill>
            </a:endParaRPr>
          </a:p>
          <a:p>
            <a:pPr algn="ctr"/>
            <a:r>
              <a:rPr lang="en-US" altLang="ja-JP" sz="800" b="1" dirty="0">
                <a:solidFill>
                  <a:schemeClr val="bg1"/>
                </a:solidFill>
              </a:rPr>
              <a:t> </a:t>
            </a:r>
            <a:endParaRPr lang="en-US" altLang="ja-JP" sz="800" b="1" dirty="0" smtClean="0">
              <a:solidFill>
                <a:schemeClr val="bg1"/>
              </a:solidFill>
            </a:endParaRPr>
          </a:p>
        </p:txBody>
      </p:sp>
      <p:sp>
        <p:nvSpPr>
          <p:cNvPr id="12" name="テキスト ボックス 11"/>
          <p:cNvSpPr txBox="1"/>
          <p:nvPr/>
        </p:nvSpPr>
        <p:spPr>
          <a:xfrm>
            <a:off x="11040290" y="-5507"/>
            <a:ext cx="1158240" cy="461665"/>
          </a:xfrm>
          <a:prstGeom prst="rect">
            <a:avLst/>
          </a:prstGeom>
          <a:noFill/>
        </p:spPr>
        <p:txBody>
          <a:bodyPr wrap="square" rtlCol="0">
            <a:spAutoFit/>
          </a:bodyPr>
          <a:lstStyle/>
          <a:p>
            <a:r>
              <a:rPr kumimoji="1" lang="en-US" altLang="ja-JP" sz="2400" dirty="0" smtClean="0">
                <a:solidFill>
                  <a:schemeClr val="bg1"/>
                </a:solidFill>
              </a:rPr>
              <a:t>【</a:t>
            </a:r>
            <a:r>
              <a:rPr lang="en-US" altLang="ja-JP" sz="2400" dirty="0" smtClean="0">
                <a:solidFill>
                  <a:schemeClr val="bg1"/>
                </a:solidFill>
              </a:rPr>
              <a:t>26</a:t>
            </a:r>
            <a:r>
              <a:rPr kumimoji="1" lang="en-US" altLang="ja-JP" sz="2400" dirty="0" smtClean="0">
                <a:solidFill>
                  <a:schemeClr val="bg1"/>
                </a:solidFill>
              </a:rPr>
              <a:t>】</a:t>
            </a:r>
            <a:endParaRPr kumimoji="1" lang="ja-JP" altLang="en-US" sz="2400" dirty="0">
              <a:solidFill>
                <a:schemeClr val="bg1"/>
              </a:solidFill>
            </a:endParaRPr>
          </a:p>
        </p:txBody>
      </p:sp>
      <p:sp>
        <p:nvSpPr>
          <p:cNvPr id="3" name="スライド番号プレースホルダー 2"/>
          <p:cNvSpPr>
            <a:spLocks noGrp="1"/>
          </p:cNvSpPr>
          <p:nvPr>
            <p:ph type="sldNum" sz="quarter" idx="12"/>
          </p:nvPr>
        </p:nvSpPr>
        <p:spPr/>
        <p:txBody>
          <a:bodyPr/>
          <a:lstStyle/>
          <a:p>
            <a:fld id="{F4584ACA-8B2E-4416-821B-3D93A0A25E15}" type="slidenum">
              <a:rPr kumimoji="1" lang="ja-JP" altLang="en-US" smtClean="0"/>
              <a:t>26</a:t>
            </a:fld>
            <a:endParaRPr kumimoji="1" lang="ja-JP" altLang="en-US"/>
          </a:p>
        </p:txBody>
      </p:sp>
      <p:sp>
        <p:nvSpPr>
          <p:cNvPr id="8" name="右中かっこ 7"/>
          <p:cNvSpPr/>
          <p:nvPr/>
        </p:nvSpPr>
        <p:spPr>
          <a:xfrm>
            <a:off x="5589351" y="3211157"/>
            <a:ext cx="332476" cy="2255788"/>
          </a:xfrm>
          <a:prstGeom prst="rightBrace">
            <a:avLst>
              <a:gd name="adj1" fmla="val 48016"/>
              <a:gd name="adj2" fmla="val 49367"/>
            </a:avLst>
          </a:prstGeom>
          <a:noFill/>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0883" y="1412301"/>
            <a:ext cx="2766419" cy="4190832"/>
          </a:xfrm>
          <a:prstGeom prst="rect">
            <a:avLst/>
          </a:prstGeom>
        </p:spPr>
      </p:pic>
    </p:spTree>
    <p:extLst>
      <p:ext uri="{BB962C8B-B14F-4D97-AF65-F5344CB8AC3E}">
        <p14:creationId xmlns:p14="http://schemas.microsoft.com/office/powerpoint/2010/main" val="24035906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98268" y="1079365"/>
            <a:ext cx="11332187" cy="3880396"/>
          </a:xfrm>
          <a:noFill/>
          <a:ln w="38100">
            <a:noFill/>
          </a:ln>
        </p:spPr>
        <p:txBody>
          <a:bodyPr>
            <a:noAutofit/>
          </a:bodyPr>
          <a:lstStyle/>
          <a:p>
            <a:pPr algn="l"/>
            <a:r>
              <a:rPr lang="ja-JP" altLang="en-US" sz="8800" b="1" dirty="0" smtClean="0"/>
              <a:t>プログラムを使って、色々な正多角形を</a:t>
            </a:r>
            <a:r>
              <a:rPr lang="en-US" altLang="ja-JP" sz="8800" b="1" dirty="0" smtClean="0"/>
              <a:t/>
            </a:r>
            <a:br>
              <a:rPr lang="en-US" altLang="ja-JP" sz="8800" b="1" dirty="0" smtClean="0"/>
            </a:br>
            <a:r>
              <a:rPr lang="ja-JP" altLang="en-US" sz="8800" b="1" dirty="0" smtClean="0"/>
              <a:t>かいてみよう。</a:t>
            </a:r>
            <a:endParaRPr kumimoji="1" lang="ja-JP" altLang="en-US" sz="8800" b="1" dirty="0"/>
          </a:p>
        </p:txBody>
      </p:sp>
      <p:sp>
        <p:nvSpPr>
          <p:cNvPr id="4" name="テキスト ボックス 3"/>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27</a:t>
            </a:r>
            <a:r>
              <a:rPr kumimoji="1" lang="en-US" altLang="ja-JP" sz="2400" dirty="0" smtClean="0"/>
              <a:t>】</a:t>
            </a:r>
            <a:endParaRPr kumimoji="1" lang="ja-JP" altLang="en-US" sz="2400" dirty="0"/>
          </a:p>
        </p:txBody>
      </p:sp>
      <p:sp>
        <p:nvSpPr>
          <p:cNvPr id="5" name="スライド番号プレースホルダー 4"/>
          <p:cNvSpPr>
            <a:spLocks noGrp="1"/>
          </p:cNvSpPr>
          <p:nvPr>
            <p:ph type="sldNum" sz="quarter" idx="12"/>
          </p:nvPr>
        </p:nvSpPr>
        <p:spPr/>
        <p:txBody>
          <a:bodyPr/>
          <a:lstStyle/>
          <a:p>
            <a:fld id="{F4584ACA-8B2E-4416-821B-3D93A0A25E15}" type="slidenum">
              <a:rPr kumimoji="1" lang="ja-JP" altLang="en-US" smtClean="0"/>
              <a:t>27</a:t>
            </a:fld>
            <a:endParaRPr kumimoji="1" lang="ja-JP" altLang="en-US"/>
          </a:p>
        </p:txBody>
      </p:sp>
    </p:spTree>
    <p:extLst>
      <p:ext uri="{BB962C8B-B14F-4D97-AF65-F5344CB8AC3E}">
        <p14:creationId xmlns:p14="http://schemas.microsoft.com/office/powerpoint/2010/main" val="23395472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70703" y="225325"/>
            <a:ext cx="11483546" cy="6463308"/>
          </a:xfrm>
          <a:prstGeom prst="rect">
            <a:avLst/>
          </a:prstGeom>
          <a:noFill/>
          <a:ln w="19050">
            <a:solidFill>
              <a:schemeClr val="bg1"/>
            </a:solidFill>
          </a:ln>
        </p:spPr>
        <p:txBody>
          <a:bodyPr wrap="square" rtlCol="0">
            <a:spAutoFit/>
          </a:bodyPr>
          <a:lstStyle/>
          <a:p>
            <a:r>
              <a:rPr kumimoji="1" lang="ja-JP" altLang="en-US" sz="5400" dirty="0" smtClean="0"/>
              <a:t>まずは、これまでにもかいた</a:t>
            </a:r>
            <a:endParaRPr kumimoji="1" lang="en-US" altLang="ja-JP" sz="5400" dirty="0" smtClean="0"/>
          </a:p>
          <a:p>
            <a:endParaRPr kumimoji="1" lang="en-US" altLang="ja-JP" sz="5400" dirty="0" smtClean="0"/>
          </a:p>
          <a:p>
            <a:r>
              <a:rPr lang="ja-JP" altLang="en-US" sz="6600" dirty="0" smtClean="0"/>
              <a:t>　</a:t>
            </a:r>
            <a:r>
              <a:rPr kumimoji="1" lang="ja-JP" altLang="en-US" sz="6600" dirty="0" smtClean="0"/>
              <a:t>・正三角形　・正方形</a:t>
            </a:r>
            <a:endParaRPr kumimoji="1" lang="en-US" altLang="ja-JP" sz="6600" dirty="0" smtClean="0"/>
          </a:p>
          <a:p>
            <a:r>
              <a:rPr lang="ja-JP" altLang="en-US" sz="6600" dirty="0" smtClean="0"/>
              <a:t>　・正五角形</a:t>
            </a:r>
            <a:r>
              <a:rPr kumimoji="1" lang="ja-JP" altLang="en-US" sz="6600" dirty="0" smtClean="0"/>
              <a:t>　・正六角形</a:t>
            </a:r>
            <a:endParaRPr kumimoji="1" lang="en-US" altLang="ja-JP" sz="6600" dirty="0" smtClean="0"/>
          </a:p>
          <a:p>
            <a:r>
              <a:rPr lang="ja-JP" altLang="en-US" sz="6600" dirty="0" smtClean="0"/>
              <a:t>　・正八角形</a:t>
            </a:r>
            <a:endParaRPr lang="en-US" altLang="ja-JP" sz="6600" dirty="0" smtClean="0"/>
          </a:p>
          <a:p>
            <a:r>
              <a:rPr lang="ja-JP" altLang="en-US" sz="5400" dirty="0"/>
              <a:t>　</a:t>
            </a:r>
            <a:r>
              <a:rPr lang="ja-JP" altLang="en-US" sz="5400" dirty="0" smtClean="0"/>
              <a:t>　　　　　　　</a:t>
            </a:r>
            <a:endParaRPr lang="en-US" altLang="ja-JP" sz="5400" dirty="0" smtClean="0"/>
          </a:p>
          <a:p>
            <a:r>
              <a:rPr lang="ja-JP" altLang="en-US" sz="5400" dirty="0"/>
              <a:t>　</a:t>
            </a:r>
            <a:r>
              <a:rPr lang="ja-JP" altLang="en-US" sz="5400" dirty="0" smtClean="0"/>
              <a:t>　　　　　　　　をかいてみよう</a:t>
            </a:r>
            <a:endParaRPr kumimoji="1" lang="ja-JP" altLang="en-US" sz="5400" dirty="0"/>
          </a:p>
        </p:txBody>
      </p:sp>
      <p:sp>
        <p:nvSpPr>
          <p:cNvPr id="3" name="テキスト ボックス 2"/>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28</a:t>
            </a:r>
            <a:r>
              <a:rPr kumimoji="1" lang="en-US" altLang="ja-JP" sz="2400" dirty="0" smtClean="0"/>
              <a:t>】</a:t>
            </a:r>
            <a:endParaRPr kumimoji="1" lang="ja-JP" altLang="en-US" sz="2400" dirty="0"/>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28</a:t>
            </a:fld>
            <a:endParaRPr kumimoji="1" lang="ja-JP" altLang="en-US"/>
          </a:p>
        </p:txBody>
      </p:sp>
    </p:spTree>
    <p:extLst>
      <p:ext uri="{BB962C8B-B14F-4D97-AF65-F5344CB8AC3E}">
        <p14:creationId xmlns:p14="http://schemas.microsoft.com/office/powerpoint/2010/main" val="6418598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70703" y="225325"/>
            <a:ext cx="11483546" cy="3785652"/>
          </a:xfrm>
          <a:prstGeom prst="rect">
            <a:avLst/>
          </a:prstGeom>
          <a:noFill/>
          <a:ln w="19050">
            <a:solidFill>
              <a:schemeClr val="bg1"/>
            </a:solidFill>
          </a:ln>
        </p:spPr>
        <p:txBody>
          <a:bodyPr wrap="square" rtlCol="0">
            <a:spAutoFit/>
          </a:bodyPr>
          <a:lstStyle/>
          <a:p>
            <a:r>
              <a:rPr kumimoji="1" lang="ja-JP" altLang="en-US" sz="8000" dirty="0" smtClean="0"/>
              <a:t>これまでに、かいた</a:t>
            </a:r>
            <a:endParaRPr kumimoji="1" lang="en-US" altLang="ja-JP" sz="8000" dirty="0" smtClean="0"/>
          </a:p>
          <a:p>
            <a:r>
              <a:rPr kumimoji="1" lang="ja-JP" altLang="en-US" sz="8000" dirty="0" smtClean="0"/>
              <a:t>ことのない正多角形を</a:t>
            </a:r>
            <a:endParaRPr kumimoji="1" lang="en-US" altLang="ja-JP" sz="8000" dirty="0" smtClean="0"/>
          </a:p>
          <a:p>
            <a:r>
              <a:rPr kumimoji="1" lang="ja-JP" altLang="en-US" sz="8000" dirty="0" smtClean="0"/>
              <a:t>かいてみよう。</a:t>
            </a:r>
            <a:endParaRPr kumimoji="1" lang="ja-JP" altLang="en-US" sz="8000" dirty="0"/>
          </a:p>
        </p:txBody>
      </p:sp>
      <p:sp>
        <p:nvSpPr>
          <p:cNvPr id="3" name="テキスト ボックス 2"/>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29</a:t>
            </a:r>
            <a:r>
              <a:rPr kumimoji="1" lang="en-US" altLang="ja-JP" sz="2400" dirty="0" smtClean="0"/>
              <a:t>】</a:t>
            </a:r>
            <a:endParaRPr kumimoji="1" lang="ja-JP" altLang="en-US" sz="2400" dirty="0"/>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29</a:t>
            </a:fld>
            <a:endParaRPr kumimoji="1" lang="ja-JP" altLang="en-US"/>
          </a:p>
        </p:txBody>
      </p:sp>
      <p:sp>
        <p:nvSpPr>
          <p:cNvPr id="5" name="タイトル 1"/>
          <p:cNvSpPr txBox="1">
            <a:spLocks/>
          </p:cNvSpPr>
          <p:nvPr/>
        </p:nvSpPr>
        <p:spPr>
          <a:xfrm>
            <a:off x="655025" y="4541516"/>
            <a:ext cx="10761912" cy="1741713"/>
          </a:xfrm>
          <a:prstGeom prst="rect">
            <a:avLst/>
          </a:prstGeom>
          <a:ln w="38100">
            <a:solidFill>
              <a:srgbClr val="0070C0"/>
            </a:solidFill>
          </a:ln>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b="1" dirty="0" smtClean="0"/>
              <a:t>※</a:t>
            </a:r>
            <a:r>
              <a:rPr lang="ja-JP" altLang="en-US" b="1" dirty="0" smtClean="0"/>
              <a:t>必要に応じて、プログラムを</a:t>
            </a:r>
            <a:endParaRPr lang="en-US" altLang="ja-JP" b="1" dirty="0" smtClean="0"/>
          </a:p>
          <a:p>
            <a:pPr algn="l"/>
            <a:r>
              <a:rPr lang="ja-JP" altLang="en-US" b="1" dirty="0"/>
              <a:t>　</a:t>
            </a:r>
            <a:r>
              <a:rPr lang="ja-JP" altLang="en-US" b="1" dirty="0" smtClean="0"/>
              <a:t>修正する</a:t>
            </a:r>
            <a:r>
              <a:rPr lang="en-US" altLang="ja-JP" b="1" dirty="0" smtClean="0"/>
              <a:t>(</a:t>
            </a:r>
            <a:r>
              <a:rPr lang="ja-JP" altLang="en-US" b="1" dirty="0" smtClean="0"/>
              <a:t>歩数・待つ時間</a:t>
            </a:r>
            <a:r>
              <a:rPr lang="en-US" altLang="ja-JP" b="1" dirty="0" smtClean="0"/>
              <a:t>…</a:t>
            </a:r>
            <a:r>
              <a:rPr lang="en-US" altLang="ja-JP" b="1" dirty="0"/>
              <a:t>)</a:t>
            </a:r>
            <a:endParaRPr lang="ja-JP" altLang="en-US" b="1" dirty="0"/>
          </a:p>
        </p:txBody>
      </p:sp>
    </p:spTree>
    <p:extLst>
      <p:ext uri="{BB962C8B-B14F-4D97-AF65-F5344CB8AC3E}">
        <p14:creationId xmlns:p14="http://schemas.microsoft.com/office/powerpoint/2010/main" val="18596066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630060154"/>
              </p:ext>
            </p:extLst>
          </p:nvPr>
        </p:nvGraphicFramePr>
        <p:xfrm>
          <a:off x="600890" y="2168434"/>
          <a:ext cx="9146614" cy="3370217"/>
        </p:xfrm>
        <a:graphic>
          <a:graphicData uri="http://schemas.openxmlformats.org/drawingml/2006/table">
            <a:tbl>
              <a:tblPr firstRow="1" bandRow="1">
                <a:effectLst/>
                <a:tableStyleId>{5C22544A-7EE6-4342-B048-85BDC9FD1C3A}</a:tableStyleId>
              </a:tblPr>
              <a:tblGrid>
                <a:gridCol w="1500349">
                  <a:extLst>
                    <a:ext uri="{9D8B030D-6E8A-4147-A177-3AD203B41FA5}">
                      <a16:colId xmlns:a16="http://schemas.microsoft.com/office/drawing/2014/main" val="20000"/>
                    </a:ext>
                  </a:extLst>
                </a:gridCol>
                <a:gridCol w="1230017">
                  <a:extLst>
                    <a:ext uri="{9D8B030D-6E8A-4147-A177-3AD203B41FA5}">
                      <a16:colId xmlns:a16="http://schemas.microsoft.com/office/drawing/2014/main" val="20001"/>
                    </a:ext>
                  </a:extLst>
                </a:gridCol>
                <a:gridCol w="1919364">
                  <a:extLst>
                    <a:ext uri="{9D8B030D-6E8A-4147-A177-3AD203B41FA5}">
                      <a16:colId xmlns:a16="http://schemas.microsoft.com/office/drawing/2014/main" val="20002"/>
                    </a:ext>
                  </a:extLst>
                </a:gridCol>
                <a:gridCol w="1892332">
                  <a:extLst>
                    <a:ext uri="{9D8B030D-6E8A-4147-A177-3AD203B41FA5}">
                      <a16:colId xmlns:a16="http://schemas.microsoft.com/office/drawing/2014/main" val="20003"/>
                    </a:ext>
                  </a:extLst>
                </a:gridCol>
                <a:gridCol w="2604552">
                  <a:extLst>
                    <a:ext uri="{9D8B030D-6E8A-4147-A177-3AD203B41FA5}">
                      <a16:colId xmlns:a16="http://schemas.microsoft.com/office/drawing/2014/main" val="20004"/>
                    </a:ext>
                  </a:extLst>
                </a:gridCol>
              </a:tblGrid>
              <a:tr h="832641">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rgbClr val="0070C0"/>
                          </a:solidFill>
                        </a:rPr>
                        <a:t>角の数</a:t>
                      </a:r>
                      <a:endParaRPr kumimoji="1" lang="ja-JP" altLang="en-US" sz="2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baseline="0" dirty="0" smtClean="0">
                          <a:solidFill>
                            <a:schemeClr val="tx1"/>
                          </a:solidFill>
                        </a:rPr>
                        <a:t>  角</a:t>
                      </a:r>
                      <a:r>
                        <a:rPr kumimoji="1" lang="ja-JP" altLang="en-US" sz="2400" dirty="0" smtClean="0">
                          <a:solidFill>
                            <a:schemeClr val="tx1"/>
                          </a:solidFill>
                        </a:rPr>
                        <a:t>の和</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１つの角</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回す角の大きさ</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34395">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1177">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34394">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4761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3" name="テキスト ボックス 2"/>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4" name="テキスト ボックス 3"/>
          <p:cNvSpPr txBox="1"/>
          <p:nvPr/>
        </p:nvSpPr>
        <p:spPr>
          <a:xfrm>
            <a:off x="7289071" y="1362836"/>
            <a:ext cx="4545877" cy="461665"/>
          </a:xfrm>
          <a:prstGeom prst="rect">
            <a:avLst/>
          </a:prstGeom>
          <a:noFill/>
        </p:spPr>
        <p:txBody>
          <a:bodyPr wrap="square" rtlCol="0">
            <a:spAutoFit/>
          </a:bodyPr>
          <a:lstStyle/>
          <a:p>
            <a:r>
              <a:rPr kumimoji="1" lang="en-US" altLang="ja-JP" sz="2400" b="1" dirty="0" smtClean="0"/>
              <a:t>※</a:t>
            </a:r>
            <a:r>
              <a:rPr kumimoji="1" lang="ja-JP" altLang="en-US" sz="2400" b="1" dirty="0" smtClean="0"/>
              <a:t>表を</a:t>
            </a:r>
            <a:r>
              <a:rPr lang="ja-JP" altLang="en-US" sz="2400" b="1" dirty="0" smtClean="0"/>
              <a:t>もと</a:t>
            </a:r>
            <a:r>
              <a:rPr lang="ja-JP" altLang="en-US" sz="2400" b="1" dirty="0"/>
              <a:t>に</a:t>
            </a:r>
            <a:r>
              <a:rPr kumimoji="1" lang="ja-JP" altLang="en-US" sz="2400" b="1" dirty="0" smtClean="0"/>
              <a:t>、確認しよう！</a:t>
            </a:r>
            <a:endParaRPr kumimoji="1" lang="ja-JP" altLang="en-US" sz="2400" b="1" dirty="0"/>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3</a:t>
            </a:fld>
            <a:endParaRPr kumimoji="1" lang="ja-JP" altLang="en-US"/>
          </a:p>
        </p:txBody>
      </p:sp>
      <p:sp>
        <p:nvSpPr>
          <p:cNvPr id="7" name="テキスト ボックス 6"/>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ja-JP" altLang="en-US" sz="2400" dirty="0" smtClean="0"/>
              <a:t>３</a:t>
            </a:r>
            <a:r>
              <a:rPr kumimoji="1" lang="en-US" altLang="ja-JP" sz="2400" dirty="0" smtClean="0"/>
              <a:t>】</a:t>
            </a:r>
            <a:endParaRPr kumimoji="1" lang="ja-JP" altLang="en-US" sz="2400" dirty="0"/>
          </a:p>
        </p:txBody>
      </p:sp>
      <p:pic>
        <p:nvPicPr>
          <p:cNvPr id="5" name="図 4"/>
          <p:cNvPicPr>
            <a:picLocks noChangeAspect="1"/>
          </p:cNvPicPr>
          <p:nvPr/>
        </p:nvPicPr>
        <p:blipFill>
          <a:blip r:embed="rId3"/>
          <a:stretch>
            <a:fillRect/>
          </a:stretch>
        </p:blipFill>
        <p:spPr>
          <a:xfrm>
            <a:off x="925904" y="3043865"/>
            <a:ext cx="615349" cy="564309"/>
          </a:xfrm>
          <a:prstGeom prst="rect">
            <a:avLst/>
          </a:prstGeom>
        </p:spPr>
      </p:pic>
      <p:pic>
        <p:nvPicPr>
          <p:cNvPr id="8" name="図 7"/>
          <p:cNvPicPr>
            <a:picLocks noChangeAspect="1"/>
          </p:cNvPicPr>
          <p:nvPr/>
        </p:nvPicPr>
        <p:blipFill>
          <a:blip r:embed="rId4"/>
          <a:stretch>
            <a:fillRect/>
          </a:stretch>
        </p:blipFill>
        <p:spPr>
          <a:xfrm>
            <a:off x="942380" y="3678351"/>
            <a:ext cx="567622" cy="547512"/>
          </a:xfrm>
          <a:prstGeom prst="rect">
            <a:avLst/>
          </a:prstGeom>
        </p:spPr>
      </p:pic>
      <p:pic>
        <p:nvPicPr>
          <p:cNvPr id="9" name="図 8"/>
          <p:cNvPicPr>
            <a:picLocks noChangeAspect="1"/>
          </p:cNvPicPr>
          <p:nvPr/>
        </p:nvPicPr>
        <p:blipFill>
          <a:blip r:embed="rId5"/>
          <a:stretch>
            <a:fillRect/>
          </a:stretch>
        </p:blipFill>
        <p:spPr>
          <a:xfrm>
            <a:off x="925904" y="4296040"/>
            <a:ext cx="615349" cy="586092"/>
          </a:xfrm>
          <a:prstGeom prst="rect">
            <a:avLst/>
          </a:prstGeom>
        </p:spPr>
      </p:pic>
      <p:pic>
        <p:nvPicPr>
          <p:cNvPr id="10" name="図 9"/>
          <p:cNvPicPr>
            <a:picLocks noChangeAspect="1"/>
          </p:cNvPicPr>
          <p:nvPr/>
        </p:nvPicPr>
        <p:blipFill>
          <a:blip r:embed="rId6"/>
          <a:stretch>
            <a:fillRect/>
          </a:stretch>
        </p:blipFill>
        <p:spPr>
          <a:xfrm flipH="1">
            <a:off x="909298" y="4938444"/>
            <a:ext cx="622942" cy="545880"/>
          </a:xfrm>
          <a:prstGeom prst="rect">
            <a:avLst/>
          </a:prstGeom>
        </p:spPr>
      </p:pic>
      <p:sp>
        <p:nvSpPr>
          <p:cNvPr id="11" name="角丸四角形 10"/>
          <p:cNvSpPr/>
          <p:nvPr/>
        </p:nvSpPr>
        <p:spPr>
          <a:xfrm>
            <a:off x="2171642" y="3043864"/>
            <a:ext cx="1084905" cy="2458577"/>
          </a:xfrm>
          <a:prstGeom prst="roundRect">
            <a:avLst/>
          </a:pr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651219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979714" y="1165645"/>
            <a:ext cx="10306124" cy="2800767"/>
          </a:xfrm>
          <a:prstGeom prst="rect">
            <a:avLst/>
          </a:prstGeom>
          <a:noFill/>
          <a:ln w="19050">
            <a:solidFill>
              <a:schemeClr val="bg1"/>
            </a:solidFill>
          </a:ln>
        </p:spPr>
        <p:txBody>
          <a:bodyPr wrap="square" rtlCol="0">
            <a:spAutoFit/>
          </a:bodyPr>
          <a:lstStyle/>
          <a:p>
            <a:r>
              <a:rPr kumimoji="1" lang="ja-JP" altLang="en-US" sz="8800" dirty="0" smtClean="0"/>
              <a:t>正百角形は、</a:t>
            </a:r>
            <a:endParaRPr kumimoji="1" lang="en-US" altLang="ja-JP" sz="8800" dirty="0" smtClean="0"/>
          </a:p>
          <a:p>
            <a:r>
              <a:rPr kumimoji="1" lang="ja-JP" altLang="en-US" sz="8800" dirty="0" smtClean="0"/>
              <a:t>どうなるだろうか？</a:t>
            </a:r>
            <a:endParaRPr kumimoji="1" lang="ja-JP" altLang="en-US" sz="8800" dirty="0"/>
          </a:p>
        </p:txBody>
      </p:sp>
      <p:sp>
        <p:nvSpPr>
          <p:cNvPr id="3" name="テキスト ボックス 2"/>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30</a:t>
            </a:r>
            <a:r>
              <a:rPr kumimoji="1" lang="en-US" altLang="ja-JP" sz="2400" dirty="0" smtClean="0"/>
              <a:t>】</a:t>
            </a:r>
            <a:endParaRPr kumimoji="1" lang="ja-JP" altLang="en-US" sz="2400" dirty="0"/>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30</a:t>
            </a:fld>
            <a:endParaRPr kumimoji="1" lang="ja-JP" altLang="en-US"/>
          </a:p>
        </p:txBody>
      </p:sp>
    </p:spTree>
    <p:extLst>
      <p:ext uri="{BB962C8B-B14F-4D97-AF65-F5344CB8AC3E}">
        <p14:creationId xmlns:p14="http://schemas.microsoft.com/office/powerpoint/2010/main" val="3749241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テキスト ボックス 8"/>
          <p:cNvSpPr txBox="1"/>
          <p:nvPr/>
        </p:nvSpPr>
        <p:spPr>
          <a:xfrm>
            <a:off x="6096000" y="3400293"/>
            <a:ext cx="718458" cy="1938992"/>
          </a:xfrm>
          <a:prstGeom prst="rect">
            <a:avLst/>
          </a:prstGeom>
          <a:noFill/>
          <a:ln w="38100">
            <a:solidFill>
              <a:srgbClr val="FF0000"/>
            </a:solidFill>
          </a:ln>
        </p:spPr>
        <p:txBody>
          <a:bodyPr wrap="square" rtlCol="0">
            <a:spAutoFit/>
          </a:bodyPr>
          <a:lstStyle/>
          <a:p>
            <a:r>
              <a:rPr kumimoji="1" lang="ja-JP" altLang="en-US" sz="4000" b="1" dirty="0" smtClean="0">
                <a:solidFill>
                  <a:srgbClr val="FF0000"/>
                </a:solidFill>
              </a:rPr>
              <a:t>正解例</a:t>
            </a:r>
            <a:endParaRPr kumimoji="1" lang="ja-JP" altLang="en-US" sz="4000" b="1" dirty="0">
              <a:solidFill>
                <a:srgbClr val="FF0000"/>
              </a:solidFill>
            </a:endParaRPr>
          </a:p>
        </p:txBody>
      </p:sp>
      <p:sp>
        <p:nvSpPr>
          <p:cNvPr id="8" name="右中かっこ 7"/>
          <p:cNvSpPr/>
          <p:nvPr/>
        </p:nvSpPr>
        <p:spPr>
          <a:xfrm>
            <a:off x="5597286" y="3239311"/>
            <a:ext cx="332476" cy="2285998"/>
          </a:xfrm>
          <a:prstGeom prst="rightBrace">
            <a:avLst>
              <a:gd name="adj1" fmla="val 48016"/>
              <a:gd name="adj2" fmla="val 49367"/>
            </a:avLst>
          </a:prstGeom>
          <a:noFill/>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0" name="テキスト ボックス 9"/>
          <p:cNvSpPr txBox="1"/>
          <p:nvPr/>
        </p:nvSpPr>
        <p:spPr>
          <a:xfrm>
            <a:off x="0" y="0"/>
            <a:ext cx="12192000" cy="954107"/>
          </a:xfrm>
          <a:prstGeom prst="rect">
            <a:avLst/>
          </a:prstGeom>
          <a:solidFill>
            <a:srgbClr val="0070C0"/>
          </a:solidFill>
          <a:ln w="38100">
            <a:solidFill>
              <a:srgbClr val="0070C0"/>
            </a:solidFill>
          </a:ln>
        </p:spPr>
        <p:txBody>
          <a:bodyPr wrap="square" rtlCol="0">
            <a:spAutoFit/>
          </a:bodyPr>
          <a:lstStyle/>
          <a:p>
            <a:endParaRPr kumimoji="1" lang="en-US" altLang="ja-JP" sz="800" b="1" dirty="0" smtClean="0"/>
          </a:p>
          <a:p>
            <a:pPr algn="ctr"/>
            <a:r>
              <a:rPr kumimoji="1" lang="ja-JP" altLang="en-US" sz="4000" b="1" dirty="0" smtClean="0"/>
              <a:t> </a:t>
            </a:r>
            <a:r>
              <a:rPr kumimoji="1" lang="ja-JP" altLang="en-US" sz="4000" b="1" dirty="0" smtClean="0">
                <a:solidFill>
                  <a:schemeClr val="bg1"/>
                </a:solidFill>
              </a:rPr>
              <a:t>正百</a:t>
            </a:r>
            <a:r>
              <a:rPr lang="ja-JP" altLang="en-US" sz="4000" b="1" dirty="0" smtClean="0">
                <a:solidFill>
                  <a:schemeClr val="bg1"/>
                </a:solidFill>
              </a:rPr>
              <a:t>角</a:t>
            </a:r>
            <a:r>
              <a:rPr kumimoji="1" lang="ja-JP" altLang="en-US" sz="4000" b="1" dirty="0" smtClean="0">
                <a:solidFill>
                  <a:schemeClr val="bg1"/>
                </a:solidFill>
              </a:rPr>
              <a:t>形</a:t>
            </a:r>
            <a:r>
              <a:rPr lang="ja-JP" altLang="en-US" sz="4000" b="1" dirty="0" smtClean="0">
                <a:solidFill>
                  <a:schemeClr val="bg1"/>
                </a:solidFill>
              </a:rPr>
              <a:t>をかくプログラムをつくる</a:t>
            </a:r>
            <a:endParaRPr lang="en-US" altLang="ja-JP" sz="4000" b="1" dirty="0" smtClean="0">
              <a:solidFill>
                <a:schemeClr val="bg1"/>
              </a:solidFill>
            </a:endParaRPr>
          </a:p>
          <a:p>
            <a:pPr algn="ctr"/>
            <a:r>
              <a:rPr lang="en-US" altLang="ja-JP" sz="800" b="1" dirty="0">
                <a:solidFill>
                  <a:schemeClr val="bg1"/>
                </a:solidFill>
              </a:rPr>
              <a:t> </a:t>
            </a:r>
            <a:endParaRPr lang="en-US" altLang="ja-JP" sz="800" b="1" dirty="0" smtClean="0">
              <a:solidFill>
                <a:schemeClr val="bg1"/>
              </a:solidFill>
            </a:endParaRPr>
          </a:p>
        </p:txBody>
      </p:sp>
      <p:sp>
        <p:nvSpPr>
          <p:cNvPr id="11" name="テキスト ボックス 10"/>
          <p:cNvSpPr txBox="1"/>
          <p:nvPr/>
        </p:nvSpPr>
        <p:spPr>
          <a:xfrm>
            <a:off x="11040290" y="-5507"/>
            <a:ext cx="1158240" cy="461665"/>
          </a:xfrm>
          <a:prstGeom prst="rect">
            <a:avLst/>
          </a:prstGeom>
          <a:noFill/>
        </p:spPr>
        <p:txBody>
          <a:bodyPr wrap="square" rtlCol="0">
            <a:spAutoFit/>
          </a:bodyPr>
          <a:lstStyle/>
          <a:p>
            <a:r>
              <a:rPr kumimoji="1" lang="en-US" altLang="ja-JP" sz="2400" dirty="0" smtClean="0">
                <a:solidFill>
                  <a:schemeClr val="bg1"/>
                </a:solidFill>
              </a:rPr>
              <a:t>【</a:t>
            </a:r>
            <a:r>
              <a:rPr lang="en-US" altLang="ja-JP" sz="2400" dirty="0" smtClean="0">
                <a:solidFill>
                  <a:schemeClr val="bg1"/>
                </a:solidFill>
              </a:rPr>
              <a:t>31</a:t>
            </a:r>
            <a:r>
              <a:rPr kumimoji="1" lang="en-US" altLang="ja-JP" sz="2400" dirty="0" smtClean="0">
                <a:solidFill>
                  <a:schemeClr val="bg1"/>
                </a:solidFill>
              </a:rPr>
              <a:t>】</a:t>
            </a:r>
            <a:endParaRPr kumimoji="1" lang="ja-JP" altLang="en-US" sz="2400" dirty="0">
              <a:solidFill>
                <a:schemeClr val="bg1"/>
              </a:solidFill>
            </a:endParaRPr>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31</a:t>
            </a:fld>
            <a:endParaRPr kumimoji="1" lang="ja-JP" altLang="en-US"/>
          </a:p>
        </p:txBody>
      </p:sp>
      <p:pic>
        <p:nvPicPr>
          <p:cNvPr id="5" name="図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40588" y="1387277"/>
            <a:ext cx="2779042" cy="4235310"/>
          </a:xfrm>
          <a:prstGeom prst="rect">
            <a:avLst/>
          </a:prstGeom>
        </p:spPr>
      </p:pic>
    </p:spTree>
    <p:extLst>
      <p:ext uri="{BB962C8B-B14F-4D97-AF65-F5344CB8AC3E}">
        <p14:creationId xmlns:p14="http://schemas.microsoft.com/office/powerpoint/2010/main" val="5942809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32</a:t>
            </a:fld>
            <a:endParaRPr kumimoji="1" lang="ja-JP" altLang="en-US"/>
          </a:p>
        </p:txBody>
      </p:sp>
      <p:sp>
        <p:nvSpPr>
          <p:cNvPr id="3" name="テキスト ボックス 2"/>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32</a:t>
            </a:r>
            <a:r>
              <a:rPr kumimoji="1" lang="en-US" altLang="ja-JP" sz="2400" dirty="0" smtClean="0"/>
              <a:t>】</a:t>
            </a:r>
            <a:endParaRPr kumimoji="1" lang="ja-JP" altLang="en-US" sz="2400" dirty="0"/>
          </a:p>
        </p:txBody>
      </p:sp>
      <p:sp>
        <p:nvSpPr>
          <p:cNvPr id="5" name="タイトル 1"/>
          <p:cNvSpPr txBox="1">
            <a:spLocks/>
          </p:cNvSpPr>
          <p:nvPr/>
        </p:nvSpPr>
        <p:spPr>
          <a:xfrm>
            <a:off x="581648" y="456158"/>
            <a:ext cx="10458642" cy="1205549"/>
          </a:xfrm>
          <a:prstGeom prst="rect">
            <a:avLst/>
          </a:prstGeom>
          <a:ln w="38100">
            <a:noFill/>
          </a:ln>
        </p:spPr>
        <p:txBody>
          <a:bodyPr vert="horz" lIns="91440" tIns="45720" rIns="91440" bIns="45720" rtlCol="0" anchor="t">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7200" b="1" dirty="0"/>
              <a:t>授業</a:t>
            </a:r>
            <a:r>
              <a:rPr lang="ja-JP" altLang="en-US" sz="7200" b="1" dirty="0" smtClean="0"/>
              <a:t>をふり返ろう</a:t>
            </a:r>
            <a:endParaRPr lang="ja-JP" altLang="en-US" sz="7200" b="1" dirty="0"/>
          </a:p>
        </p:txBody>
      </p:sp>
      <p:sp>
        <p:nvSpPr>
          <p:cNvPr id="6" name="タイトル 1"/>
          <p:cNvSpPr txBox="1">
            <a:spLocks/>
          </p:cNvSpPr>
          <p:nvPr/>
        </p:nvSpPr>
        <p:spPr>
          <a:xfrm>
            <a:off x="1160768" y="1969703"/>
            <a:ext cx="10458642" cy="4058195"/>
          </a:xfrm>
          <a:prstGeom prst="rect">
            <a:avLst/>
          </a:prstGeom>
          <a:ln w="38100">
            <a:no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6600" b="1" dirty="0" smtClean="0"/>
              <a:t>・気づいたこと</a:t>
            </a:r>
            <a:endParaRPr lang="en-US" altLang="ja-JP" sz="6600" b="1" dirty="0" smtClean="0"/>
          </a:p>
          <a:p>
            <a:r>
              <a:rPr lang="ja-JP" altLang="en-US" sz="6600" b="1" dirty="0" smtClean="0"/>
              <a:t>・わかったこと</a:t>
            </a:r>
            <a:endParaRPr lang="en-US" altLang="ja-JP" sz="6600" b="1" dirty="0" smtClean="0"/>
          </a:p>
          <a:p>
            <a:r>
              <a:rPr lang="ja-JP" altLang="en-US" sz="6600" b="1" dirty="0" smtClean="0"/>
              <a:t>・思ったこと</a:t>
            </a:r>
            <a:endParaRPr lang="en-US" altLang="ja-JP" sz="6600" b="1" dirty="0" smtClean="0"/>
          </a:p>
          <a:p>
            <a:r>
              <a:rPr lang="ja-JP" altLang="en-US" sz="800" b="1" dirty="0"/>
              <a:t>　</a:t>
            </a:r>
            <a:r>
              <a:rPr lang="ja-JP" altLang="en-US" sz="800" b="1" dirty="0" smtClean="0"/>
              <a:t>　　　　</a:t>
            </a:r>
            <a:endParaRPr lang="en-US" altLang="ja-JP" sz="800" b="1" dirty="0" smtClean="0"/>
          </a:p>
          <a:p>
            <a:r>
              <a:rPr lang="ja-JP" altLang="en-US" sz="6600" b="1" dirty="0"/>
              <a:t>　</a:t>
            </a:r>
            <a:r>
              <a:rPr lang="ja-JP" altLang="en-US" sz="6600" b="1" dirty="0" smtClean="0"/>
              <a:t>　　　　　などを書こう</a:t>
            </a:r>
            <a:endParaRPr lang="ja-JP" altLang="en-US" sz="6600" b="1" dirty="0"/>
          </a:p>
        </p:txBody>
      </p:sp>
    </p:spTree>
    <p:extLst>
      <p:ext uri="{BB962C8B-B14F-4D97-AF65-F5344CB8AC3E}">
        <p14:creationId xmlns:p14="http://schemas.microsoft.com/office/powerpoint/2010/main" val="21920393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69817" y="724606"/>
            <a:ext cx="11861073" cy="2308324"/>
          </a:xfrm>
          <a:prstGeom prst="rect">
            <a:avLst/>
          </a:prstGeom>
          <a:noFill/>
        </p:spPr>
        <p:txBody>
          <a:bodyPr wrap="square" rtlCol="0">
            <a:spAutoFit/>
          </a:bodyPr>
          <a:lstStyle/>
          <a:p>
            <a:r>
              <a:rPr kumimoji="1" lang="ja-JP" altLang="en-US" sz="4800" dirty="0" smtClean="0"/>
              <a:t>・</a:t>
            </a:r>
            <a:r>
              <a:rPr kumimoji="1" lang="ja-JP" altLang="en-US" sz="4800" b="1" dirty="0" smtClean="0"/>
              <a:t>正多角形の角の数が多く</a:t>
            </a:r>
            <a:r>
              <a:rPr kumimoji="1" lang="ja-JP" altLang="en-US" sz="4800" dirty="0" smtClean="0"/>
              <a:t>なっていくと、</a:t>
            </a:r>
            <a:endParaRPr kumimoji="1" lang="en-US" altLang="ja-JP" sz="4800" dirty="0" smtClean="0"/>
          </a:p>
          <a:p>
            <a:r>
              <a:rPr lang="ja-JP" altLang="en-US" sz="4800" dirty="0"/>
              <a:t>　</a:t>
            </a:r>
            <a:r>
              <a:rPr kumimoji="1" lang="ja-JP" altLang="en-US" sz="4800" dirty="0" smtClean="0"/>
              <a:t>円に近づいていく。</a:t>
            </a:r>
            <a:r>
              <a:rPr kumimoji="1" lang="ja-JP" altLang="en-US" sz="4800" b="1" dirty="0" smtClean="0">
                <a:solidFill>
                  <a:srgbClr val="FF0000"/>
                </a:solidFill>
              </a:rPr>
              <a:t>円のように見える</a:t>
            </a:r>
            <a:r>
              <a:rPr kumimoji="1" lang="ja-JP" altLang="en-US" sz="4800" dirty="0" smtClean="0"/>
              <a:t>。</a:t>
            </a:r>
            <a:endParaRPr kumimoji="1" lang="en-US" altLang="ja-JP" sz="4800" dirty="0" smtClean="0"/>
          </a:p>
          <a:p>
            <a:r>
              <a:rPr lang="ja-JP" altLang="en-US" sz="4800" dirty="0"/>
              <a:t>　</a:t>
            </a:r>
            <a:r>
              <a:rPr kumimoji="1" lang="en-US" altLang="ja-JP" sz="4800" dirty="0" smtClean="0"/>
              <a:t>(</a:t>
            </a:r>
            <a:r>
              <a:rPr kumimoji="1" lang="ja-JP" altLang="en-US" sz="4800" dirty="0" smtClean="0"/>
              <a:t>しかし</a:t>
            </a:r>
            <a:r>
              <a:rPr kumimoji="1" lang="ja-JP" altLang="en-US" sz="4800" b="1" dirty="0" smtClean="0">
                <a:solidFill>
                  <a:srgbClr val="FF0000"/>
                </a:solidFill>
              </a:rPr>
              <a:t>円ではない</a:t>
            </a:r>
            <a:r>
              <a:rPr kumimoji="1" lang="ja-JP" altLang="en-US" sz="4800" dirty="0" smtClean="0"/>
              <a:t>。円にはならない。</a:t>
            </a:r>
            <a:r>
              <a:rPr kumimoji="1" lang="en-US" altLang="ja-JP" sz="4800" dirty="0" smtClean="0"/>
              <a:t>)</a:t>
            </a:r>
            <a:endParaRPr kumimoji="1" lang="ja-JP" altLang="en-US" sz="4800" dirty="0"/>
          </a:p>
        </p:txBody>
      </p:sp>
      <p:sp>
        <p:nvSpPr>
          <p:cNvPr id="4" name="テキスト ボックス 3"/>
          <p:cNvSpPr txBox="1"/>
          <p:nvPr/>
        </p:nvSpPr>
        <p:spPr>
          <a:xfrm>
            <a:off x="169817" y="3431960"/>
            <a:ext cx="11861073" cy="2308324"/>
          </a:xfrm>
          <a:prstGeom prst="rect">
            <a:avLst/>
          </a:prstGeom>
          <a:noFill/>
        </p:spPr>
        <p:txBody>
          <a:bodyPr wrap="square" rtlCol="0">
            <a:spAutoFit/>
          </a:bodyPr>
          <a:lstStyle/>
          <a:p>
            <a:r>
              <a:rPr kumimoji="1" lang="ja-JP" altLang="en-US" sz="4800" dirty="0" smtClean="0"/>
              <a:t>・</a:t>
            </a:r>
            <a:r>
              <a:rPr kumimoji="1" lang="ja-JP" altLang="en-US" sz="4800" b="1" dirty="0" smtClean="0"/>
              <a:t>コンピュータ</a:t>
            </a:r>
            <a:r>
              <a:rPr kumimoji="1" lang="ja-JP" altLang="en-US" sz="4800" dirty="0" smtClean="0"/>
              <a:t>（</a:t>
            </a:r>
            <a:r>
              <a:rPr lang="ja-JP" altLang="en-US" sz="4800" dirty="0" smtClean="0"/>
              <a:t>プログラム）を使うと、</a:t>
            </a:r>
            <a:endParaRPr lang="en-US" altLang="ja-JP" sz="4800" dirty="0" smtClean="0"/>
          </a:p>
          <a:p>
            <a:r>
              <a:rPr kumimoji="1" lang="ja-JP" altLang="en-US" sz="4800" dirty="0"/>
              <a:t>　</a:t>
            </a:r>
            <a:r>
              <a:rPr kumimoji="1" lang="ja-JP" altLang="en-US" sz="4800" dirty="0" smtClean="0"/>
              <a:t>正多角形を</a:t>
            </a:r>
            <a:r>
              <a:rPr kumimoji="1" lang="ja-JP" altLang="en-US" sz="4800" b="1" dirty="0" smtClean="0"/>
              <a:t>らく</a:t>
            </a:r>
            <a:r>
              <a:rPr kumimoji="1" lang="ja-JP" altLang="en-US" sz="4800" dirty="0" smtClean="0"/>
              <a:t>にかける。</a:t>
            </a:r>
            <a:endParaRPr kumimoji="1" lang="en-US" altLang="ja-JP" sz="4800" dirty="0" smtClean="0"/>
          </a:p>
          <a:p>
            <a:r>
              <a:rPr lang="ja-JP" altLang="en-US" sz="4800" dirty="0"/>
              <a:t>　</a:t>
            </a:r>
            <a:r>
              <a:rPr lang="en-US" altLang="ja-JP" sz="4800" dirty="0" smtClean="0"/>
              <a:t>(</a:t>
            </a:r>
            <a:r>
              <a:rPr lang="ja-JP" altLang="en-US" sz="4800" dirty="0" smtClean="0"/>
              <a:t>コンピュータは、</a:t>
            </a:r>
            <a:r>
              <a:rPr lang="ja-JP" altLang="en-US" sz="4800" b="1" dirty="0" smtClean="0"/>
              <a:t>便利な道具</a:t>
            </a:r>
            <a:r>
              <a:rPr lang="ja-JP" altLang="en-US" sz="4800" dirty="0" smtClean="0"/>
              <a:t>。</a:t>
            </a:r>
            <a:r>
              <a:rPr lang="en-US" altLang="ja-JP" sz="4800" dirty="0" smtClean="0"/>
              <a:t>)</a:t>
            </a:r>
            <a:endParaRPr kumimoji="1" lang="ja-JP" altLang="en-US" sz="4800" dirty="0"/>
          </a:p>
        </p:txBody>
      </p:sp>
      <p:sp>
        <p:nvSpPr>
          <p:cNvPr id="5" name="テキスト ボックス 4"/>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33</a:t>
            </a:r>
            <a:r>
              <a:rPr kumimoji="1" lang="en-US" altLang="ja-JP" sz="2400" dirty="0" smtClean="0"/>
              <a:t>】</a:t>
            </a:r>
            <a:endParaRPr kumimoji="1" lang="ja-JP" altLang="en-US" sz="2400" dirty="0"/>
          </a:p>
        </p:txBody>
      </p:sp>
      <p:sp>
        <p:nvSpPr>
          <p:cNvPr id="2" name="スライド番号プレースホルダー 1"/>
          <p:cNvSpPr>
            <a:spLocks noGrp="1"/>
          </p:cNvSpPr>
          <p:nvPr>
            <p:ph type="sldNum" sz="quarter" idx="12"/>
          </p:nvPr>
        </p:nvSpPr>
        <p:spPr/>
        <p:txBody>
          <a:bodyPr/>
          <a:lstStyle/>
          <a:p>
            <a:fld id="{F4584ACA-8B2E-4416-821B-3D93A0A25E15}" type="slidenum">
              <a:rPr kumimoji="1" lang="ja-JP" altLang="en-US" smtClean="0"/>
              <a:t>33</a:t>
            </a:fld>
            <a:endParaRPr kumimoji="1" lang="ja-JP" altLang="en-US"/>
          </a:p>
        </p:txBody>
      </p:sp>
    </p:spTree>
    <p:extLst>
      <p:ext uri="{BB962C8B-B14F-4D97-AF65-F5344CB8AC3E}">
        <p14:creationId xmlns:p14="http://schemas.microsoft.com/office/powerpoint/2010/main" val="255627386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アーチ 15"/>
          <p:cNvSpPr/>
          <p:nvPr/>
        </p:nvSpPr>
        <p:spPr>
          <a:xfrm rot="17083086">
            <a:off x="2998247" y="5024795"/>
            <a:ext cx="486334" cy="246490"/>
          </a:xfrm>
          <a:prstGeom prst="blockArc">
            <a:avLst>
              <a:gd name="adj1" fmla="val 11851903"/>
              <a:gd name="adj2" fmla="val 0"/>
              <a:gd name="adj3" fmla="val 25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9" name="テキスト ボックス 18"/>
          <p:cNvSpPr txBox="1"/>
          <p:nvPr/>
        </p:nvSpPr>
        <p:spPr>
          <a:xfrm>
            <a:off x="2206567" y="4129157"/>
            <a:ext cx="977174" cy="523220"/>
          </a:xfrm>
          <a:prstGeom prst="rect">
            <a:avLst/>
          </a:prstGeom>
          <a:noFill/>
        </p:spPr>
        <p:txBody>
          <a:bodyPr wrap="square" rtlCol="0">
            <a:spAutoFit/>
          </a:bodyPr>
          <a:lstStyle/>
          <a:p>
            <a:r>
              <a:rPr lang="en-US" altLang="ja-JP" sz="2800" b="1" dirty="0" smtClean="0">
                <a:solidFill>
                  <a:srgbClr val="FF0000"/>
                </a:solidFill>
              </a:rPr>
              <a:t>60</a:t>
            </a:r>
            <a:r>
              <a:rPr kumimoji="1" lang="en-US" altLang="ja-JP" sz="2800" b="1" dirty="0" smtClean="0">
                <a:solidFill>
                  <a:srgbClr val="FF0000"/>
                </a:solidFill>
              </a:rPr>
              <a:t>°</a:t>
            </a:r>
            <a:endParaRPr kumimoji="1" lang="ja-JP" altLang="en-US" sz="2800" b="1" dirty="0">
              <a:solidFill>
                <a:srgbClr val="FF0000"/>
              </a:solidFill>
            </a:endParaRPr>
          </a:p>
        </p:txBody>
      </p:sp>
      <p:sp>
        <p:nvSpPr>
          <p:cNvPr id="20" name="テキスト ボックス 19"/>
          <p:cNvSpPr txBox="1"/>
          <p:nvPr/>
        </p:nvSpPr>
        <p:spPr>
          <a:xfrm>
            <a:off x="3718588" y="4455057"/>
            <a:ext cx="1483407" cy="584775"/>
          </a:xfrm>
          <a:prstGeom prst="rect">
            <a:avLst/>
          </a:prstGeom>
          <a:noFill/>
        </p:spPr>
        <p:txBody>
          <a:bodyPr wrap="square" rtlCol="0">
            <a:spAutoFit/>
          </a:bodyPr>
          <a:lstStyle/>
          <a:p>
            <a:r>
              <a:rPr lang="en-US" altLang="ja-JP" sz="3200" b="1" dirty="0" smtClean="0">
                <a:solidFill>
                  <a:srgbClr val="0070C0"/>
                </a:solidFill>
              </a:rPr>
              <a:t>120</a:t>
            </a:r>
            <a:r>
              <a:rPr kumimoji="1" lang="en-US" altLang="ja-JP" sz="3200" b="1" dirty="0" smtClean="0">
                <a:solidFill>
                  <a:srgbClr val="0070C0"/>
                </a:solidFill>
              </a:rPr>
              <a:t>°</a:t>
            </a:r>
            <a:endParaRPr kumimoji="1" lang="ja-JP" altLang="en-US" sz="3200" b="1" dirty="0">
              <a:solidFill>
                <a:srgbClr val="0070C0"/>
              </a:solidFill>
            </a:endParaRPr>
          </a:p>
        </p:txBody>
      </p:sp>
      <p:sp>
        <p:nvSpPr>
          <p:cNvPr id="22" name="テキスト ボックス 21"/>
          <p:cNvSpPr txBox="1"/>
          <p:nvPr/>
        </p:nvSpPr>
        <p:spPr>
          <a:xfrm>
            <a:off x="1643185" y="450749"/>
            <a:ext cx="8407686" cy="707886"/>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sz="4000" b="1" dirty="0" smtClean="0">
                <a:latin typeface="Meiryo UI" panose="020B0604030504040204" pitchFamily="50" charset="-128"/>
                <a:ea typeface="Meiryo UI" panose="020B0604030504040204" pitchFamily="50" charset="-128"/>
              </a:rPr>
              <a:t>　 １つ</a:t>
            </a:r>
            <a:r>
              <a:rPr lang="ja-JP" altLang="en-US" sz="4000" b="1" dirty="0">
                <a:latin typeface="Meiryo UI" panose="020B0604030504040204" pitchFamily="50" charset="-128"/>
                <a:ea typeface="Meiryo UI" panose="020B0604030504040204" pitchFamily="50" charset="-128"/>
              </a:rPr>
              <a:t>の角と</a:t>
            </a:r>
            <a:r>
              <a:rPr lang="ja-JP" altLang="en-US" sz="4000" b="1" dirty="0" smtClean="0">
                <a:latin typeface="Meiryo UI" panose="020B0604030504040204" pitchFamily="50" charset="-128"/>
                <a:ea typeface="Meiryo UI" panose="020B0604030504040204" pitchFamily="50" charset="-128"/>
              </a:rPr>
              <a:t>回す</a:t>
            </a:r>
            <a:r>
              <a:rPr kumimoji="1" lang="ja-JP" altLang="en-US" sz="4000" b="1" dirty="0" smtClean="0">
                <a:latin typeface="Meiryo UI" panose="020B0604030504040204" pitchFamily="50" charset="-128"/>
                <a:ea typeface="Meiryo UI" panose="020B0604030504040204" pitchFamily="50" charset="-128"/>
              </a:rPr>
              <a:t>角の大きさについて</a:t>
            </a:r>
            <a:endParaRPr kumimoji="1" lang="ja-JP" altLang="en-US" sz="4000" b="1"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34</a:t>
            </a:fld>
            <a:endParaRPr kumimoji="1" lang="ja-JP" altLang="en-US"/>
          </a:p>
        </p:txBody>
      </p:sp>
      <p:sp>
        <p:nvSpPr>
          <p:cNvPr id="14" name="テキスト ボックス 13"/>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34</a:t>
            </a:r>
            <a:r>
              <a:rPr kumimoji="1" lang="en-US" altLang="ja-JP" sz="2400" dirty="0" smtClean="0"/>
              <a:t>】</a:t>
            </a:r>
            <a:endParaRPr kumimoji="1" lang="ja-JP" altLang="en-US" sz="2400" dirty="0"/>
          </a:p>
        </p:txBody>
      </p:sp>
      <p:sp>
        <p:nvSpPr>
          <p:cNvPr id="17" name="テキスト ボックス 16"/>
          <p:cNvSpPr txBox="1"/>
          <p:nvPr/>
        </p:nvSpPr>
        <p:spPr>
          <a:xfrm>
            <a:off x="5847028" y="3912761"/>
            <a:ext cx="5654182" cy="2308324"/>
          </a:xfrm>
          <a:prstGeom prst="rect">
            <a:avLst/>
          </a:prstGeom>
          <a:noFill/>
          <a:ln w="12700">
            <a:solidFill>
              <a:schemeClr val="tx1"/>
            </a:solidFill>
          </a:ln>
        </p:spPr>
        <p:txBody>
          <a:bodyPr wrap="square" rtlCol="0">
            <a:spAutoFit/>
          </a:bodyPr>
          <a:lstStyle/>
          <a:p>
            <a:r>
              <a:rPr lang="ja-JP" altLang="en-US" sz="3600" b="1" smtClean="0">
                <a:solidFill>
                  <a:srgbClr val="0070C0"/>
                </a:solidFill>
              </a:rPr>
              <a:t>回す</a:t>
            </a:r>
            <a:r>
              <a:rPr lang="ja-JP" altLang="en-US" sz="3600" b="1" dirty="0">
                <a:solidFill>
                  <a:srgbClr val="0070C0"/>
                </a:solidFill>
              </a:rPr>
              <a:t>角</a:t>
            </a:r>
            <a:r>
              <a:rPr lang="ja-JP" altLang="en-US" sz="3600" b="1" dirty="0" smtClean="0"/>
              <a:t>の大きさ</a:t>
            </a:r>
            <a:endParaRPr kumimoji="1" lang="en-US" altLang="ja-JP" sz="3600" b="1" dirty="0" smtClean="0"/>
          </a:p>
          <a:p>
            <a:r>
              <a:rPr lang="ja-JP" altLang="en-US" sz="3600" b="1" dirty="0" smtClean="0"/>
              <a:t>＝ </a:t>
            </a:r>
            <a:r>
              <a:rPr lang="en-US" altLang="ja-JP" sz="3600" b="1" dirty="0" smtClean="0"/>
              <a:t>360°÷</a:t>
            </a:r>
            <a:r>
              <a:rPr lang="ja-JP" altLang="en-US" sz="3600" b="1" dirty="0" smtClean="0"/>
              <a:t> 角の数</a:t>
            </a:r>
            <a:endParaRPr lang="en-US" altLang="ja-JP" sz="3600" b="1" dirty="0" smtClean="0">
              <a:solidFill>
                <a:srgbClr val="FF0000"/>
              </a:solidFill>
            </a:endParaRPr>
          </a:p>
          <a:p>
            <a:r>
              <a:rPr kumimoji="1" lang="ja-JP" altLang="en-US" sz="3600" b="1" dirty="0" smtClean="0"/>
              <a:t>＝</a:t>
            </a:r>
            <a:r>
              <a:rPr lang="en-US" altLang="ja-JP" sz="3600" b="1" dirty="0"/>
              <a:t> 360°÷</a:t>
            </a:r>
            <a:r>
              <a:rPr lang="ja-JP" altLang="en-US" sz="3600" b="1" dirty="0"/>
              <a:t> </a:t>
            </a:r>
            <a:r>
              <a:rPr lang="en-US" altLang="ja-JP" sz="3600" b="1" dirty="0"/>
              <a:t>3 </a:t>
            </a:r>
            <a:endParaRPr kumimoji="1" lang="en-US" altLang="ja-JP" sz="3600" b="1" dirty="0" smtClean="0">
              <a:solidFill>
                <a:srgbClr val="0070C0"/>
              </a:solidFill>
            </a:endParaRPr>
          </a:p>
          <a:p>
            <a:r>
              <a:rPr lang="ja-JP" altLang="en-US" sz="3600" b="1" dirty="0" smtClean="0"/>
              <a:t>＝ </a:t>
            </a:r>
            <a:r>
              <a:rPr lang="en-US" altLang="ja-JP" sz="3600" b="1" dirty="0" smtClean="0">
                <a:solidFill>
                  <a:srgbClr val="0070C0"/>
                </a:solidFill>
              </a:rPr>
              <a:t>120°</a:t>
            </a:r>
            <a:endParaRPr lang="en-US" altLang="ja-JP" sz="3600" b="1" dirty="0">
              <a:solidFill>
                <a:srgbClr val="0070C0"/>
              </a:solidFill>
            </a:endParaRPr>
          </a:p>
        </p:txBody>
      </p:sp>
      <p:sp>
        <p:nvSpPr>
          <p:cNvPr id="5" name="テキスト ボックス 4"/>
          <p:cNvSpPr txBox="1"/>
          <p:nvPr/>
        </p:nvSpPr>
        <p:spPr>
          <a:xfrm>
            <a:off x="861165" y="1340441"/>
            <a:ext cx="4645152" cy="646331"/>
          </a:xfrm>
          <a:prstGeom prst="rect">
            <a:avLst/>
          </a:prstGeom>
          <a:noFill/>
        </p:spPr>
        <p:txBody>
          <a:bodyPr wrap="square" rtlCol="0">
            <a:spAutoFit/>
          </a:bodyPr>
          <a:lstStyle/>
          <a:p>
            <a:r>
              <a:rPr lang="ja-JP" altLang="en-US" sz="3600" b="1" dirty="0" smtClean="0"/>
              <a:t>（正</a:t>
            </a:r>
            <a:r>
              <a:rPr kumimoji="1" lang="ja-JP" altLang="en-US" sz="3600" b="1" dirty="0" smtClean="0"/>
              <a:t>三角形の場合）</a:t>
            </a:r>
            <a:endParaRPr kumimoji="1" lang="ja-JP" altLang="en-US" sz="3600" b="1" dirty="0"/>
          </a:p>
        </p:txBody>
      </p:sp>
      <p:cxnSp>
        <p:nvCxnSpPr>
          <p:cNvPr id="18" name="直線矢印コネクタ 17"/>
          <p:cNvCxnSpPr/>
          <p:nvPr/>
        </p:nvCxnSpPr>
        <p:spPr>
          <a:xfrm flipH="1">
            <a:off x="764877" y="5317052"/>
            <a:ext cx="762141" cy="1221860"/>
          </a:xfrm>
          <a:prstGeom prst="straightConnector1">
            <a:avLst/>
          </a:prstGeom>
          <a:ln w="381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p:nvPr/>
        </p:nvCxnSpPr>
        <p:spPr>
          <a:xfrm>
            <a:off x="1514339" y="5341827"/>
            <a:ext cx="2064084" cy="1348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flipH="1">
            <a:off x="1532522" y="3752755"/>
            <a:ext cx="966821" cy="158666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p:nvPr/>
        </p:nvCxnSpPr>
        <p:spPr>
          <a:xfrm flipH="1" flipV="1">
            <a:off x="2499344" y="3735271"/>
            <a:ext cx="1079080" cy="162004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a:xfrm>
            <a:off x="3587166" y="5346167"/>
            <a:ext cx="1651362" cy="2403"/>
          </a:xfrm>
          <a:prstGeom prst="straightConnector1">
            <a:avLst/>
          </a:prstGeom>
          <a:ln w="381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6" name="直線矢印コネクタ 45"/>
          <p:cNvCxnSpPr/>
          <p:nvPr/>
        </p:nvCxnSpPr>
        <p:spPr>
          <a:xfrm flipH="1" flipV="1">
            <a:off x="1638522" y="2559946"/>
            <a:ext cx="859437" cy="1180421"/>
          </a:xfrm>
          <a:prstGeom prst="straightConnector1">
            <a:avLst/>
          </a:prstGeom>
          <a:ln w="381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50" name="左カーブ矢印 49"/>
          <p:cNvSpPr/>
          <p:nvPr/>
        </p:nvSpPr>
        <p:spPr>
          <a:xfrm rot="7951493" flipH="1">
            <a:off x="3439323" y="4591451"/>
            <a:ext cx="334393" cy="765964"/>
          </a:xfrm>
          <a:prstGeom prst="curvedLeftArrow">
            <a:avLst>
              <a:gd name="adj1" fmla="val 25000"/>
              <a:gd name="adj2" fmla="val 97450"/>
              <a:gd name="adj3" fmla="val 25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2" name="左カーブ矢印 51"/>
          <p:cNvSpPr/>
          <p:nvPr/>
        </p:nvSpPr>
        <p:spPr>
          <a:xfrm rot="13962705" flipH="1">
            <a:off x="1547301" y="5219651"/>
            <a:ext cx="312596" cy="830691"/>
          </a:xfrm>
          <a:prstGeom prst="curvedLeftArrow">
            <a:avLst>
              <a:gd name="adj1" fmla="val 25000"/>
              <a:gd name="adj2" fmla="val 104342"/>
              <a:gd name="adj3" fmla="val 37799"/>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3" name="左カーブ矢印 52"/>
          <p:cNvSpPr/>
          <p:nvPr/>
        </p:nvSpPr>
        <p:spPr>
          <a:xfrm rot="20721432" flipH="1">
            <a:off x="1924343" y="3395220"/>
            <a:ext cx="381805" cy="761177"/>
          </a:xfrm>
          <a:prstGeom prst="curvedLeftArrow">
            <a:avLst>
              <a:gd name="adj1" fmla="val 25000"/>
              <a:gd name="adj2" fmla="val 81198"/>
              <a:gd name="adj3" fmla="val 45532"/>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5" name="テキスト ボックス 54"/>
          <p:cNvSpPr txBox="1"/>
          <p:nvPr/>
        </p:nvSpPr>
        <p:spPr>
          <a:xfrm>
            <a:off x="1762772" y="5703038"/>
            <a:ext cx="1483407" cy="584775"/>
          </a:xfrm>
          <a:prstGeom prst="rect">
            <a:avLst/>
          </a:prstGeom>
          <a:noFill/>
        </p:spPr>
        <p:txBody>
          <a:bodyPr wrap="square" rtlCol="0">
            <a:spAutoFit/>
          </a:bodyPr>
          <a:lstStyle/>
          <a:p>
            <a:r>
              <a:rPr lang="en-US" altLang="ja-JP" sz="3200" b="1" dirty="0" smtClean="0">
                <a:solidFill>
                  <a:srgbClr val="0070C0"/>
                </a:solidFill>
              </a:rPr>
              <a:t>120</a:t>
            </a:r>
            <a:r>
              <a:rPr kumimoji="1" lang="en-US" altLang="ja-JP" sz="3200" b="1" dirty="0" smtClean="0">
                <a:solidFill>
                  <a:srgbClr val="0070C0"/>
                </a:solidFill>
              </a:rPr>
              <a:t>°</a:t>
            </a:r>
            <a:endParaRPr kumimoji="1" lang="ja-JP" altLang="en-US" sz="3200" b="1" dirty="0">
              <a:solidFill>
                <a:srgbClr val="0070C0"/>
              </a:solidFill>
            </a:endParaRPr>
          </a:p>
        </p:txBody>
      </p:sp>
      <p:sp>
        <p:nvSpPr>
          <p:cNvPr id="56" name="テキスト ボックス 55"/>
          <p:cNvSpPr txBox="1"/>
          <p:nvPr/>
        </p:nvSpPr>
        <p:spPr>
          <a:xfrm>
            <a:off x="961895" y="3402927"/>
            <a:ext cx="1483407" cy="584775"/>
          </a:xfrm>
          <a:prstGeom prst="rect">
            <a:avLst/>
          </a:prstGeom>
          <a:noFill/>
        </p:spPr>
        <p:txBody>
          <a:bodyPr wrap="square" rtlCol="0">
            <a:spAutoFit/>
          </a:bodyPr>
          <a:lstStyle/>
          <a:p>
            <a:r>
              <a:rPr lang="en-US" altLang="ja-JP" sz="3200" b="1" dirty="0" smtClean="0">
                <a:solidFill>
                  <a:srgbClr val="0070C0"/>
                </a:solidFill>
              </a:rPr>
              <a:t>120</a:t>
            </a:r>
            <a:r>
              <a:rPr kumimoji="1" lang="en-US" altLang="ja-JP" sz="3200" b="1" dirty="0" smtClean="0">
                <a:solidFill>
                  <a:srgbClr val="0070C0"/>
                </a:solidFill>
              </a:rPr>
              <a:t>°</a:t>
            </a:r>
            <a:endParaRPr kumimoji="1" lang="ja-JP" altLang="en-US" sz="3200" b="1" dirty="0">
              <a:solidFill>
                <a:srgbClr val="0070C0"/>
              </a:solidFill>
            </a:endParaRPr>
          </a:p>
        </p:txBody>
      </p:sp>
      <p:sp>
        <p:nvSpPr>
          <p:cNvPr id="57" name="テキスト ボックス 56"/>
          <p:cNvSpPr txBox="1"/>
          <p:nvPr/>
        </p:nvSpPr>
        <p:spPr>
          <a:xfrm>
            <a:off x="5134501" y="1392859"/>
            <a:ext cx="800476" cy="584775"/>
          </a:xfrm>
          <a:prstGeom prst="rect">
            <a:avLst/>
          </a:prstGeom>
          <a:noFill/>
        </p:spPr>
        <p:txBody>
          <a:bodyPr wrap="square" rtlCol="0">
            <a:spAutoFit/>
          </a:bodyPr>
          <a:lstStyle/>
          <a:p>
            <a:r>
              <a:rPr lang="ja-JP" altLang="en-US" sz="3200" dirty="0"/>
              <a:t>①</a:t>
            </a:r>
            <a:endParaRPr kumimoji="1" lang="ja-JP" altLang="en-US" sz="3200" dirty="0"/>
          </a:p>
        </p:txBody>
      </p:sp>
      <p:sp>
        <p:nvSpPr>
          <p:cNvPr id="58" name="テキスト ボックス 57"/>
          <p:cNvSpPr txBox="1"/>
          <p:nvPr/>
        </p:nvSpPr>
        <p:spPr>
          <a:xfrm>
            <a:off x="5160292" y="3881883"/>
            <a:ext cx="800476" cy="584775"/>
          </a:xfrm>
          <a:prstGeom prst="rect">
            <a:avLst/>
          </a:prstGeom>
          <a:noFill/>
        </p:spPr>
        <p:txBody>
          <a:bodyPr wrap="square" rtlCol="0">
            <a:spAutoFit/>
          </a:bodyPr>
          <a:lstStyle/>
          <a:p>
            <a:r>
              <a:rPr lang="ja-JP" altLang="en-US" sz="3200" dirty="0" smtClean="0"/>
              <a:t>②</a:t>
            </a:r>
            <a:endParaRPr kumimoji="1" lang="ja-JP" altLang="en-US" sz="3200" dirty="0"/>
          </a:p>
        </p:txBody>
      </p:sp>
      <p:sp>
        <p:nvSpPr>
          <p:cNvPr id="36" name="アーチ 35"/>
          <p:cNvSpPr/>
          <p:nvPr/>
        </p:nvSpPr>
        <p:spPr>
          <a:xfrm rot="10269108">
            <a:off x="2298757" y="3933878"/>
            <a:ext cx="486334" cy="246490"/>
          </a:xfrm>
          <a:prstGeom prst="blockArc">
            <a:avLst>
              <a:gd name="adj1" fmla="val 11851903"/>
              <a:gd name="adj2" fmla="val 0"/>
              <a:gd name="adj3" fmla="val 25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7" name="アーチ 36"/>
          <p:cNvSpPr/>
          <p:nvPr/>
        </p:nvSpPr>
        <p:spPr>
          <a:xfrm rot="3358555">
            <a:off x="1605932" y="5024337"/>
            <a:ext cx="449024" cy="247404"/>
          </a:xfrm>
          <a:prstGeom prst="blockArc">
            <a:avLst>
              <a:gd name="adj1" fmla="val 11851903"/>
              <a:gd name="adj2" fmla="val 0"/>
              <a:gd name="adj3" fmla="val 25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8" name="テキスト ボックス 37"/>
          <p:cNvSpPr txBox="1"/>
          <p:nvPr/>
        </p:nvSpPr>
        <p:spPr>
          <a:xfrm>
            <a:off x="2581383" y="4787829"/>
            <a:ext cx="977174" cy="523220"/>
          </a:xfrm>
          <a:prstGeom prst="rect">
            <a:avLst/>
          </a:prstGeom>
          <a:noFill/>
        </p:spPr>
        <p:txBody>
          <a:bodyPr wrap="square" rtlCol="0">
            <a:spAutoFit/>
          </a:bodyPr>
          <a:lstStyle/>
          <a:p>
            <a:r>
              <a:rPr lang="en-US" altLang="ja-JP" sz="2800" b="1" dirty="0" smtClean="0">
                <a:solidFill>
                  <a:srgbClr val="FF0000"/>
                </a:solidFill>
              </a:rPr>
              <a:t>60</a:t>
            </a:r>
            <a:r>
              <a:rPr kumimoji="1" lang="en-US" altLang="ja-JP" sz="2800" b="1" dirty="0" smtClean="0">
                <a:solidFill>
                  <a:srgbClr val="FF0000"/>
                </a:solidFill>
              </a:rPr>
              <a:t>°</a:t>
            </a:r>
            <a:endParaRPr kumimoji="1" lang="ja-JP" altLang="en-US" sz="2800" b="1" dirty="0">
              <a:solidFill>
                <a:srgbClr val="FF0000"/>
              </a:solidFill>
            </a:endParaRPr>
          </a:p>
        </p:txBody>
      </p:sp>
      <p:sp>
        <p:nvSpPr>
          <p:cNvPr id="39" name="テキスト ボックス 38"/>
          <p:cNvSpPr txBox="1"/>
          <p:nvPr/>
        </p:nvSpPr>
        <p:spPr>
          <a:xfrm>
            <a:off x="1875292" y="4805313"/>
            <a:ext cx="977174" cy="523220"/>
          </a:xfrm>
          <a:prstGeom prst="rect">
            <a:avLst/>
          </a:prstGeom>
          <a:noFill/>
        </p:spPr>
        <p:txBody>
          <a:bodyPr wrap="square" rtlCol="0">
            <a:spAutoFit/>
          </a:bodyPr>
          <a:lstStyle/>
          <a:p>
            <a:r>
              <a:rPr lang="en-US" altLang="ja-JP" sz="2800" b="1" dirty="0" smtClean="0">
                <a:solidFill>
                  <a:srgbClr val="FF0000"/>
                </a:solidFill>
              </a:rPr>
              <a:t>60</a:t>
            </a:r>
            <a:r>
              <a:rPr kumimoji="1" lang="en-US" altLang="ja-JP" sz="2800" b="1" dirty="0" smtClean="0">
                <a:solidFill>
                  <a:srgbClr val="FF0000"/>
                </a:solidFill>
              </a:rPr>
              <a:t>°</a:t>
            </a:r>
            <a:endParaRPr kumimoji="1" lang="ja-JP" altLang="en-US" sz="2800" b="1" dirty="0">
              <a:solidFill>
                <a:srgbClr val="FF0000"/>
              </a:solidFill>
            </a:endParaRPr>
          </a:p>
        </p:txBody>
      </p:sp>
      <p:sp>
        <p:nvSpPr>
          <p:cNvPr id="41" name="テキスト ボックス 40"/>
          <p:cNvSpPr txBox="1"/>
          <p:nvPr/>
        </p:nvSpPr>
        <p:spPr>
          <a:xfrm>
            <a:off x="5847028" y="1392859"/>
            <a:ext cx="5654182" cy="2308324"/>
          </a:xfrm>
          <a:prstGeom prst="rect">
            <a:avLst/>
          </a:prstGeom>
          <a:noFill/>
          <a:ln w="12700">
            <a:solidFill>
              <a:schemeClr val="tx1"/>
            </a:solidFill>
          </a:ln>
        </p:spPr>
        <p:txBody>
          <a:bodyPr wrap="square" rtlCol="0">
            <a:spAutoFit/>
          </a:bodyPr>
          <a:lstStyle/>
          <a:p>
            <a:r>
              <a:rPr lang="ja-JP" altLang="en-US" sz="3600" b="1" dirty="0">
                <a:solidFill>
                  <a:srgbClr val="FF0000"/>
                </a:solidFill>
              </a:rPr>
              <a:t>１つの</a:t>
            </a:r>
            <a:r>
              <a:rPr lang="ja-JP" altLang="en-US" sz="3600" b="1" dirty="0" smtClean="0">
                <a:solidFill>
                  <a:srgbClr val="FF0000"/>
                </a:solidFill>
              </a:rPr>
              <a:t>角</a:t>
            </a:r>
            <a:r>
              <a:rPr lang="ja-JP" altLang="en-US" sz="3600" b="1" dirty="0" smtClean="0"/>
              <a:t>の大きさ</a:t>
            </a:r>
            <a:endParaRPr kumimoji="1" lang="en-US" altLang="ja-JP" sz="3600" b="1" dirty="0" smtClean="0"/>
          </a:p>
          <a:p>
            <a:r>
              <a:rPr lang="ja-JP" altLang="en-US" sz="3600" b="1" dirty="0" smtClean="0"/>
              <a:t>＝角の和 </a:t>
            </a:r>
            <a:r>
              <a:rPr lang="en-US" altLang="ja-JP" sz="3600" b="1" dirty="0" smtClean="0"/>
              <a:t>÷</a:t>
            </a:r>
            <a:r>
              <a:rPr lang="ja-JP" altLang="en-US" sz="3600" b="1" dirty="0" smtClean="0"/>
              <a:t> 角の数</a:t>
            </a:r>
            <a:endParaRPr lang="en-US" altLang="ja-JP" sz="3600" b="1" dirty="0" smtClean="0"/>
          </a:p>
          <a:p>
            <a:r>
              <a:rPr lang="ja-JP" altLang="en-US" sz="3600" b="1" dirty="0" smtClean="0"/>
              <a:t>＝ </a:t>
            </a:r>
            <a:r>
              <a:rPr lang="en-US" altLang="ja-JP" sz="3600" b="1" dirty="0" smtClean="0"/>
              <a:t>180°÷</a:t>
            </a:r>
            <a:r>
              <a:rPr lang="ja-JP" altLang="en-US" sz="3600" b="1" dirty="0" smtClean="0"/>
              <a:t>  ３</a:t>
            </a:r>
            <a:endParaRPr lang="en-US" altLang="ja-JP" sz="3600" b="1" dirty="0" smtClean="0">
              <a:solidFill>
                <a:srgbClr val="FF0000"/>
              </a:solidFill>
            </a:endParaRPr>
          </a:p>
          <a:p>
            <a:r>
              <a:rPr kumimoji="1" lang="ja-JP" altLang="en-US" sz="3600" b="1" dirty="0" smtClean="0"/>
              <a:t>＝</a:t>
            </a:r>
            <a:r>
              <a:rPr lang="en-US" altLang="ja-JP" sz="3600" b="1" dirty="0">
                <a:solidFill>
                  <a:srgbClr val="FF0000"/>
                </a:solidFill>
              </a:rPr>
              <a:t> 60</a:t>
            </a:r>
            <a:r>
              <a:rPr lang="en-US" altLang="ja-JP" sz="3600" b="1" dirty="0" smtClean="0">
                <a:solidFill>
                  <a:srgbClr val="FF0000"/>
                </a:solidFill>
              </a:rPr>
              <a:t>°</a:t>
            </a:r>
            <a:endParaRPr kumimoji="1" lang="en-US" altLang="ja-JP" sz="3600" b="1" dirty="0" smtClean="0">
              <a:solidFill>
                <a:srgbClr val="0070C0"/>
              </a:solidFill>
            </a:endParaRPr>
          </a:p>
        </p:txBody>
      </p:sp>
    </p:spTree>
    <p:extLst>
      <p:ext uri="{BB962C8B-B14F-4D97-AF65-F5344CB8AC3E}">
        <p14:creationId xmlns:p14="http://schemas.microsoft.com/office/powerpoint/2010/main" val="35628743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855013713"/>
              </p:ext>
            </p:extLst>
          </p:nvPr>
        </p:nvGraphicFramePr>
        <p:xfrm>
          <a:off x="587828" y="2181495"/>
          <a:ext cx="9196252" cy="3331031"/>
        </p:xfrm>
        <a:graphic>
          <a:graphicData uri="http://schemas.openxmlformats.org/drawingml/2006/table">
            <a:tbl>
              <a:tblPr firstRow="1" bandRow="1">
                <a:effectLst/>
                <a:tableStyleId>{5C22544A-7EE6-4342-B048-85BDC9FD1C3A}</a:tableStyleId>
              </a:tblPr>
              <a:tblGrid>
                <a:gridCol w="1500349">
                  <a:extLst>
                    <a:ext uri="{9D8B030D-6E8A-4147-A177-3AD203B41FA5}">
                      <a16:colId xmlns:a16="http://schemas.microsoft.com/office/drawing/2014/main" val="20000"/>
                    </a:ext>
                  </a:extLst>
                </a:gridCol>
                <a:gridCol w="1230017">
                  <a:extLst>
                    <a:ext uri="{9D8B030D-6E8A-4147-A177-3AD203B41FA5}">
                      <a16:colId xmlns:a16="http://schemas.microsoft.com/office/drawing/2014/main" val="20001"/>
                    </a:ext>
                  </a:extLst>
                </a:gridCol>
                <a:gridCol w="1919364">
                  <a:extLst>
                    <a:ext uri="{9D8B030D-6E8A-4147-A177-3AD203B41FA5}">
                      <a16:colId xmlns:a16="http://schemas.microsoft.com/office/drawing/2014/main" val="20002"/>
                    </a:ext>
                  </a:extLst>
                </a:gridCol>
                <a:gridCol w="1892332">
                  <a:extLst>
                    <a:ext uri="{9D8B030D-6E8A-4147-A177-3AD203B41FA5}">
                      <a16:colId xmlns:a16="http://schemas.microsoft.com/office/drawing/2014/main" val="20003"/>
                    </a:ext>
                  </a:extLst>
                </a:gridCol>
                <a:gridCol w="2654190">
                  <a:extLst>
                    <a:ext uri="{9D8B030D-6E8A-4147-A177-3AD203B41FA5}">
                      <a16:colId xmlns:a16="http://schemas.microsoft.com/office/drawing/2014/main" val="20004"/>
                    </a:ext>
                  </a:extLst>
                </a:gridCol>
              </a:tblGrid>
              <a:tr h="640078">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baseline="0" dirty="0" smtClean="0">
                          <a:solidFill>
                            <a:schemeClr val="tx1"/>
                          </a:solidFill>
                        </a:rPr>
                        <a:t>  </a:t>
                      </a:r>
                      <a:r>
                        <a:rPr kumimoji="1" lang="ja-JP" altLang="en-US" sz="2400" dirty="0" smtClean="0">
                          <a:solidFill>
                            <a:srgbClr val="0070C0"/>
                          </a:solidFill>
                        </a:rPr>
                        <a:t>角の和</a:t>
                      </a:r>
                      <a:endParaRPr kumimoji="1" lang="ja-JP" altLang="en-US" sz="2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１つの角</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回す角の大きさ</a:t>
                      </a:r>
                      <a:endParaRPr kumimoji="1" lang="en-US" altLang="ja-JP" sz="2400" dirty="0" smtClean="0">
                        <a:solidFill>
                          <a:schemeClr val="tx1"/>
                        </a:solidFill>
                      </a:endParaRPr>
                    </a:p>
                    <a:p>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13954">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7018">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4008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6" name="テキスト ボックス 5"/>
          <p:cNvSpPr txBox="1"/>
          <p:nvPr/>
        </p:nvSpPr>
        <p:spPr>
          <a:xfrm>
            <a:off x="7289071" y="1362836"/>
            <a:ext cx="4545877" cy="461665"/>
          </a:xfrm>
          <a:prstGeom prst="rect">
            <a:avLst/>
          </a:prstGeom>
          <a:noFill/>
        </p:spPr>
        <p:txBody>
          <a:bodyPr wrap="square" rtlCol="0">
            <a:spAutoFit/>
          </a:bodyPr>
          <a:lstStyle/>
          <a:p>
            <a:r>
              <a:rPr kumimoji="1" lang="en-US" altLang="ja-JP" sz="2400" b="1" dirty="0" smtClean="0"/>
              <a:t>※</a:t>
            </a:r>
            <a:r>
              <a:rPr kumimoji="1" lang="ja-JP" altLang="en-US" sz="2400" b="1" dirty="0" smtClean="0"/>
              <a:t>表をもとに、確認しよう！</a:t>
            </a:r>
            <a:endParaRPr kumimoji="1" lang="ja-JP" altLang="en-US" sz="2400" b="1" dirty="0"/>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4</a:t>
            </a:fld>
            <a:endParaRPr kumimoji="1" lang="ja-JP" altLang="en-US"/>
          </a:p>
        </p:txBody>
      </p:sp>
      <p:sp>
        <p:nvSpPr>
          <p:cNvPr id="7" name="テキスト ボックス 6"/>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ja-JP" altLang="en-US" sz="2400" dirty="0" smtClean="0"/>
              <a:t>４</a:t>
            </a:r>
            <a:r>
              <a:rPr kumimoji="1" lang="en-US" altLang="ja-JP" sz="2400" dirty="0" smtClean="0"/>
              <a:t>】</a:t>
            </a:r>
            <a:endParaRPr kumimoji="1" lang="ja-JP" altLang="en-US" sz="2400" dirty="0"/>
          </a:p>
        </p:txBody>
      </p:sp>
      <p:pic>
        <p:nvPicPr>
          <p:cNvPr id="8" name="図 7"/>
          <p:cNvPicPr>
            <a:picLocks noChangeAspect="1"/>
          </p:cNvPicPr>
          <p:nvPr/>
        </p:nvPicPr>
        <p:blipFill>
          <a:blip r:embed="rId3"/>
          <a:stretch>
            <a:fillRect/>
          </a:stretch>
        </p:blipFill>
        <p:spPr>
          <a:xfrm>
            <a:off x="925904" y="3043865"/>
            <a:ext cx="615349" cy="564309"/>
          </a:xfrm>
          <a:prstGeom prst="rect">
            <a:avLst/>
          </a:prstGeom>
        </p:spPr>
      </p:pic>
      <p:pic>
        <p:nvPicPr>
          <p:cNvPr id="9" name="図 8"/>
          <p:cNvPicPr>
            <a:picLocks noChangeAspect="1"/>
          </p:cNvPicPr>
          <p:nvPr/>
        </p:nvPicPr>
        <p:blipFill>
          <a:blip r:embed="rId4"/>
          <a:stretch>
            <a:fillRect/>
          </a:stretch>
        </p:blipFill>
        <p:spPr>
          <a:xfrm>
            <a:off x="942380" y="3678351"/>
            <a:ext cx="567622" cy="547512"/>
          </a:xfrm>
          <a:prstGeom prst="rect">
            <a:avLst/>
          </a:prstGeom>
        </p:spPr>
      </p:pic>
      <p:pic>
        <p:nvPicPr>
          <p:cNvPr id="10" name="図 9"/>
          <p:cNvPicPr>
            <a:picLocks noChangeAspect="1"/>
          </p:cNvPicPr>
          <p:nvPr/>
        </p:nvPicPr>
        <p:blipFill>
          <a:blip r:embed="rId5"/>
          <a:stretch>
            <a:fillRect/>
          </a:stretch>
        </p:blipFill>
        <p:spPr>
          <a:xfrm>
            <a:off x="917666" y="4271326"/>
            <a:ext cx="615349" cy="586092"/>
          </a:xfrm>
          <a:prstGeom prst="rect">
            <a:avLst/>
          </a:prstGeom>
        </p:spPr>
      </p:pic>
      <p:pic>
        <p:nvPicPr>
          <p:cNvPr id="11" name="図 10"/>
          <p:cNvPicPr>
            <a:picLocks noChangeAspect="1"/>
          </p:cNvPicPr>
          <p:nvPr/>
        </p:nvPicPr>
        <p:blipFill>
          <a:blip r:embed="rId6"/>
          <a:stretch>
            <a:fillRect/>
          </a:stretch>
        </p:blipFill>
        <p:spPr>
          <a:xfrm flipH="1">
            <a:off x="909298" y="4921968"/>
            <a:ext cx="622942" cy="545880"/>
          </a:xfrm>
          <a:prstGeom prst="rect">
            <a:avLst/>
          </a:prstGeom>
        </p:spPr>
      </p:pic>
      <p:sp>
        <p:nvSpPr>
          <p:cNvPr id="12" name="角丸四角形 11"/>
          <p:cNvSpPr/>
          <p:nvPr/>
        </p:nvSpPr>
        <p:spPr>
          <a:xfrm>
            <a:off x="3416968" y="3074500"/>
            <a:ext cx="1684421" cy="2393348"/>
          </a:xfrm>
          <a:prstGeom prst="roundRect">
            <a:avLst/>
          </a:pr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77732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3727205743"/>
              </p:ext>
            </p:extLst>
          </p:nvPr>
        </p:nvGraphicFramePr>
        <p:xfrm>
          <a:off x="587828" y="2181495"/>
          <a:ext cx="9196252" cy="3331031"/>
        </p:xfrm>
        <a:graphic>
          <a:graphicData uri="http://schemas.openxmlformats.org/drawingml/2006/table">
            <a:tbl>
              <a:tblPr firstRow="1" bandRow="1">
                <a:effectLst/>
                <a:tableStyleId>{5C22544A-7EE6-4342-B048-85BDC9FD1C3A}</a:tableStyleId>
              </a:tblPr>
              <a:tblGrid>
                <a:gridCol w="1500349">
                  <a:extLst>
                    <a:ext uri="{9D8B030D-6E8A-4147-A177-3AD203B41FA5}">
                      <a16:colId xmlns:a16="http://schemas.microsoft.com/office/drawing/2014/main" val="20000"/>
                    </a:ext>
                  </a:extLst>
                </a:gridCol>
                <a:gridCol w="1230017">
                  <a:extLst>
                    <a:ext uri="{9D8B030D-6E8A-4147-A177-3AD203B41FA5}">
                      <a16:colId xmlns:a16="http://schemas.microsoft.com/office/drawing/2014/main" val="20001"/>
                    </a:ext>
                  </a:extLst>
                </a:gridCol>
                <a:gridCol w="1919364">
                  <a:extLst>
                    <a:ext uri="{9D8B030D-6E8A-4147-A177-3AD203B41FA5}">
                      <a16:colId xmlns:a16="http://schemas.microsoft.com/office/drawing/2014/main" val="20002"/>
                    </a:ext>
                  </a:extLst>
                </a:gridCol>
                <a:gridCol w="1892332">
                  <a:extLst>
                    <a:ext uri="{9D8B030D-6E8A-4147-A177-3AD203B41FA5}">
                      <a16:colId xmlns:a16="http://schemas.microsoft.com/office/drawing/2014/main" val="20003"/>
                    </a:ext>
                  </a:extLst>
                </a:gridCol>
                <a:gridCol w="2654190">
                  <a:extLst>
                    <a:ext uri="{9D8B030D-6E8A-4147-A177-3AD203B41FA5}">
                      <a16:colId xmlns:a16="http://schemas.microsoft.com/office/drawing/2014/main" val="20004"/>
                    </a:ext>
                  </a:extLst>
                </a:gridCol>
              </a:tblGrid>
              <a:tr h="640078">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baseline="0" dirty="0" smtClean="0">
                          <a:solidFill>
                            <a:schemeClr val="tx1"/>
                          </a:solidFill>
                        </a:rPr>
                        <a:t>  </a:t>
                      </a:r>
                      <a:r>
                        <a:rPr kumimoji="1" lang="ja-JP" altLang="en-US" sz="2400" dirty="0" smtClean="0">
                          <a:solidFill>
                            <a:srgbClr val="0070C0"/>
                          </a:solidFill>
                        </a:rPr>
                        <a:t>角の和</a:t>
                      </a:r>
                      <a:endParaRPr kumimoji="1" lang="ja-JP" altLang="en-US" sz="2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１つの角</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回す角の大きさ</a:t>
                      </a:r>
                      <a:endParaRPr kumimoji="1" lang="en-US" altLang="ja-JP" sz="2400" dirty="0" smtClean="0">
                        <a:solidFill>
                          <a:schemeClr val="tx1"/>
                        </a:solidFill>
                      </a:endParaRPr>
                    </a:p>
                    <a:p>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１８０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13954">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３６０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7018">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５４０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4008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７２０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6" name="テキスト ボックス 5"/>
          <p:cNvSpPr txBox="1"/>
          <p:nvPr/>
        </p:nvSpPr>
        <p:spPr>
          <a:xfrm>
            <a:off x="7289071" y="1362836"/>
            <a:ext cx="4545877" cy="461665"/>
          </a:xfrm>
          <a:prstGeom prst="rect">
            <a:avLst/>
          </a:prstGeom>
          <a:noFill/>
        </p:spPr>
        <p:txBody>
          <a:bodyPr wrap="square" rtlCol="0">
            <a:spAutoFit/>
          </a:bodyPr>
          <a:lstStyle/>
          <a:p>
            <a:r>
              <a:rPr kumimoji="1" lang="en-US" altLang="ja-JP" sz="2400" b="1" dirty="0" smtClean="0"/>
              <a:t>※</a:t>
            </a:r>
            <a:r>
              <a:rPr kumimoji="1" lang="ja-JP" altLang="en-US" sz="2400" b="1" dirty="0" smtClean="0"/>
              <a:t>表をもとに、確認しよう！</a:t>
            </a:r>
            <a:endParaRPr kumimoji="1" lang="ja-JP" altLang="en-US" sz="2400" b="1" dirty="0"/>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5</a:t>
            </a:fld>
            <a:endParaRPr kumimoji="1" lang="ja-JP" altLang="en-US"/>
          </a:p>
        </p:txBody>
      </p:sp>
      <p:sp>
        <p:nvSpPr>
          <p:cNvPr id="7" name="テキスト ボックス 6"/>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a:t>5</a:t>
            </a:r>
            <a:r>
              <a:rPr kumimoji="1" lang="en-US" altLang="ja-JP" sz="2400" dirty="0" smtClean="0"/>
              <a:t>】</a:t>
            </a:r>
            <a:endParaRPr kumimoji="1" lang="ja-JP" altLang="en-US" sz="2400" dirty="0"/>
          </a:p>
        </p:txBody>
      </p:sp>
      <p:pic>
        <p:nvPicPr>
          <p:cNvPr id="8" name="図 7"/>
          <p:cNvPicPr>
            <a:picLocks noChangeAspect="1"/>
          </p:cNvPicPr>
          <p:nvPr/>
        </p:nvPicPr>
        <p:blipFill>
          <a:blip r:embed="rId3"/>
          <a:stretch>
            <a:fillRect/>
          </a:stretch>
        </p:blipFill>
        <p:spPr>
          <a:xfrm>
            <a:off x="925904" y="3043865"/>
            <a:ext cx="615349" cy="564309"/>
          </a:xfrm>
          <a:prstGeom prst="rect">
            <a:avLst/>
          </a:prstGeom>
        </p:spPr>
      </p:pic>
      <p:pic>
        <p:nvPicPr>
          <p:cNvPr id="9" name="図 8"/>
          <p:cNvPicPr>
            <a:picLocks noChangeAspect="1"/>
          </p:cNvPicPr>
          <p:nvPr/>
        </p:nvPicPr>
        <p:blipFill>
          <a:blip r:embed="rId4"/>
          <a:stretch>
            <a:fillRect/>
          </a:stretch>
        </p:blipFill>
        <p:spPr>
          <a:xfrm>
            <a:off x="942380" y="3678351"/>
            <a:ext cx="567622" cy="547512"/>
          </a:xfrm>
          <a:prstGeom prst="rect">
            <a:avLst/>
          </a:prstGeom>
        </p:spPr>
      </p:pic>
      <p:pic>
        <p:nvPicPr>
          <p:cNvPr id="10" name="図 9"/>
          <p:cNvPicPr>
            <a:picLocks noChangeAspect="1"/>
          </p:cNvPicPr>
          <p:nvPr/>
        </p:nvPicPr>
        <p:blipFill>
          <a:blip r:embed="rId5"/>
          <a:stretch>
            <a:fillRect/>
          </a:stretch>
        </p:blipFill>
        <p:spPr>
          <a:xfrm>
            <a:off x="917666" y="4271326"/>
            <a:ext cx="615349" cy="586092"/>
          </a:xfrm>
          <a:prstGeom prst="rect">
            <a:avLst/>
          </a:prstGeom>
        </p:spPr>
      </p:pic>
      <p:pic>
        <p:nvPicPr>
          <p:cNvPr id="11" name="図 10"/>
          <p:cNvPicPr>
            <a:picLocks noChangeAspect="1"/>
          </p:cNvPicPr>
          <p:nvPr/>
        </p:nvPicPr>
        <p:blipFill>
          <a:blip r:embed="rId6"/>
          <a:stretch>
            <a:fillRect/>
          </a:stretch>
        </p:blipFill>
        <p:spPr>
          <a:xfrm flipH="1">
            <a:off x="909298" y="4921968"/>
            <a:ext cx="622942" cy="545880"/>
          </a:xfrm>
          <a:prstGeom prst="rect">
            <a:avLst/>
          </a:prstGeom>
        </p:spPr>
      </p:pic>
      <p:sp>
        <p:nvSpPr>
          <p:cNvPr id="12" name="テキスト ボックス 11"/>
          <p:cNvSpPr txBox="1"/>
          <p:nvPr/>
        </p:nvSpPr>
        <p:spPr>
          <a:xfrm>
            <a:off x="537722" y="5869520"/>
            <a:ext cx="10944530" cy="769441"/>
          </a:xfrm>
          <a:prstGeom prst="rect">
            <a:avLst/>
          </a:prstGeom>
          <a:noFill/>
        </p:spPr>
        <p:txBody>
          <a:bodyPr wrap="square" rtlCol="0">
            <a:spAutoFit/>
          </a:bodyPr>
          <a:lstStyle/>
          <a:p>
            <a:r>
              <a:rPr lang="ja-JP" altLang="en-US" sz="4400" b="1" dirty="0" smtClean="0">
                <a:solidFill>
                  <a:srgbClr val="0070C0"/>
                </a:solidFill>
              </a:rPr>
              <a:t>正多角形の角の和 </a:t>
            </a:r>
            <a:r>
              <a:rPr lang="en-US" altLang="ja-JP" sz="4400" b="1" dirty="0" smtClean="0">
                <a:solidFill>
                  <a:srgbClr val="0070C0"/>
                </a:solidFill>
              </a:rPr>
              <a:t>= 180°× </a:t>
            </a:r>
            <a:r>
              <a:rPr lang="ja-JP" altLang="en-US" sz="4400" b="1" dirty="0" smtClean="0">
                <a:solidFill>
                  <a:srgbClr val="0070C0"/>
                </a:solidFill>
              </a:rPr>
              <a:t>三角形の数</a:t>
            </a:r>
            <a:endParaRPr kumimoji="1" lang="ja-JP" altLang="en-US" sz="4400" dirty="0">
              <a:solidFill>
                <a:srgbClr val="0070C0"/>
              </a:solidFill>
            </a:endParaRPr>
          </a:p>
        </p:txBody>
      </p:sp>
    </p:spTree>
    <p:extLst>
      <p:ext uri="{BB962C8B-B14F-4D97-AF65-F5344CB8AC3E}">
        <p14:creationId xmlns:p14="http://schemas.microsoft.com/office/powerpoint/2010/main" val="42268576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2092432986"/>
              </p:ext>
            </p:extLst>
          </p:nvPr>
        </p:nvGraphicFramePr>
        <p:xfrm>
          <a:off x="548639" y="1319347"/>
          <a:ext cx="9326881" cy="3331031"/>
        </p:xfrm>
        <a:graphic>
          <a:graphicData uri="http://schemas.openxmlformats.org/drawingml/2006/table">
            <a:tbl>
              <a:tblPr firstRow="1" bandRow="1">
                <a:effectLst/>
                <a:tableStyleId>{5C22544A-7EE6-4342-B048-85BDC9FD1C3A}</a:tableStyleId>
              </a:tblPr>
              <a:tblGrid>
                <a:gridCol w="1500349">
                  <a:extLst>
                    <a:ext uri="{9D8B030D-6E8A-4147-A177-3AD203B41FA5}">
                      <a16:colId xmlns:a16="http://schemas.microsoft.com/office/drawing/2014/main" val="20000"/>
                    </a:ext>
                  </a:extLst>
                </a:gridCol>
                <a:gridCol w="1230017">
                  <a:extLst>
                    <a:ext uri="{9D8B030D-6E8A-4147-A177-3AD203B41FA5}">
                      <a16:colId xmlns:a16="http://schemas.microsoft.com/office/drawing/2014/main" val="20001"/>
                    </a:ext>
                  </a:extLst>
                </a:gridCol>
                <a:gridCol w="1919364">
                  <a:extLst>
                    <a:ext uri="{9D8B030D-6E8A-4147-A177-3AD203B41FA5}">
                      <a16:colId xmlns:a16="http://schemas.microsoft.com/office/drawing/2014/main" val="20002"/>
                    </a:ext>
                  </a:extLst>
                </a:gridCol>
                <a:gridCol w="1892332">
                  <a:extLst>
                    <a:ext uri="{9D8B030D-6E8A-4147-A177-3AD203B41FA5}">
                      <a16:colId xmlns:a16="http://schemas.microsoft.com/office/drawing/2014/main" val="20003"/>
                    </a:ext>
                  </a:extLst>
                </a:gridCol>
                <a:gridCol w="2784819">
                  <a:extLst>
                    <a:ext uri="{9D8B030D-6E8A-4147-A177-3AD203B41FA5}">
                      <a16:colId xmlns:a16="http://schemas.microsoft.com/office/drawing/2014/main" val="20004"/>
                    </a:ext>
                  </a:extLst>
                </a:gridCol>
              </a:tblGrid>
              <a:tr h="640078">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baseline="0" dirty="0" smtClean="0">
                          <a:solidFill>
                            <a:schemeClr val="tx1"/>
                          </a:solidFill>
                        </a:rPr>
                        <a:t>  </a:t>
                      </a:r>
                      <a:r>
                        <a:rPr kumimoji="1" lang="ja-JP" altLang="en-US" sz="2400" dirty="0" smtClean="0">
                          <a:solidFill>
                            <a:schemeClr val="tx1"/>
                          </a:solidFill>
                        </a:rPr>
                        <a:t>角の和</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dirty="0" smtClean="0">
                          <a:solidFill>
                            <a:srgbClr val="0070C0"/>
                          </a:solidFill>
                        </a:rPr>
                        <a:t>１つの角</a:t>
                      </a:r>
                      <a:endParaRPr kumimoji="1" lang="ja-JP" altLang="en-US" sz="2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回す角の大きさ</a:t>
                      </a:r>
                      <a:endParaRPr kumimoji="1" lang="en-US" altLang="ja-JP" sz="2400" dirty="0" smtClean="0">
                        <a:solidFill>
                          <a:schemeClr val="tx1"/>
                        </a:solidFill>
                      </a:endParaRPr>
                    </a:p>
                    <a:p>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１８０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13954">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３６０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7018">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５４０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4008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７２０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4" name="角丸四角形 3"/>
          <p:cNvSpPr/>
          <p:nvPr/>
        </p:nvSpPr>
        <p:spPr>
          <a:xfrm>
            <a:off x="5460274" y="2217840"/>
            <a:ext cx="1358537" cy="2393348"/>
          </a:xfrm>
          <a:prstGeom prst="roundRect">
            <a:avLst/>
          </a:pr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p:txBody>
          <a:bodyPr/>
          <a:lstStyle/>
          <a:p>
            <a:fld id="{F4584ACA-8B2E-4416-821B-3D93A0A25E15}" type="slidenum">
              <a:rPr kumimoji="1" lang="ja-JP" altLang="en-US" smtClean="0"/>
              <a:t>6</a:t>
            </a:fld>
            <a:endParaRPr kumimoji="1" lang="ja-JP" altLang="en-US"/>
          </a:p>
        </p:txBody>
      </p:sp>
      <p:sp>
        <p:nvSpPr>
          <p:cNvPr id="12" name="テキスト ボックス 11"/>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a:t>6</a:t>
            </a:r>
            <a:r>
              <a:rPr kumimoji="1" lang="en-US" altLang="ja-JP" sz="2400" dirty="0" smtClean="0"/>
              <a:t>】</a:t>
            </a:r>
            <a:endParaRPr kumimoji="1" lang="ja-JP" altLang="en-US" sz="2400" dirty="0"/>
          </a:p>
        </p:txBody>
      </p:sp>
      <p:pic>
        <p:nvPicPr>
          <p:cNvPr id="13" name="図 12"/>
          <p:cNvPicPr>
            <a:picLocks noChangeAspect="1"/>
          </p:cNvPicPr>
          <p:nvPr/>
        </p:nvPicPr>
        <p:blipFill>
          <a:blip r:embed="rId3"/>
          <a:stretch>
            <a:fillRect/>
          </a:stretch>
        </p:blipFill>
        <p:spPr>
          <a:xfrm>
            <a:off x="901191" y="2176650"/>
            <a:ext cx="615349" cy="564309"/>
          </a:xfrm>
          <a:prstGeom prst="rect">
            <a:avLst/>
          </a:prstGeom>
        </p:spPr>
      </p:pic>
      <p:pic>
        <p:nvPicPr>
          <p:cNvPr id="14" name="図 13"/>
          <p:cNvPicPr>
            <a:picLocks noChangeAspect="1"/>
          </p:cNvPicPr>
          <p:nvPr/>
        </p:nvPicPr>
        <p:blipFill>
          <a:blip r:embed="rId4"/>
          <a:stretch>
            <a:fillRect/>
          </a:stretch>
        </p:blipFill>
        <p:spPr>
          <a:xfrm>
            <a:off x="909428" y="2788662"/>
            <a:ext cx="567622" cy="547512"/>
          </a:xfrm>
          <a:prstGeom prst="rect">
            <a:avLst/>
          </a:prstGeom>
        </p:spPr>
      </p:pic>
      <p:pic>
        <p:nvPicPr>
          <p:cNvPr id="15" name="図 14"/>
          <p:cNvPicPr>
            <a:picLocks noChangeAspect="1"/>
          </p:cNvPicPr>
          <p:nvPr/>
        </p:nvPicPr>
        <p:blipFill>
          <a:blip r:embed="rId5"/>
          <a:stretch>
            <a:fillRect/>
          </a:stretch>
        </p:blipFill>
        <p:spPr>
          <a:xfrm>
            <a:off x="868238" y="3406350"/>
            <a:ext cx="615349" cy="586092"/>
          </a:xfrm>
          <a:prstGeom prst="rect">
            <a:avLst/>
          </a:prstGeom>
        </p:spPr>
      </p:pic>
      <p:pic>
        <p:nvPicPr>
          <p:cNvPr id="16" name="図 15"/>
          <p:cNvPicPr>
            <a:picLocks noChangeAspect="1"/>
          </p:cNvPicPr>
          <p:nvPr/>
        </p:nvPicPr>
        <p:blipFill>
          <a:blip r:embed="rId6"/>
          <a:stretch>
            <a:fillRect/>
          </a:stretch>
        </p:blipFill>
        <p:spPr>
          <a:xfrm flipH="1">
            <a:off x="851632" y="4048755"/>
            <a:ext cx="622942" cy="545880"/>
          </a:xfrm>
          <a:prstGeom prst="rect">
            <a:avLst/>
          </a:prstGeom>
        </p:spPr>
      </p:pic>
    </p:spTree>
    <p:extLst>
      <p:ext uri="{BB962C8B-B14F-4D97-AF65-F5344CB8AC3E}">
        <p14:creationId xmlns:p14="http://schemas.microsoft.com/office/powerpoint/2010/main" val="20228464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556248458"/>
              </p:ext>
            </p:extLst>
          </p:nvPr>
        </p:nvGraphicFramePr>
        <p:xfrm>
          <a:off x="548639" y="1319347"/>
          <a:ext cx="9208009" cy="3331031"/>
        </p:xfrm>
        <a:graphic>
          <a:graphicData uri="http://schemas.openxmlformats.org/drawingml/2006/table">
            <a:tbl>
              <a:tblPr firstRow="1" bandRow="1">
                <a:effectLst/>
                <a:tableStyleId>{5C22544A-7EE6-4342-B048-85BDC9FD1C3A}</a:tableStyleId>
              </a:tblPr>
              <a:tblGrid>
                <a:gridCol w="1500349">
                  <a:extLst>
                    <a:ext uri="{9D8B030D-6E8A-4147-A177-3AD203B41FA5}">
                      <a16:colId xmlns:a16="http://schemas.microsoft.com/office/drawing/2014/main" val="20000"/>
                    </a:ext>
                  </a:extLst>
                </a:gridCol>
                <a:gridCol w="1230017">
                  <a:extLst>
                    <a:ext uri="{9D8B030D-6E8A-4147-A177-3AD203B41FA5}">
                      <a16:colId xmlns:a16="http://schemas.microsoft.com/office/drawing/2014/main" val="20001"/>
                    </a:ext>
                  </a:extLst>
                </a:gridCol>
                <a:gridCol w="1919364">
                  <a:extLst>
                    <a:ext uri="{9D8B030D-6E8A-4147-A177-3AD203B41FA5}">
                      <a16:colId xmlns:a16="http://schemas.microsoft.com/office/drawing/2014/main" val="20002"/>
                    </a:ext>
                  </a:extLst>
                </a:gridCol>
                <a:gridCol w="1892332">
                  <a:extLst>
                    <a:ext uri="{9D8B030D-6E8A-4147-A177-3AD203B41FA5}">
                      <a16:colId xmlns:a16="http://schemas.microsoft.com/office/drawing/2014/main" val="20003"/>
                    </a:ext>
                  </a:extLst>
                </a:gridCol>
                <a:gridCol w="2665947">
                  <a:extLst>
                    <a:ext uri="{9D8B030D-6E8A-4147-A177-3AD203B41FA5}">
                      <a16:colId xmlns:a16="http://schemas.microsoft.com/office/drawing/2014/main" val="20004"/>
                    </a:ext>
                  </a:extLst>
                </a:gridCol>
              </a:tblGrid>
              <a:tr h="640078">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baseline="0" dirty="0" smtClean="0">
                          <a:solidFill>
                            <a:schemeClr val="tx1"/>
                          </a:solidFill>
                        </a:rPr>
                        <a:t>  </a:t>
                      </a:r>
                      <a:r>
                        <a:rPr kumimoji="1" lang="ja-JP" altLang="en-US" sz="2400" dirty="0" smtClean="0">
                          <a:solidFill>
                            <a:schemeClr val="tx1"/>
                          </a:solidFill>
                        </a:rPr>
                        <a:t>角の和</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dirty="0" smtClean="0">
                          <a:solidFill>
                            <a:srgbClr val="0070C0"/>
                          </a:solidFill>
                        </a:rPr>
                        <a:t>１つの角</a:t>
                      </a:r>
                      <a:endParaRPr kumimoji="1" lang="ja-JP" altLang="en-US" sz="2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回す角の大きさ</a:t>
                      </a:r>
                      <a:endParaRPr kumimoji="1" lang="en-US" altLang="ja-JP" sz="2400" dirty="0" smtClean="0">
                        <a:solidFill>
                          <a:schemeClr val="tx1"/>
                        </a:solidFill>
                      </a:endParaRPr>
                    </a:p>
                    <a:p>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１８０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６０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13954">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３６０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９０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7018">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５４０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１０８</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4008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７２０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１２０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7" name="テキスト ボックス 6"/>
          <p:cNvSpPr txBox="1"/>
          <p:nvPr/>
        </p:nvSpPr>
        <p:spPr>
          <a:xfrm>
            <a:off x="1114697" y="4926380"/>
            <a:ext cx="5879227" cy="646331"/>
          </a:xfrm>
          <a:prstGeom prst="rect">
            <a:avLst/>
          </a:prstGeom>
          <a:noFill/>
          <a:ln w="38100">
            <a:solidFill>
              <a:srgbClr val="0070C0"/>
            </a:solidFill>
          </a:ln>
        </p:spPr>
        <p:txBody>
          <a:bodyPr wrap="square" rtlCol="0">
            <a:spAutoFit/>
          </a:bodyPr>
          <a:lstStyle/>
          <a:p>
            <a:r>
              <a:rPr lang="ja-JP" altLang="en-US" sz="3600" b="1" dirty="0" smtClean="0">
                <a:solidFill>
                  <a:srgbClr val="0070C0"/>
                </a:solidFill>
              </a:rPr>
              <a:t>１つ</a:t>
            </a:r>
            <a:r>
              <a:rPr lang="ja-JP" altLang="en-US" sz="3600" b="1" dirty="0">
                <a:solidFill>
                  <a:srgbClr val="0070C0"/>
                </a:solidFill>
              </a:rPr>
              <a:t>の</a:t>
            </a:r>
            <a:r>
              <a:rPr lang="ja-JP" altLang="en-US" sz="3600" b="1" dirty="0" smtClean="0">
                <a:solidFill>
                  <a:srgbClr val="0070C0"/>
                </a:solidFill>
              </a:rPr>
              <a:t>角＝角の和</a:t>
            </a:r>
            <a:r>
              <a:rPr lang="en-US" altLang="ja-JP" sz="3600" b="1" dirty="0" smtClean="0">
                <a:solidFill>
                  <a:srgbClr val="0070C0"/>
                </a:solidFill>
              </a:rPr>
              <a:t>÷</a:t>
            </a:r>
            <a:r>
              <a:rPr lang="ja-JP" altLang="en-US" sz="3600" b="1" dirty="0" smtClean="0">
                <a:solidFill>
                  <a:srgbClr val="0070C0"/>
                </a:solidFill>
              </a:rPr>
              <a:t>角の数</a:t>
            </a:r>
            <a:endParaRPr kumimoji="1" lang="ja-JP" altLang="en-US" sz="3600" b="1" dirty="0">
              <a:solidFill>
                <a:srgbClr val="0070C0"/>
              </a:solidFill>
            </a:endParaRPr>
          </a:p>
        </p:txBody>
      </p:sp>
      <p:sp>
        <p:nvSpPr>
          <p:cNvPr id="3" name="上矢印 2"/>
          <p:cNvSpPr/>
          <p:nvPr/>
        </p:nvSpPr>
        <p:spPr>
          <a:xfrm>
            <a:off x="5786844" y="4637314"/>
            <a:ext cx="535578" cy="281693"/>
          </a:xfrm>
          <a:prstGeom prst="up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7</a:t>
            </a:fld>
            <a:endParaRPr kumimoji="1" lang="ja-JP" altLang="en-US"/>
          </a:p>
        </p:txBody>
      </p:sp>
      <p:sp>
        <p:nvSpPr>
          <p:cNvPr id="12" name="テキスト ボックス 11"/>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a:t>7</a:t>
            </a:r>
            <a:r>
              <a:rPr kumimoji="1" lang="en-US" altLang="ja-JP" sz="2400" dirty="0" smtClean="0"/>
              <a:t>】</a:t>
            </a:r>
            <a:endParaRPr kumimoji="1" lang="ja-JP" altLang="en-US" sz="2400" dirty="0"/>
          </a:p>
        </p:txBody>
      </p:sp>
      <p:pic>
        <p:nvPicPr>
          <p:cNvPr id="13" name="図 12"/>
          <p:cNvPicPr>
            <a:picLocks noChangeAspect="1"/>
          </p:cNvPicPr>
          <p:nvPr/>
        </p:nvPicPr>
        <p:blipFill>
          <a:blip r:embed="rId3"/>
          <a:stretch>
            <a:fillRect/>
          </a:stretch>
        </p:blipFill>
        <p:spPr>
          <a:xfrm>
            <a:off x="884714" y="2178886"/>
            <a:ext cx="615349" cy="564309"/>
          </a:xfrm>
          <a:prstGeom prst="rect">
            <a:avLst/>
          </a:prstGeom>
        </p:spPr>
      </p:pic>
      <p:pic>
        <p:nvPicPr>
          <p:cNvPr id="14" name="図 13"/>
          <p:cNvPicPr>
            <a:picLocks noChangeAspect="1"/>
          </p:cNvPicPr>
          <p:nvPr/>
        </p:nvPicPr>
        <p:blipFill>
          <a:blip r:embed="rId4"/>
          <a:stretch>
            <a:fillRect/>
          </a:stretch>
        </p:blipFill>
        <p:spPr>
          <a:xfrm>
            <a:off x="909428" y="2788662"/>
            <a:ext cx="567622" cy="547512"/>
          </a:xfrm>
          <a:prstGeom prst="rect">
            <a:avLst/>
          </a:prstGeom>
        </p:spPr>
      </p:pic>
      <p:pic>
        <p:nvPicPr>
          <p:cNvPr id="15" name="図 14"/>
          <p:cNvPicPr>
            <a:picLocks noChangeAspect="1"/>
          </p:cNvPicPr>
          <p:nvPr/>
        </p:nvPicPr>
        <p:blipFill>
          <a:blip r:embed="rId5"/>
          <a:stretch>
            <a:fillRect/>
          </a:stretch>
        </p:blipFill>
        <p:spPr>
          <a:xfrm>
            <a:off x="876476" y="3406352"/>
            <a:ext cx="615349" cy="586092"/>
          </a:xfrm>
          <a:prstGeom prst="rect">
            <a:avLst/>
          </a:prstGeom>
        </p:spPr>
      </p:pic>
      <p:pic>
        <p:nvPicPr>
          <p:cNvPr id="16" name="図 15"/>
          <p:cNvPicPr>
            <a:picLocks noChangeAspect="1"/>
          </p:cNvPicPr>
          <p:nvPr/>
        </p:nvPicPr>
        <p:blipFill>
          <a:blip r:embed="rId6"/>
          <a:stretch>
            <a:fillRect/>
          </a:stretch>
        </p:blipFill>
        <p:spPr>
          <a:xfrm flipH="1">
            <a:off x="851632" y="4048755"/>
            <a:ext cx="622942" cy="545880"/>
          </a:xfrm>
          <a:prstGeom prst="rect">
            <a:avLst/>
          </a:prstGeom>
        </p:spPr>
      </p:pic>
    </p:spTree>
    <p:extLst>
      <p:ext uri="{BB962C8B-B14F-4D97-AF65-F5344CB8AC3E}">
        <p14:creationId xmlns:p14="http://schemas.microsoft.com/office/powerpoint/2010/main" val="30239676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3869852808"/>
              </p:ext>
            </p:extLst>
          </p:nvPr>
        </p:nvGraphicFramePr>
        <p:xfrm>
          <a:off x="548639" y="1319347"/>
          <a:ext cx="9043417" cy="3331031"/>
        </p:xfrm>
        <a:graphic>
          <a:graphicData uri="http://schemas.openxmlformats.org/drawingml/2006/table">
            <a:tbl>
              <a:tblPr firstRow="1" bandRow="1">
                <a:effectLst/>
                <a:tableStyleId>{5C22544A-7EE6-4342-B048-85BDC9FD1C3A}</a:tableStyleId>
              </a:tblPr>
              <a:tblGrid>
                <a:gridCol w="1500349">
                  <a:extLst>
                    <a:ext uri="{9D8B030D-6E8A-4147-A177-3AD203B41FA5}">
                      <a16:colId xmlns:a16="http://schemas.microsoft.com/office/drawing/2014/main" val="20000"/>
                    </a:ext>
                  </a:extLst>
                </a:gridCol>
                <a:gridCol w="1230017">
                  <a:extLst>
                    <a:ext uri="{9D8B030D-6E8A-4147-A177-3AD203B41FA5}">
                      <a16:colId xmlns:a16="http://schemas.microsoft.com/office/drawing/2014/main" val="20001"/>
                    </a:ext>
                  </a:extLst>
                </a:gridCol>
                <a:gridCol w="1919364">
                  <a:extLst>
                    <a:ext uri="{9D8B030D-6E8A-4147-A177-3AD203B41FA5}">
                      <a16:colId xmlns:a16="http://schemas.microsoft.com/office/drawing/2014/main" val="20002"/>
                    </a:ext>
                  </a:extLst>
                </a:gridCol>
                <a:gridCol w="1892332">
                  <a:extLst>
                    <a:ext uri="{9D8B030D-6E8A-4147-A177-3AD203B41FA5}">
                      <a16:colId xmlns:a16="http://schemas.microsoft.com/office/drawing/2014/main" val="20003"/>
                    </a:ext>
                  </a:extLst>
                </a:gridCol>
                <a:gridCol w="2501355">
                  <a:extLst>
                    <a:ext uri="{9D8B030D-6E8A-4147-A177-3AD203B41FA5}">
                      <a16:colId xmlns:a16="http://schemas.microsoft.com/office/drawing/2014/main" val="20004"/>
                    </a:ext>
                  </a:extLst>
                </a:gridCol>
              </a:tblGrid>
              <a:tr h="640078">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baseline="0" dirty="0" smtClean="0">
                          <a:solidFill>
                            <a:schemeClr val="tx1"/>
                          </a:solidFill>
                        </a:rPr>
                        <a:t>  </a:t>
                      </a:r>
                      <a:r>
                        <a:rPr kumimoji="1" lang="ja-JP" altLang="en-US" sz="2400" dirty="0" smtClean="0">
                          <a:solidFill>
                            <a:schemeClr val="tx1"/>
                          </a:solidFill>
                        </a:rPr>
                        <a:t>角の和</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dirty="0" smtClean="0">
                          <a:solidFill>
                            <a:srgbClr val="0070C0"/>
                          </a:solidFill>
                        </a:rPr>
                        <a:t>１つの角</a:t>
                      </a:r>
                      <a:endParaRPr kumimoji="1" lang="ja-JP" altLang="en-US" sz="2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回す角の大きさ</a:t>
                      </a:r>
                      <a:endParaRPr kumimoji="1" lang="en-US" altLang="ja-JP" sz="2400" dirty="0" smtClean="0">
                        <a:solidFill>
                          <a:schemeClr val="tx1"/>
                        </a:solidFill>
                      </a:endParaRPr>
                    </a:p>
                    <a:p>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１８０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６０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13954">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３６０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９０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7018">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５４０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１０８</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4008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７２０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１２０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7" name="テキスト ボックス 6"/>
          <p:cNvSpPr txBox="1"/>
          <p:nvPr/>
        </p:nvSpPr>
        <p:spPr>
          <a:xfrm>
            <a:off x="1114697" y="4926380"/>
            <a:ext cx="5879227" cy="646331"/>
          </a:xfrm>
          <a:prstGeom prst="rect">
            <a:avLst/>
          </a:prstGeom>
          <a:noFill/>
          <a:ln w="38100">
            <a:solidFill>
              <a:srgbClr val="0070C0"/>
            </a:solidFill>
          </a:ln>
        </p:spPr>
        <p:txBody>
          <a:bodyPr wrap="square" rtlCol="0">
            <a:spAutoFit/>
          </a:bodyPr>
          <a:lstStyle/>
          <a:p>
            <a:r>
              <a:rPr lang="ja-JP" altLang="en-US" sz="3600" b="1" dirty="0" smtClean="0">
                <a:solidFill>
                  <a:srgbClr val="0070C0"/>
                </a:solidFill>
              </a:rPr>
              <a:t>１つ</a:t>
            </a:r>
            <a:r>
              <a:rPr lang="ja-JP" altLang="en-US" sz="3600" b="1" dirty="0">
                <a:solidFill>
                  <a:srgbClr val="0070C0"/>
                </a:solidFill>
              </a:rPr>
              <a:t>の</a:t>
            </a:r>
            <a:r>
              <a:rPr lang="ja-JP" altLang="en-US" sz="3600" b="1" dirty="0" smtClean="0">
                <a:solidFill>
                  <a:srgbClr val="0070C0"/>
                </a:solidFill>
              </a:rPr>
              <a:t>角＝角の和</a:t>
            </a:r>
            <a:r>
              <a:rPr lang="en-US" altLang="ja-JP" sz="3600" b="1" dirty="0" smtClean="0">
                <a:solidFill>
                  <a:srgbClr val="0070C0"/>
                </a:solidFill>
              </a:rPr>
              <a:t>÷</a:t>
            </a:r>
            <a:r>
              <a:rPr lang="ja-JP" altLang="en-US" sz="3600" b="1" dirty="0" smtClean="0">
                <a:solidFill>
                  <a:srgbClr val="0070C0"/>
                </a:solidFill>
              </a:rPr>
              <a:t>角の数</a:t>
            </a:r>
            <a:endParaRPr kumimoji="1" lang="ja-JP" altLang="en-US" sz="3600" b="1" dirty="0">
              <a:solidFill>
                <a:srgbClr val="0070C0"/>
              </a:solidFill>
            </a:endParaRPr>
          </a:p>
        </p:txBody>
      </p:sp>
      <p:sp>
        <p:nvSpPr>
          <p:cNvPr id="3" name="上矢印 2"/>
          <p:cNvSpPr/>
          <p:nvPr/>
        </p:nvSpPr>
        <p:spPr>
          <a:xfrm>
            <a:off x="5786844" y="4637314"/>
            <a:ext cx="535578" cy="281693"/>
          </a:xfrm>
          <a:prstGeom prst="up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7643074" y="2231349"/>
            <a:ext cx="1358537" cy="2349811"/>
          </a:xfrm>
          <a:prstGeom prst="round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8</a:t>
            </a:fld>
            <a:endParaRPr kumimoji="1" lang="ja-JP" altLang="en-US"/>
          </a:p>
        </p:txBody>
      </p:sp>
      <p:sp>
        <p:nvSpPr>
          <p:cNvPr id="12" name="テキスト ボックス 11"/>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8</a:t>
            </a:r>
            <a:r>
              <a:rPr kumimoji="1" lang="en-US" altLang="ja-JP" sz="2400" dirty="0" smtClean="0"/>
              <a:t>】</a:t>
            </a:r>
            <a:endParaRPr kumimoji="1" lang="ja-JP" altLang="en-US" sz="2400" dirty="0"/>
          </a:p>
        </p:txBody>
      </p:sp>
      <p:pic>
        <p:nvPicPr>
          <p:cNvPr id="13" name="図 12"/>
          <p:cNvPicPr>
            <a:picLocks noChangeAspect="1"/>
          </p:cNvPicPr>
          <p:nvPr/>
        </p:nvPicPr>
        <p:blipFill>
          <a:blip r:embed="rId3"/>
          <a:stretch>
            <a:fillRect/>
          </a:stretch>
        </p:blipFill>
        <p:spPr>
          <a:xfrm>
            <a:off x="884714" y="2178886"/>
            <a:ext cx="615349" cy="564309"/>
          </a:xfrm>
          <a:prstGeom prst="rect">
            <a:avLst/>
          </a:prstGeom>
        </p:spPr>
      </p:pic>
      <p:pic>
        <p:nvPicPr>
          <p:cNvPr id="14" name="図 13"/>
          <p:cNvPicPr>
            <a:picLocks noChangeAspect="1"/>
          </p:cNvPicPr>
          <p:nvPr/>
        </p:nvPicPr>
        <p:blipFill>
          <a:blip r:embed="rId4"/>
          <a:stretch>
            <a:fillRect/>
          </a:stretch>
        </p:blipFill>
        <p:spPr>
          <a:xfrm>
            <a:off x="909428" y="2788662"/>
            <a:ext cx="567622" cy="547512"/>
          </a:xfrm>
          <a:prstGeom prst="rect">
            <a:avLst/>
          </a:prstGeom>
        </p:spPr>
      </p:pic>
      <p:pic>
        <p:nvPicPr>
          <p:cNvPr id="15" name="図 14"/>
          <p:cNvPicPr>
            <a:picLocks noChangeAspect="1"/>
          </p:cNvPicPr>
          <p:nvPr/>
        </p:nvPicPr>
        <p:blipFill>
          <a:blip r:embed="rId5"/>
          <a:stretch>
            <a:fillRect/>
          </a:stretch>
        </p:blipFill>
        <p:spPr>
          <a:xfrm>
            <a:off x="876476" y="3406352"/>
            <a:ext cx="615349" cy="586092"/>
          </a:xfrm>
          <a:prstGeom prst="rect">
            <a:avLst/>
          </a:prstGeom>
        </p:spPr>
      </p:pic>
      <p:pic>
        <p:nvPicPr>
          <p:cNvPr id="16" name="図 15"/>
          <p:cNvPicPr>
            <a:picLocks noChangeAspect="1"/>
          </p:cNvPicPr>
          <p:nvPr/>
        </p:nvPicPr>
        <p:blipFill>
          <a:blip r:embed="rId6"/>
          <a:stretch>
            <a:fillRect/>
          </a:stretch>
        </p:blipFill>
        <p:spPr>
          <a:xfrm flipH="1">
            <a:off x="851632" y="4048755"/>
            <a:ext cx="622942" cy="545880"/>
          </a:xfrm>
          <a:prstGeom prst="rect">
            <a:avLst/>
          </a:prstGeom>
        </p:spPr>
      </p:pic>
    </p:spTree>
    <p:extLst>
      <p:ext uri="{BB962C8B-B14F-4D97-AF65-F5344CB8AC3E}">
        <p14:creationId xmlns:p14="http://schemas.microsoft.com/office/powerpoint/2010/main" val="19248612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746261399"/>
              </p:ext>
            </p:extLst>
          </p:nvPr>
        </p:nvGraphicFramePr>
        <p:xfrm>
          <a:off x="548639" y="1319347"/>
          <a:ext cx="9144001" cy="3331031"/>
        </p:xfrm>
        <a:graphic>
          <a:graphicData uri="http://schemas.openxmlformats.org/drawingml/2006/table">
            <a:tbl>
              <a:tblPr firstRow="1" bandRow="1">
                <a:effectLst/>
                <a:tableStyleId>{5C22544A-7EE6-4342-B048-85BDC9FD1C3A}</a:tableStyleId>
              </a:tblPr>
              <a:tblGrid>
                <a:gridCol w="1500349">
                  <a:extLst>
                    <a:ext uri="{9D8B030D-6E8A-4147-A177-3AD203B41FA5}">
                      <a16:colId xmlns:a16="http://schemas.microsoft.com/office/drawing/2014/main" val="20000"/>
                    </a:ext>
                  </a:extLst>
                </a:gridCol>
                <a:gridCol w="1230017">
                  <a:extLst>
                    <a:ext uri="{9D8B030D-6E8A-4147-A177-3AD203B41FA5}">
                      <a16:colId xmlns:a16="http://schemas.microsoft.com/office/drawing/2014/main" val="20001"/>
                    </a:ext>
                  </a:extLst>
                </a:gridCol>
                <a:gridCol w="1919364">
                  <a:extLst>
                    <a:ext uri="{9D8B030D-6E8A-4147-A177-3AD203B41FA5}">
                      <a16:colId xmlns:a16="http://schemas.microsoft.com/office/drawing/2014/main" val="20002"/>
                    </a:ext>
                  </a:extLst>
                </a:gridCol>
                <a:gridCol w="1892332">
                  <a:extLst>
                    <a:ext uri="{9D8B030D-6E8A-4147-A177-3AD203B41FA5}">
                      <a16:colId xmlns:a16="http://schemas.microsoft.com/office/drawing/2014/main" val="20003"/>
                    </a:ext>
                  </a:extLst>
                </a:gridCol>
                <a:gridCol w="2601939">
                  <a:extLst>
                    <a:ext uri="{9D8B030D-6E8A-4147-A177-3AD203B41FA5}">
                      <a16:colId xmlns:a16="http://schemas.microsoft.com/office/drawing/2014/main" val="20004"/>
                    </a:ext>
                  </a:extLst>
                </a:gridCol>
              </a:tblGrid>
              <a:tr h="640078">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baseline="0" dirty="0" smtClean="0">
                          <a:solidFill>
                            <a:schemeClr val="tx1"/>
                          </a:solidFill>
                        </a:rPr>
                        <a:t>  </a:t>
                      </a:r>
                      <a:r>
                        <a:rPr kumimoji="1" lang="ja-JP" altLang="en-US" sz="2400" dirty="0" smtClean="0">
                          <a:solidFill>
                            <a:schemeClr val="tx1"/>
                          </a:solidFill>
                        </a:rPr>
                        <a:t>角の和</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dirty="0" smtClean="0">
                          <a:solidFill>
                            <a:srgbClr val="0070C0"/>
                          </a:solidFill>
                        </a:rPr>
                        <a:t>１つの角</a:t>
                      </a:r>
                      <a:endParaRPr kumimoji="1" lang="ja-JP" altLang="en-US" sz="2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回す角の大きさ</a:t>
                      </a:r>
                      <a:endParaRPr kumimoji="1" lang="en-US" altLang="ja-JP" sz="2400" dirty="0" smtClean="0">
                        <a:solidFill>
                          <a:schemeClr val="tx1"/>
                        </a:solidFill>
                      </a:endParaRPr>
                    </a:p>
                    <a:p>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１８０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６０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13954">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３６０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９０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7018">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５４０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１０８</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4008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７２０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１２０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7" name="テキスト ボックス 6"/>
          <p:cNvSpPr txBox="1"/>
          <p:nvPr/>
        </p:nvSpPr>
        <p:spPr>
          <a:xfrm>
            <a:off x="1114697" y="4926380"/>
            <a:ext cx="5879227" cy="646331"/>
          </a:xfrm>
          <a:prstGeom prst="rect">
            <a:avLst/>
          </a:prstGeom>
          <a:noFill/>
          <a:ln w="38100">
            <a:solidFill>
              <a:srgbClr val="0070C0"/>
            </a:solidFill>
          </a:ln>
        </p:spPr>
        <p:txBody>
          <a:bodyPr wrap="square" rtlCol="0">
            <a:spAutoFit/>
          </a:bodyPr>
          <a:lstStyle/>
          <a:p>
            <a:r>
              <a:rPr lang="ja-JP" altLang="en-US" sz="3600" b="1" dirty="0" smtClean="0">
                <a:solidFill>
                  <a:srgbClr val="0070C0"/>
                </a:solidFill>
              </a:rPr>
              <a:t>１つ</a:t>
            </a:r>
            <a:r>
              <a:rPr lang="ja-JP" altLang="en-US" sz="3600" b="1" dirty="0">
                <a:solidFill>
                  <a:srgbClr val="0070C0"/>
                </a:solidFill>
              </a:rPr>
              <a:t>の</a:t>
            </a:r>
            <a:r>
              <a:rPr lang="ja-JP" altLang="en-US" sz="3600" b="1" dirty="0" smtClean="0">
                <a:solidFill>
                  <a:srgbClr val="0070C0"/>
                </a:solidFill>
              </a:rPr>
              <a:t>角＝角の和</a:t>
            </a:r>
            <a:r>
              <a:rPr lang="en-US" altLang="ja-JP" sz="3600" b="1" dirty="0" smtClean="0">
                <a:solidFill>
                  <a:srgbClr val="0070C0"/>
                </a:solidFill>
              </a:rPr>
              <a:t>÷</a:t>
            </a:r>
            <a:r>
              <a:rPr lang="ja-JP" altLang="en-US" sz="3600" b="1" dirty="0" smtClean="0">
                <a:solidFill>
                  <a:srgbClr val="0070C0"/>
                </a:solidFill>
              </a:rPr>
              <a:t>角の数</a:t>
            </a:r>
            <a:endParaRPr kumimoji="1" lang="ja-JP" altLang="en-US" sz="3600" b="1" dirty="0">
              <a:solidFill>
                <a:srgbClr val="0070C0"/>
              </a:solidFill>
            </a:endParaRPr>
          </a:p>
        </p:txBody>
      </p:sp>
      <p:sp>
        <p:nvSpPr>
          <p:cNvPr id="9" name="テキスト ボックス 8"/>
          <p:cNvSpPr txBox="1"/>
          <p:nvPr/>
        </p:nvSpPr>
        <p:spPr>
          <a:xfrm>
            <a:off x="3665838" y="5895315"/>
            <a:ext cx="8021064" cy="646331"/>
          </a:xfrm>
          <a:prstGeom prst="rect">
            <a:avLst/>
          </a:prstGeom>
          <a:noFill/>
          <a:ln w="38100">
            <a:solidFill>
              <a:srgbClr val="FF0000"/>
            </a:solidFill>
          </a:ln>
        </p:spPr>
        <p:txBody>
          <a:bodyPr wrap="square" rtlCol="0">
            <a:spAutoFit/>
          </a:bodyPr>
          <a:lstStyle/>
          <a:p>
            <a:r>
              <a:rPr lang="ja-JP" altLang="en-US" sz="3600" b="1" dirty="0" smtClean="0"/>
              <a:t>回す角の大きさ＝１８０</a:t>
            </a:r>
            <a:r>
              <a:rPr lang="en-US" altLang="ja-JP" sz="3600" b="1" dirty="0" smtClean="0"/>
              <a:t>°</a:t>
            </a:r>
            <a:r>
              <a:rPr lang="ja-JP" altLang="en-US" sz="3600" b="1" dirty="0" smtClean="0"/>
              <a:t>－１つの角</a:t>
            </a:r>
            <a:endParaRPr kumimoji="1" lang="ja-JP" altLang="en-US" sz="3600" b="1" dirty="0"/>
          </a:p>
        </p:txBody>
      </p:sp>
      <p:sp>
        <p:nvSpPr>
          <p:cNvPr id="3" name="上矢印 2"/>
          <p:cNvSpPr/>
          <p:nvPr/>
        </p:nvSpPr>
        <p:spPr>
          <a:xfrm>
            <a:off x="5786844" y="4637314"/>
            <a:ext cx="535578" cy="281693"/>
          </a:xfrm>
          <a:prstGeom prst="up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上矢印 9"/>
          <p:cNvSpPr/>
          <p:nvPr/>
        </p:nvSpPr>
        <p:spPr>
          <a:xfrm>
            <a:off x="7998820" y="4648867"/>
            <a:ext cx="535578" cy="1246448"/>
          </a:xfrm>
          <a:prstGeom prs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7587341" y="2217840"/>
            <a:ext cx="1358537" cy="2349811"/>
          </a:xfrm>
          <a:prstGeom prst="round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9</a:t>
            </a:fld>
            <a:endParaRPr kumimoji="1" lang="ja-JP" altLang="en-US"/>
          </a:p>
        </p:txBody>
      </p:sp>
      <p:sp>
        <p:nvSpPr>
          <p:cNvPr id="12" name="テキスト ボックス 11"/>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a:t>9</a:t>
            </a:r>
            <a:r>
              <a:rPr kumimoji="1" lang="en-US" altLang="ja-JP" sz="2400" dirty="0" smtClean="0"/>
              <a:t>】</a:t>
            </a:r>
            <a:endParaRPr kumimoji="1" lang="ja-JP" altLang="en-US" sz="2400" dirty="0"/>
          </a:p>
        </p:txBody>
      </p:sp>
      <p:pic>
        <p:nvPicPr>
          <p:cNvPr id="13" name="図 12"/>
          <p:cNvPicPr>
            <a:picLocks noChangeAspect="1"/>
          </p:cNvPicPr>
          <p:nvPr/>
        </p:nvPicPr>
        <p:blipFill>
          <a:blip r:embed="rId3"/>
          <a:stretch>
            <a:fillRect/>
          </a:stretch>
        </p:blipFill>
        <p:spPr>
          <a:xfrm>
            <a:off x="884714" y="2178886"/>
            <a:ext cx="615349" cy="564309"/>
          </a:xfrm>
          <a:prstGeom prst="rect">
            <a:avLst/>
          </a:prstGeom>
        </p:spPr>
      </p:pic>
      <p:pic>
        <p:nvPicPr>
          <p:cNvPr id="14" name="図 13"/>
          <p:cNvPicPr>
            <a:picLocks noChangeAspect="1"/>
          </p:cNvPicPr>
          <p:nvPr/>
        </p:nvPicPr>
        <p:blipFill>
          <a:blip r:embed="rId4"/>
          <a:stretch>
            <a:fillRect/>
          </a:stretch>
        </p:blipFill>
        <p:spPr>
          <a:xfrm>
            <a:off x="909428" y="2788662"/>
            <a:ext cx="567622" cy="547512"/>
          </a:xfrm>
          <a:prstGeom prst="rect">
            <a:avLst/>
          </a:prstGeom>
        </p:spPr>
      </p:pic>
      <p:pic>
        <p:nvPicPr>
          <p:cNvPr id="15" name="図 14"/>
          <p:cNvPicPr>
            <a:picLocks noChangeAspect="1"/>
          </p:cNvPicPr>
          <p:nvPr/>
        </p:nvPicPr>
        <p:blipFill>
          <a:blip r:embed="rId5"/>
          <a:stretch>
            <a:fillRect/>
          </a:stretch>
        </p:blipFill>
        <p:spPr>
          <a:xfrm>
            <a:off x="876476" y="3406352"/>
            <a:ext cx="615349" cy="586092"/>
          </a:xfrm>
          <a:prstGeom prst="rect">
            <a:avLst/>
          </a:prstGeom>
        </p:spPr>
      </p:pic>
      <p:pic>
        <p:nvPicPr>
          <p:cNvPr id="16" name="図 15"/>
          <p:cNvPicPr>
            <a:picLocks noChangeAspect="1"/>
          </p:cNvPicPr>
          <p:nvPr/>
        </p:nvPicPr>
        <p:blipFill>
          <a:blip r:embed="rId6"/>
          <a:stretch>
            <a:fillRect/>
          </a:stretch>
        </p:blipFill>
        <p:spPr>
          <a:xfrm flipH="1">
            <a:off x="851632" y="4048755"/>
            <a:ext cx="622942" cy="545880"/>
          </a:xfrm>
          <a:prstGeom prst="rect">
            <a:avLst/>
          </a:prstGeom>
        </p:spPr>
      </p:pic>
    </p:spTree>
    <p:extLst>
      <p:ext uri="{BB962C8B-B14F-4D97-AF65-F5344CB8AC3E}">
        <p14:creationId xmlns:p14="http://schemas.microsoft.com/office/powerpoint/2010/main" val="15396293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1577</TotalTime>
  <Words>3612</Words>
  <Application>Microsoft Office PowerPoint</Application>
  <PresentationFormat>ワイド画面</PresentationFormat>
  <Paragraphs>860</Paragraphs>
  <Slides>34</Slides>
  <Notes>34</Notes>
  <HiddenSlides>0</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34</vt:i4>
      </vt:variant>
    </vt:vector>
  </HeadingPairs>
  <TitlesOfParts>
    <vt:vector size="43" baseType="lpstr">
      <vt:lpstr>Meiryo UI</vt:lpstr>
      <vt:lpstr>ＭＳ Ｐゴシック</vt:lpstr>
      <vt:lpstr>游ゴシック</vt:lpstr>
      <vt:lpstr>游ゴシック Light</vt:lpstr>
      <vt:lpstr>Arial</vt:lpstr>
      <vt:lpstr>Calibri</vt:lpstr>
      <vt:lpstr>Calibri Light</vt:lpstr>
      <vt:lpstr>Office テーマ</vt:lpstr>
      <vt:lpstr>1_Office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きまりを使って、 正八角形を かいてみよう。</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プログラムを使って、色々な正多角形を かいてみよう。</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千葉県総合教育センター</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千葉県総合教育センター</dc:creator>
  <cp:lastModifiedBy>千葉県総合教育センター</cp:lastModifiedBy>
  <cp:revision>203</cp:revision>
  <cp:lastPrinted>2018-11-28T07:58:32Z</cp:lastPrinted>
  <dcterms:created xsi:type="dcterms:W3CDTF">2018-09-11T04:01:37Z</dcterms:created>
  <dcterms:modified xsi:type="dcterms:W3CDTF">2019-03-17T23:55:27Z</dcterms:modified>
</cp:coreProperties>
</file>