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5"/>
  </p:notesMasterIdLst>
  <p:handoutMasterIdLst>
    <p:handoutMasterId r:id="rId46"/>
  </p:handoutMasterIdLst>
  <p:sldIdLst>
    <p:sldId id="316" r:id="rId3"/>
    <p:sldId id="351" r:id="rId4"/>
    <p:sldId id="349" r:id="rId5"/>
    <p:sldId id="342" r:id="rId6"/>
    <p:sldId id="352" r:id="rId7"/>
    <p:sldId id="317" r:id="rId8"/>
    <p:sldId id="353" r:id="rId9"/>
    <p:sldId id="354" r:id="rId10"/>
    <p:sldId id="356" r:id="rId11"/>
    <p:sldId id="355" r:id="rId12"/>
    <p:sldId id="318" r:id="rId13"/>
    <p:sldId id="337" r:id="rId14"/>
    <p:sldId id="336" r:id="rId15"/>
    <p:sldId id="335" r:id="rId16"/>
    <p:sldId id="338" r:id="rId17"/>
    <p:sldId id="357" r:id="rId18"/>
    <p:sldId id="307" r:id="rId19"/>
    <p:sldId id="358" r:id="rId20"/>
    <p:sldId id="339" r:id="rId21"/>
    <p:sldId id="308" r:id="rId22"/>
    <p:sldId id="309" r:id="rId23"/>
    <p:sldId id="256" r:id="rId24"/>
    <p:sldId id="311" r:id="rId25"/>
    <p:sldId id="310" r:id="rId26"/>
    <p:sldId id="359" r:id="rId27"/>
    <p:sldId id="371" r:id="rId28"/>
    <p:sldId id="360" r:id="rId29"/>
    <p:sldId id="372" r:id="rId30"/>
    <p:sldId id="312" r:id="rId31"/>
    <p:sldId id="373" r:id="rId32"/>
    <p:sldId id="364" r:id="rId33"/>
    <p:sldId id="327" r:id="rId34"/>
    <p:sldId id="319" r:id="rId35"/>
    <p:sldId id="328" r:id="rId36"/>
    <p:sldId id="367" r:id="rId37"/>
    <p:sldId id="366" r:id="rId38"/>
    <p:sldId id="365" r:id="rId39"/>
    <p:sldId id="368" r:id="rId40"/>
    <p:sldId id="369" r:id="rId41"/>
    <p:sldId id="370" r:id="rId42"/>
    <p:sldId id="331" r:id="rId43"/>
    <p:sldId id="341" r:id="rId44"/>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千葉県総合教育センター" initials="千葉県"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83043" autoAdjust="0"/>
  </p:normalViewPr>
  <p:slideViewPr>
    <p:cSldViewPr snapToGrid="0">
      <p:cViewPr varScale="1">
        <p:scale>
          <a:sx n="77" d="100"/>
          <a:sy n="77" d="100"/>
        </p:scale>
        <p:origin x="912" y="72"/>
      </p:cViewPr>
      <p:guideLst>
        <p:guide orient="horz" pos="2160"/>
        <p:guide pos="3840"/>
      </p:guideLst>
    </p:cSldViewPr>
  </p:slideViewPr>
  <p:notesTextViewPr>
    <p:cViewPr>
      <p:scale>
        <a:sx n="3" d="2"/>
        <a:sy n="3" d="2"/>
      </p:scale>
      <p:origin x="0" y="-302"/>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49787" cy="498693"/>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40" y="2"/>
            <a:ext cx="2949787" cy="498693"/>
          </a:xfrm>
          <a:prstGeom prst="rect">
            <a:avLst/>
          </a:prstGeom>
        </p:spPr>
        <p:txBody>
          <a:bodyPr vert="horz" lIns="91433" tIns="45716" rIns="91433" bIns="45716"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2" y="9440648"/>
            <a:ext cx="2949787" cy="498692"/>
          </a:xfrm>
          <a:prstGeom prst="rect">
            <a:avLst/>
          </a:prstGeom>
        </p:spPr>
        <p:txBody>
          <a:bodyPr vert="horz" lIns="91433" tIns="45716" rIns="91433" bIns="4571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40" y="9440648"/>
            <a:ext cx="2949787" cy="498692"/>
          </a:xfrm>
          <a:prstGeom prst="rect">
            <a:avLst/>
          </a:prstGeom>
        </p:spPr>
        <p:txBody>
          <a:bodyPr vert="horz" lIns="91433" tIns="45716" rIns="91433" bIns="45716" rtlCol="0" anchor="b"/>
          <a:lstStyle>
            <a:lvl1pPr algn="r">
              <a:defRPr sz="1200"/>
            </a:lvl1pPr>
          </a:lstStyle>
          <a:p>
            <a:fld id="{0AFAFDF0-CC15-474C-8595-9BC0EC8BD7DD}" type="slidenum">
              <a:rPr kumimoji="1" lang="ja-JP" altLang="en-US" smtClean="0"/>
              <a:t>‹#›</a:t>
            </a:fld>
            <a:endParaRPr kumimoji="1" lang="ja-JP" altLang="en-US"/>
          </a:p>
        </p:txBody>
      </p:sp>
    </p:spTree>
    <p:extLst>
      <p:ext uri="{BB962C8B-B14F-4D97-AF65-F5344CB8AC3E}">
        <p14:creationId xmlns:p14="http://schemas.microsoft.com/office/powerpoint/2010/main" val="419702387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49575" cy="498474"/>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40" y="2"/>
            <a:ext cx="2949575" cy="498474"/>
          </a:xfrm>
          <a:prstGeom prst="rect">
            <a:avLst/>
          </a:prstGeom>
        </p:spPr>
        <p:txBody>
          <a:bodyPr vert="horz" lIns="91433" tIns="45716" rIns="91433" bIns="45716" rtlCol="0"/>
          <a:lstStyle>
            <a:lvl1pPr algn="r">
              <a:defRPr sz="1200"/>
            </a:lvl1pPr>
          </a:lstStyle>
          <a:p>
            <a:endParaRPr kumimoji="1" lang="ja-JP" altLang="en-US"/>
          </a:p>
        </p:txBody>
      </p:sp>
      <p:sp>
        <p:nvSpPr>
          <p:cNvPr id="4" name="スライド イメージ プレースホルダー 3"/>
          <p:cNvSpPr>
            <a:spLocks noGrp="1" noRot="1" noChangeAspect="1"/>
          </p:cNvSpPr>
          <p:nvPr>
            <p:ph type="sldImg" idx="2"/>
          </p:nvPr>
        </p:nvSpPr>
        <p:spPr>
          <a:xfrm>
            <a:off x="420688" y="1241425"/>
            <a:ext cx="5965825" cy="3355975"/>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83139"/>
            <a:ext cx="5445125" cy="3913186"/>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440865"/>
            <a:ext cx="2949575" cy="498474"/>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40" y="9440865"/>
            <a:ext cx="2949575" cy="498474"/>
          </a:xfrm>
          <a:prstGeom prst="rect">
            <a:avLst/>
          </a:prstGeom>
        </p:spPr>
        <p:txBody>
          <a:bodyPr vert="horz" lIns="91433" tIns="45716" rIns="91433" bIns="45716" rtlCol="0" anchor="b"/>
          <a:lstStyle>
            <a:lvl1pPr algn="r">
              <a:defRPr sz="1200"/>
            </a:lvl1pPr>
          </a:lstStyle>
          <a:p>
            <a:fld id="{7AB49E8E-E214-4968-A6A3-2C22E6F0C9A7}" type="slidenum">
              <a:rPr kumimoji="1" lang="ja-JP" altLang="en-US" smtClean="0"/>
              <a:t>‹#›</a:t>
            </a:fld>
            <a:endParaRPr kumimoji="1" lang="ja-JP" altLang="en-US"/>
          </a:p>
        </p:txBody>
      </p:sp>
    </p:spTree>
    <p:extLst>
      <p:ext uri="{BB962C8B-B14F-4D97-AF65-F5344CB8AC3E}">
        <p14:creationId xmlns:p14="http://schemas.microsoft.com/office/powerpoint/2010/main" val="2878080825"/>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「正多角形」とは、どんな図形だったかな？</a:t>
            </a:r>
            <a:endParaRPr kumimoji="1" lang="en-US" altLang="ja-JP" dirty="0" smtClean="0"/>
          </a:p>
          <a:p>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（児童の答え：辺の長さが全て等しく、</a:t>
            </a:r>
            <a:endParaRPr kumimoji="1" lang="en-US" altLang="ja-JP" dirty="0" smtClean="0"/>
          </a:p>
          <a:p>
            <a:r>
              <a:rPr kumimoji="1" lang="ja-JP" altLang="en-US" dirty="0" smtClean="0"/>
              <a:t>　　　　　　　　　　角の大きさも全て等しい図形）</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1</a:t>
            </a:fld>
            <a:endParaRPr kumimoji="1" lang="ja-JP" altLang="en-US"/>
          </a:p>
        </p:txBody>
      </p:sp>
    </p:spTree>
    <p:extLst>
      <p:ext uri="{BB962C8B-B14F-4D97-AF65-F5344CB8AC3E}">
        <p14:creationId xmlns:p14="http://schemas.microsoft.com/office/powerpoint/2010/main" val="1085055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そうだね。</a:t>
            </a:r>
            <a:endParaRPr kumimoji="1" lang="en-US" altLang="ja-JP" dirty="0" smtClean="0"/>
          </a:p>
          <a:p>
            <a:endParaRPr kumimoji="1" lang="en-US" altLang="ja-JP" dirty="0" smtClean="0"/>
          </a:p>
          <a:p>
            <a:r>
              <a:rPr kumimoji="1" lang="ja-JP" altLang="en-US" dirty="0" smtClean="0"/>
              <a:t>正六角形は、角の和７２０</a:t>
            </a:r>
            <a:r>
              <a:rPr kumimoji="1" lang="en-US" altLang="ja-JP" dirty="0" smtClean="0"/>
              <a:t>°</a:t>
            </a:r>
            <a:r>
              <a:rPr kumimoji="1" lang="ja-JP" altLang="en-US" dirty="0" smtClean="0"/>
              <a:t>を角の数６で割って求めればいいんだよね。</a:t>
            </a:r>
            <a:endParaRPr kumimoji="1" lang="en-US" altLang="ja-JP" dirty="0" smtClean="0"/>
          </a:p>
          <a:p>
            <a:endParaRPr kumimoji="1" lang="en-US" altLang="ja-JP" dirty="0" smtClean="0"/>
          </a:p>
          <a:p>
            <a:r>
              <a:rPr kumimoji="1" lang="ja-JP" altLang="en-US" dirty="0" smtClean="0"/>
              <a:t>では、これらの内容を思い出したところで・・・</a:t>
            </a:r>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10</a:t>
            </a:fld>
            <a:endParaRPr kumimoji="1" lang="ja-JP" altLang="en-US"/>
          </a:p>
        </p:txBody>
      </p:sp>
    </p:spTree>
    <p:extLst>
      <p:ext uri="{BB962C8B-B14F-4D97-AF65-F5344CB8AC3E}">
        <p14:creationId xmlns:p14="http://schemas.microsoft.com/office/powerpoint/2010/main" val="26680051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今日は、スクラッチを使って、色々な正多角形をかく学習をします。</a:t>
            </a:r>
            <a:endParaRPr kumimoji="1" lang="en-US" altLang="ja-JP" dirty="0" smtClean="0"/>
          </a:p>
          <a:p>
            <a:endParaRPr kumimoji="1" lang="en-US" altLang="ja-JP" dirty="0" smtClean="0"/>
          </a:p>
          <a:p>
            <a:r>
              <a:rPr kumimoji="1" lang="ja-JP" altLang="en-US" dirty="0" smtClean="0"/>
              <a:t>はじめに、スクラッチで正方形をかいてみたいと思いますので、</a:t>
            </a:r>
            <a:endParaRPr kumimoji="1" lang="en-US" altLang="ja-JP" dirty="0" smtClean="0"/>
          </a:p>
          <a:p>
            <a:r>
              <a:rPr kumimoji="1" lang="ja-JP" altLang="en-US" dirty="0" smtClean="0"/>
              <a:t>まずは、スクラッチを起動させてください。</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11</a:t>
            </a:fld>
            <a:endParaRPr kumimoji="1" lang="ja-JP" altLang="en-US"/>
          </a:p>
        </p:txBody>
      </p:sp>
    </p:spTree>
    <p:extLst>
      <p:ext uri="{BB962C8B-B14F-4D97-AF65-F5344CB8AC3E}">
        <p14:creationId xmlns:p14="http://schemas.microsoft.com/office/powerpoint/2010/main" val="1871592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スクラッチを起動させたら、「作る」をクリックし、</a:t>
            </a:r>
            <a:endParaRPr kumimoji="1" lang="en-US" altLang="ja-JP" dirty="0" smtClean="0"/>
          </a:p>
          <a:p>
            <a:r>
              <a:rPr kumimoji="1" lang="ja-JP" altLang="en-US" dirty="0" smtClean="0"/>
              <a:t>この画面を表示させてください。</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12</a:t>
            </a:fld>
            <a:endParaRPr kumimoji="1" lang="ja-JP" altLang="en-US"/>
          </a:p>
        </p:txBody>
      </p:sp>
    </p:spTree>
    <p:extLst>
      <p:ext uri="{BB962C8B-B14F-4D97-AF65-F5344CB8AC3E}">
        <p14:creationId xmlns:p14="http://schemas.microsoft.com/office/powerpoint/2010/main" val="3580465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次に、「初期設定</a:t>
            </a:r>
            <a:r>
              <a:rPr kumimoji="1" lang="en-US" altLang="ja-JP" dirty="0" smtClean="0"/>
              <a:t>(</a:t>
            </a:r>
            <a:r>
              <a:rPr kumimoji="1" lang="ja-JP" altLang="en-US" dirty="0" smtClean="0"/>
              <a:t>正多角形</a:t>
            </a:r>
            <a:r>
              <a:rPr kumimoji="1" lang="en-US" altLang="ja-JP" dirty="0" smtClean="0"/>
              <a:t>).sb3</a:t>
            </a:r>
            <a:r>
              <a:rPr kumimoji="1" lang="ja-JP" altLang="en-US" dirty="0" smtClean="0"/>
              <a:t>」のファイルを開きます。</a:t>
            </a:r>
            <a:endParaRPr kumimoji="1" lang="en-US" altLang="ja-JP" dirty="0" smtClean="0"/>
          </a:p>
          <a:p>
            <a:endParaRPr kumimoji="1" lang="en-US" altLang="ja-JP" dirty="0" smtClean="0"/>
          </a:p>
          <a:p>
            <a:r>
              <a:rPr kumimoji="1" lang="ja-JP" altLang="en-US" dirty="0" smtClean="0"/>
              <a:t>やり方は、</a:t>
            </a:r>
            <a:endParaRPr kumimoji="1" lang="en-US" altLang="ja-JP" dirty="0" smtClean="0"/>
          </a:p>
          <a:p>
            <a:r>
              <a:rPr kumimoji="1" lang="ja-JP" altLang="en-US" dirty="0" smtClean="0"/>
              <a:t>まず、「ファイル」をクリックします。</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13</a:t>
            </a:fld>
            <a:endParaRPr kumimoji="1" lang="ja-JP" altLang="en-US"/>
          </a:p>
        </p:txBody>
      </p:sp>
    </p:spTree>
    <p:extLst>
      <p:ext uri="{BB962C8B-B14F-4D97-AF65-F5344CB8AC3E}">
        <p14:creationId xmlns:p14="http://schemas.microsoft.com/office/powerpoint/2010/main" val="3833081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次に、「コンピュータから読み込む」をクリックし、</a:t>
            </a:r>
            <a:endParaRPr kumimoji="1" lang="en-US" altLang="ja-JP" dirty="0" smtClean="0"/>
          </a:p>
          <a:p>
            <a:endParaRPr kumimoji="1" lang="en-US" altLang="ja-JP" dirty="0" smtClean="0"/>
          </a:p>
          <a:p>
            <a:r>
              <a:rPr kumimoji="1" lang="ja-JP" altLang="en-US" dirty="0" smtClean="0"/>
              <a:t>「初期設定</a:t>
            </a:r>
            <a:r>
              <a:rPr kumimoji="1" lang="en-US" altLang="ja-JP" dirty="0" smtClean="0"/>
              <a:t>(</a:t>
            </a:r>
            <a:r>
              <a:rPr kumimoji="1" lang="ja-JP" altLang="en-US" dirty="0" smtClean="0"/>
              <a:t>正多角形</a:t>
            </a:r>
            <a:r>
              <a:rPr kumimoji="1" lang="en-US" altLang="ja-JP" dirty="0" smtClean="0"/>
              <a:t>).sb3</a:t>
            </a:r>
            <a:r>
              <a:rPr kumimoji="1" lang="ja-JP" altLang="en-US" dirty="0" smtClean="0"/>
              <a:t>」のファイルを選び、開きます。</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14</a:t>
            </a:fld>
            <a:endParaRPr kumimoji="1" lang="ja-JP" altLang="en-US"/>
          </a:p>
        </p:txBody>
      </p:sp>
    </p:spTree>
    <p:extLst>
      <p:ext uri="{BB962C8B-B14F-4D97-AF65-F5344CB8AC3E}">
        <p14:creationId xmlns:p14="http://schemas.microsoft.com/office/powerpoint/2010/main" val="34774910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このような画面になれば</a:t>
            </a:r>
            <a:r>
              <a:rPr kumimoji="1" lang="en-US" altLang="ja-JP" dirty="0" smtClean="0"/>
              <a:t>OK</a:t>
            </a:r>
            <a:r>
              <a:rPr kumimoji="1" lang="ja-JP" altLang="en-US" dirty="0" smtClean="0"/>
              <a:t>です。</a:t>
            </a:r>
            <a:endParaRPr kumimoji="1" lang="en-US" altLang="ja-JP" dirty="0" smtClean="0"/>
          </a:p>
          <a:p>
            <a:endParaRPr kumimoji="1" lang="en-US" altLang="ja-JP" dirty="0" smtClean="0"/>
          </a:p>
          <a:p>
            <a:r>
              <a:rPr kumimoji="1" lang="ja-JP" altLang="en-US" dirty="0" smtClean="0"/>
              <a:t>このような画面になった人は、</a:t>
            </a:r>
            <a:endParaRPr kumimoji="1" lang="en-US" altLang="ja-JP" dirty="0" smtClean="0"/>
          </a:p>
          <a:p>
            <a:r>
              <a:rPr kumimoji="1" lang="ja-JP" altLang="en-US" dirty="0" smtClean="0"/>
              <a:t>まだできていない人を助けてあげてください。</a:t>
            </a:r>
            <a:endParaRPr kumimoji="1" lang="en-US" altLang="ja-JP" dirty="0" smtClean="0"/>
          </a:p>
          <a:p>
            <a:endParaRPr kumimoji="1" lang="en-US" altLang="ja-JP" dirty="0" smtClean="0"/>
          </a:p>
          <a:p>
            <a:r>
              <a:rPr kumimoji="1" lang="ja-JP" altLang="en-US" dirty="0" smtClean="0"/>
              <a:t>（全員ができたら、次のスライドを示す）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15</a:t>
            </a:fld>
            <a:endParaRPr kumimoji="1" lang="ja-JP" altLang="en-US"/>
          </a:p>
        </p:txBody>
      </p:sp>
    </p:spTree>
    <p:extLst>
      <p:ext uri="{BB962C8B-B14F-4D97-AF65-F5344CB8AC3E}">
        <p14:creationId xmlns:p14="http://schemas.microsoft.com/office/powerpoint/2010/main" val="2749783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赤で囲ったブロックが見えている人と見えていない人がいると思いますが、</a:t>
            </a:r>
            <a:endParaRPr kumimoji="1" lang="en-US" altLang="ja-JP" dirty="0" smtClean="0"/>
          </a:p>
          <a:p>
            <a:r>
              <a:rPr kumimoji="1" lang="ja-JP" altLang="en-US" dirty="0" smtClean="0"/>
              <a:t>見えている人は、このブロックには触らないでください。</a:t>
            </a:r>
            <a:endParaRPr kumimoji="1" lang="en-US" altLang="ja-JP" dirty="0" smtClean="0"/>
          </a:p>
          <a:p>
            <a:endParaRPr kumimoji="1" lang="en-US" altLang="ja-JP" dirty="0" smtClean="0"/>
          </a:p>
          <a:p>
            <a:r>
              <a:rPr kumimoji="1" lang="ja-JP" altLang="en-US" dirty="0" smtClean="0"/>
              <a:t>この赤で囲ったブロックによって、</a:t>
            </a:r>
            <a:endParaRPr kumimoji="1" lang="en-US" altLang="ja-JP" dirty="0" smtClean="0"/>
          </a:p>
          <a:p>
            <a:r>
              <a:rPr kumimoji="1" lang="ja-JP" altLang="en-US" dirty="0" smtClean="0"/>
              <a:t>緑色の旗がクリックされると、</a:t>
            </a:r>
            <a:endParaRPr kumimoji="1" lang="en-US" altLang="ja-JP" dirty="0" smtClean="0"/>
          </a:p>
          <a:p>
            <a:r>
              <a:rPr kumimoji="1" lang="ja-JP" altLang="en-US" dirty="0" smtClean="0"/>
              <a:t>いつでも、いったん図形を消し、</a:t>
            </a:r>
            <a:endParaRPr kumimoji="1" lang="en-US" altLang="ja-JP" dirty="0" smtClean="0"/>
          </a:p>
          <a:p>
            <a:r>
              <a:rPr kumimoji="1" lang="ja-JP" altLang="en-US" dirty="0" smtClean="0"/>
              <a:t>ネコが</a:t>
            </a:r>
            <a:r>
              <a:rPr kumimoji="1" lang="ja-JP" altLang="en-US" dirty="0" smtClean="0"/>
              <a:t>左下の</a:t>
            </a:r>
            <a:r>
              <a:rPr kumimoji="1" lang="ja-JP" altLang="en-US" dirty="0" smtClean="0"/>
              <a:t>場所から</a:t>
            </a:r>
            <a:endParaRPr kumimoji="1" lang="en-US" altLang="ja-JP" dirty="0" smtClean="0"/>
          </a:p>
          <a:p>
            <a:r>
              <a:rPr kumimoji="1" lang="ja-JP" altLang="en-US" dirty="0" smtClean="0"/>
              <a:t>図形をかき始めるように、設定されています。</a:t>
            </a:r>
            <a:endParaRPr kumimoji="1" lang="en-US" altLang="ja-JP" dirty="0" smtClean="0"/>
          </a:p>
          <a:p>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16</a:t>
            </a:fld>
            <a:endParaRPr kumimoji="1" lang="ja-JP" altLang="en-US"/>
          </a:p>
        </p:txBody>
      </p:sp>
    </p:spTree>
    <p:extLst>
      <p:ext uri="{BB962C8B-B14F-4D97-AF65-F5344CB8AC3E}">
        <p14:creationId xmlns:p14="http://schemas.microsoft.com/office/powerpoint/2010/main" val="3867436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・それでは、正方形をかくプログラムをつくってみましょう。</a:t>
            </a:r>
            <a:endParaRPr kumimoji="1" lang="en-US" altLang="ja-JP" dirty="0" smtClean="0"/>
          </a:p>
          <a:p>
            <a:r>
              <a:rPr kumimoji="1" lang="ja-JP" altLang="en-US" dirty="0" smtClean="0"/>
              <a:t>・角は何度回せばいいでしょうか？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（児童の答え：９０</a:t>
            </a:r>
            <a:r>
              <a:rPr kumimoji="1" lang="en-US" altLang="ja-JP" dirty="0" smtClean="0"/>
              <a:t>°</a:t>
            </a:r>
            <a:r>
              <a:rPr kumimoji="1" lang="ja-JP" altLang="en-US" dirty="0" smtClean="0"/>
              <a:t>）</a:t>
            </a:r>
            <a:endParaRPr kumimoji="1" lang="en-US" altLang="ja-JP" dirty="0" smtClean="0"/>
          </a:p>
          <a:p>
            <a:r>
              <a:rPr kumimoji="1" lang="ja-JP" altLang="en-US" dirty="0" smtClean="0"/>
              <a:t>　正方形なので９０</a:t>
            </a:r>
            <a:r>
              <a:rPr kumimoji="1" lang="en-US" altLang="ja-JP" dirty="0" smtClean="0"/>
              <a:t>°</a:t>
            </a:r>
            <a:r>
              <a:rPr kumimoji="1" lang="ja-JP" altLang="en-US" dirty="0" smtClean="0"/>
              <a:t>でやってみましょう。</a:t>
            </a:r>
            <a:endParaRPr kumimoji="1" lang="en-US" altLang="ja-JP" dirty="0" smtClean="0"/>
          </a:p>
          <a:p>
            <a:r>
              <a:rPr kumimoji="1" lang="ja-JP" altLang="en-US" dirty="0" smtClean="0"/>
              <a:t>・正方形ということは、辺や角は何個分必要ですか？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（児童の答え：４個分）</a:t>
            </a:r>
            <a:endParaRPr kumimoji="1" lang="en-US" altLang="ja-JP" dirty="0" smtClean="0"/>
          </a:p>
          <a:p>
            <a:r>
              <a:rPr kumimoji="1" lang="ja-JP" altLang="en-US" dirty="0" smtClean="0"/>
              <a:t>　そうですね。４個分ですね。</a:t>
            </a:r>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17</a:t>
            </a:fld>
            <a:endParaRPr kumimoji="1" lang="ja-JP" altLang="en-US"/>
          </a:p>
        </p:txBody>
      </p:sp>
    </p:spTree>
    <p:extLst>
      <p:ext uri="{BB962C8B-B14F-4D97-AF65-F5344CB8AC3E}">
        <p14:creationId xmlns:p14="http://schemas.microsoft.com/office/powerpoint/2010/main" val="37934749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それでは、一辺を１００歩分として、正方形をかくプログラムをつくってみましょう。</a:t>
            </a:r>
            <a:endParaRPr kumimoji="1" lang="en-US" altLang="ja-JP" dirty="0" smtClean="0"/>
          </a:p>
          <a:p>
            <a:r>
              <a:rPr kumimoji="1" lang="ja-JP" altLang="en-US" dirty="0" smtClean="0"/>
              <a:t>緑色の「ペンを下ろす」の下に、ブロックをくっつけて、プログラムをつくっていきます。</a:t>
            </a:r>
            <a:endParaRPr kumimoji="1" lang="en-US" altLang="ja-JP" dirty="0" smtClean="0"/>
          </a:p>
          <a:p>
            <a:r>
              <a:rPr kumimoji="1" lang="ja-JP" altLang="en-US" dirty="0" smtClean="0"/>
              <a:t>使うブロックは青色の　「動き」　のブロックの中の　「１０歩動かす」と「左回りの１５度回す」　です。</a:t>
            </a:r>
            <a:endParaRPr kumimoji="1" lang="en-US" altLang="ja-JP" dirty="0" smtClean="0"/>
          </a:p>
          <a:p>
            <a:r>
              <a:rPr kumimoji="1" lang="ja-JP" altLang="en-US" dirty="0" smtClean="0"/>
              <a:t>また、ネコの動きが見えるようにするために、オレンジ色の「制御」のブロックの中の　「１秒待つ」　のブロックも使いましょう。</a:t>
            </a:r>
            <a:endParaRPr kumimoji="1" lang="en-US" altLang="ja-JP" dirty="0" smtClean="0"/>
          </a:p>
          <a:p>
            <a:r>
              <a:rPr kumimoji="1" lang="ja-JP" altLang="en-US" dirty="0" smtClean="0"/>
              <a:t>ブロックの中の数字は半角で入れないとうまく動作しませんので、注意して</a:t>
            </a:r>
            <a:r>
              <a:rPr kumimoji="1" lang="en-US" altLang="ja-JP" dirty="0" smtClean="0"/>
              <a:t>100</a:t>
            </a:r>
            <a:r>
              <a:rPr kumimoji="1" lang="ja-JP" altLang="en-US" dirty="0" smtClean="0"/>
              <a:t>と</a:t>
            </a:r>
            <a:r>
              <a:rPr kumimoji="1" lang="en-US" altLang="ja-JP" dirty="0" smtClean="0"/>
              <a:t>90</a:t>
            </a:r>
            <a:r>
              <a:rPr kumimoji="1" lang="ja-JP" altLang="en-US" dirty="0" smtClean="0"/>
              <a:t>を入れてください</a:t>
            </a:r>
            <a:endParaRPr kumimoji="1" lang="en-US" altLang="ja-JP" dirty="0" smtClean="0"/>
          </a:p>
          <a:p>
            <a:r>
              <a:rPr kumimoji="1" lang="ja-JP" altLang="en-US" dirty="0" smtClean="0"/>
              <a:t>プログラムができた人は、緑の旗をクリックして、正方形をかくことができたかどうか、確認してください。</a:t>
            </a:r>
            <a:endParaRPr kumimoji="1" lang="en-US" altLang="ja-JP" dirty="0" smtClean="0"/>
          </a:p>
          <a:p>
            <a:r>
              <a:rPr kumimoji="1" lang="ja-JP" altLang="en-US" dirty="0" smtClean="0"/>
              <a:t>（児童がそれぞれ</a:t>
            </a:r>
            <a:r>
              <a:rPr kumimoji="1" lang="en-US" altLang="ja-JP" dirty="0" smtClean="0"/>
              <a:t>PC</a:t>
            </a:r>
            <a:r>
              <a:rPr kumimoji="1" lang="ja-JP" altLang="en-US" dirty="0" smtClean="0"/>
              <a:t>で確かめる）</a:t>
            </a:r>
            <a:endParaRPr kumimoji="1" lang="en-US" altLang="ja-JP" dirty="0" smtClean="0"/>
          </a:p>
          <a:p>
            <a:r>
              <a:rPr kumimoji="1" lang="ja-JP" altLang="en-US" dirty="0" smtClean="0"/>
              <a:t>（次のスライドを示す）</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18</a:t>
            </a:fld>
            <a:endParaRPr kumimoji="1" lang="ja-JP" altLang="en-US"/>
          </a:p>
        </p:txBody>
      </p:sp>
    </p:spTree>
    <p:extLst>
      <p:ext uri="{BB962C8B-B14F-4D97-AF65-F5344CB8AC3E}">
        <p14:creationId xmlns:p14="http://schemas.microsoft.com/office/powerpoint/2010/main" val="10107241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これが、正解例です。</a:t>
            </a:r>
            <a:endParaRPr kumimoji="1" lang="en-US" altLang="ja-JP" dirty="0" smtClean="0"/>
          </a:p>
          <a:p>
            <a:r>
              <a:rPr kumimoji="1" lang="ja-JP" altLang="en-US" dirty="0" smtClean="0"/>
              <a:t>「右回りの９０度回す」を使うと、画面からネコがはみ出してしまい、</a:t>
            </a:r>
            <a:endParaRPr kumimoji="1" lang="en-US" altLang="ja-JP" dirty="0" smtClean="0"/>
          </a:p>
          <a:p>
            <a:r>
              <a:rPr kumimoji="1" lang="ja-JP" altLang="en-US" dirty="0" smtClean="0"/>
              <a:t>うまくかけないので、「左回りの９０度回す」を使っています。</a:t>
            </a:r>
            <a:endParaRPr kumimoji="1" lang="en-US" altLang="ja-JP" dirty="0" smtClean="0"/>
          </a:p>
          <a:p>
            <a:r>
              <a:rPr kumimoji="1" lang="ja-JP" altLang="en-US" dirty="0" smtClean="0"/>
              <a:t>「１００歩動かす」の歩数は、１００歩より少ないともっと小さい図形、多いともっと大きな図形になります。</a:t>
            </a:r>
            <a:endParaRPr kumimoji="1" lang="en-US" altLang="ja-JP" dirty="0" smtClean="0"/>
          </a:p>
          <a:p>
            <a:r>
              <a:rPr kumimoji="1" lang="ja-JP" altLang="en-US" dirty="0" smtClean="0"/>
              <a:t>「１秒待つ」は、あくまでもネコの動きを見るために使っているので、なくてもよいブロックです。</a:t>
            </a:r>
            <a:endParaRPr kumimoji="1" lang="en-US" altLang="ja-JP" dirty="0" smtClean="0"/>
          </a:p>
          <a:p>
            <a:endParaRPr kumimoji="1" lang="en-US" altLang="ja-JP" dirty="0" smtClean="0"/>
          </a:p>
          <a:p>
            <a:r>
              <a:rPr kumimoji="1" lang="ja-JP" altLang="en-US" dirty="0" smtClean="0"/>
              <a:t>ただこのプログラムだと使うブロックが多いので、もう少し少ないブロックで作る方法を考えてみましょう。</a:t>
            </a:r>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19</a:t>
            </a:fld>
            <a:endParaRPr kumimoji="1" lang="ja-JP" altLang="en-US"/>
          </a:p>
        </p:txBody>
      </p:sp>
    </p:spTree>
    <p:extLst>
      <p:ext uri="{BB962C8B-B14F-4D97-AF65-F5344CB8AC3E}">
        <p14:creationId xmlns:p14="http://schemas.microsoft.com/office/powerpoint/2010/main" val="3952897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そうだね。</a:t>
            </a:r>
            <a:endParaRPr kumimoji="1" lang="en-US" altLang="ja-JP" dirty="0" smtClean="0"/>
          </a:p>
          <a:p>
            <a:endParaRPr kumimoji="1" lang="en-US" altLang="ja-JP" dirty="0" smtClean="0"/>
          </a:p>
          <a:p>
            <a:r>
              <a:rPr kumimoji="1" lang="ja-JP" altLang="en-US" dirty="0" smtClean="0"/>
              <a:t>「辺の長さが全て等しく」　　 さらに、</a:t>
            </a:r>
            <a:endParaRPr kumimoji="1" lang="en-US" altLang="ja-JP" dirty="0" smtClean="0"/>
          </a:p>
          <a:p>
            <a:r>
              <a:rPr kumimoji="1" lang="ja-JP" altLang="en-US" dirty="0" smtClean="0"/>
              <a:t>「角の大きさも全て等しい」　図形だったね。</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2</a:t>
            </a:fld>
            <a:endParaRPr kumimoji="1" lang="ja-JP" altLang="en-US"/>
          </a:p>
        </p:txBody>
      </p:sp>
    </p:spTree>
    <p:extLst>
      <p:ext uri="{BB962C8B-B14F-4D97-AF65-F5344CB8AC3E}">
        <p14:creationId xmlns:p14="http://schemas.microsoft.com/office/powerpoint/2010/main" val="15406297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正方形をかく場合、同じことを何回くり返していますか？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（児童の答え：４回）</a:t>
            </a:r>
            <a:endParaRPr kumimoji="1" lang="en-US" altLang="ja-JP" dirty="0" smtClean="0"/>
          </a:p>
          <a:p>
            <a:r>
              <a:rPr kumimoji="1" lang="ja-JP" altLang="en-US" dirty="0" smtClean="0"/>
              <a:t>そうですね、４回ですね。</a:t>
            </a:r>
            <a:endParaRPr kumimoji="1" lang="en-US" altLang="ja-JP" dirty="0" smtClean="0"/>
          </a:p>
          <a:p>
            <a:r>
              <a:rPr kumimoji="1" lang="ja-JP" altLang="en-US" dirty="0" smtClean="0"/>
              <a:t>それでは、オレンジ色の「繰り返しのブロック」を使って、プログラムをつくりかえてみましょう。</a:t>
            </a:r>
            <a:endParaRPr kumimoji="1" lang="en-US" altLang="ja-JP" dirty="0" smtClean="0"/>
          </a:p>
          <a:p>
            <a:r>
              <a:rPr kumimoji="1" lang="ja-JP" altLang="en-US" dirty="0" smtClean="0"/>
              <a:t>（児童がそれぞれ、プログラムをつくりかえて、確かめる）</a:t>
            </a:r>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20</a:t>
            </a:fld>
            <a:endParaRPr kumimoji="1" lang="ja-JP" altLang="en-US"/>
          </a:p>
        </p:txBody>
      </p:sp>
    </p:spTree>
    <p:extLst>
      <p:ext uri="{BB962C8B-B14F-4D97-AF65-F5344CB8AC3E}">
        <p14:creationId xmlns:p14="http://schemas.microsoft.com/office/powerpoint/2010/main" val="11793441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これが、正解例です。</a:t>
            </a:r>
            <a:endParaRPr kumimoji="1" lang="en-US" altLang="ja-JP" dirty="0" smtClean="0"/>
          </a:p>
          <a:p>
            <a:r>
              <a:rPr kumimoji="1" lang="ja-JP" altLang="en-US" dirty="0" smtClean="0"/>
              <a:t>「繰り返しのブロック」を使うと、使うブロックの数が減ります。</a:t>
            </a:r>
            <a:endParaRPr kumimoji="1" lang="en-US" altLang="ja-JP" dirty="0" smtClean="0"/>
          </a:p>
          <a:p>
            <a:r>
              <a:rPr kumimoji="1" lang="ja-JP" altLang="en-US" dirty="0" smtClean="0"/>
              <a:t>同じ正方形をかくプログラムでも、使うブロックの数が少ない方が、効率のよいプログラムといえます。</a:t>
            </a:r>
            <a:endParaRPr kumimoji="1" lang="en-US" altLang="ja-JP" dirty="0" smtClean="0"/>
          </a:p>
          <a:p>
            <a:endParaRPr kumimoji="1" lang="en-US" altLang="ja-JP" dirty="0" smtClean="0"/>
          </a:p>
          <a:p>
            <a:r>
              <a:rPr kumimoji="1" lang="ja-JP" altLang="en-US" dirty="0" smtClean="0"/>
              <a:t>皆さんは、ゲームをよくすると思いますが、昔のゲームは、カクカクして動きがスムーズではありませんでした。</a:t>
            </a:r>
            <a:endParaRPr kumimoji="1" lang="en-US" altLang="ja-JP" dirty="0" smtClean="0"/>
          </a:p>
          <a:p>
            <a:r>
              <a:rPr kumimoji="1" lang="ja-JP" altLang="en-US" dirty="0" smtClean="0"/>
              <a:t>それは、効率の悪い、長いプログラムのせいです。</a:t>
            </a:r>
            <a:endParaRPr kumimoji="1" lang="en-US" altLang="ja-JP" dirty="0" smtClean="0"/>
          </a:p>
          <a:p>
            <a:r>
              <a:rPr kumimoji="1" lang="ja-JP" altLang="en-US" dirty="0" smtClean="0"/>
              <a:t>スムーズに動くのは、効率の良い、短いプログラムにしてあるからだということも覚えておいてください。</a:t>
            </a:r>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21</a:t>
            </a:fld>
            <a:endParaRPr kumimoji="1" lang="ja-JP" altLang="en-US"/>
          </a:p>
        </p:txBody>
      </p:sp>
    </p:spTree>
    <p:extLst>
      <p:ext uri="{BB962C8B-B14F-4D97-AF65-F5344CB8AC3E}">
        <p14:creationId xmlns:p14="http://schemas.microsoft.com/office/powerpoint/2010/main" val="24651908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今日は、この繰り返しのブロックを使って、正多角形をかく学習を行います。</a:t>
            </a:r>
            <a:endParaRPr kumimoji="1" lang="en-US" altLang="ja-JP" dirty="0" smtClean="0"/>
          </a:p>
          <a:p>
            <a:endParaRPr kumimoji="1" lang="en-US" altLang="ja-JP" dirty="0" smtClean="0"/>
          </a:p>
          <a:p>
            <a:r>
              <a:rPr kumimoji="1" lang="ja-JP" altLang="en-US" dirty="0" smtClean="0"/>
              <a:t>正多角形をかくときに、何かきまりがないかを考えていきましょう。</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22</a:t>
            </a:fld>
            <a:endParaRPr kumimoji="1" lang="ja-JP" altLang="en-US"/>
          </a:p>
        </p:txBody>
      </p:sp>
    </p:spTree>
    <p:extLst>
      <p:ext uri="{BB962C8B-B14F-4D97-AF65-F5344CB8AC3E}">
        <p14:creationId xmlns:p14="http://schemas.microsoft.com/office/powerpoint/2010/main" val="1253291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それでは、プログラムの一部を変えて、「正三角形」をかくプログラムにつくりかえてみましょう。</a:t>
            </a:r>
            <a:endParaRPr kumimoji="1" lang="en-US" altLang="ja-JP" dirty="0" smtClean="0"/>
          </a:p>
          <a:p>
            <a:endParaRPr kumimoji="1" lang="en-US" altLang="ja-JP" dirty="0" smtClean="0"/>
          </a:p>
          <a:p>
            <a:r>
              <a:rPr kumimoji="1" lang="ja-JP" altLang="en-US" dirty="0" smtClean="0"/>
              <a:t>プログラムの中で、変えればよいところはどこでしょうか？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（児童の答え：「繰り返す回数」と「回す角度」）</a:t>
            </a:r>
            <a:endParaRPr kumimoji="1" lang="en-US" altLang="ja-JP" dirty="0" smtClean="0"/>
          </a:p>
          <a:p>
            <a:endParaRPr kumimoji="1" lang="en-US" altLang="ja-JP" dirty="0" smtClean="0"/>
          </a:p>
          <a:p>
            <a:r>
              <a:rPr kumimoji="1" lang="ja-JP" altLang="en-US" dirty="0" smtClean="0"/>
              <a:t>それでは、実際にやってみましょう。</a:t>
            </a:r>
            <a:endParaRPr kumimoji="1" lang="en-US" altLang="ja-JP" dirty="0" smtClean="0"/>
          </a:p>
          <a:p>
            <a:endParaRPr kumimoji="1" lang="en-US" altLang="ja-JP" dirty="0" smtClean="0"/>
          </a:p>
          <a:p>
            <a:r>
              <a:rPr kumimoji="1" lang="ja-JP" altLang="en-US" dirty="0" smtClean="0"/>
              <a:t>（児童それぞれが考え、やってみる）</a:t>
            </a:r>
            <a:endParaRPr kumimoji="1" lang="en-US" altLang="ja-JP" dirty="0" smtClean="0"/>
          </a:p>
          <a:p>
            <a:endParaRPr kumimoji="1" lang="en-US" altLang="ja-JP" dirty="0" smtClean="0"/>
          </a:p>
          <a:p>
            <a:r>
              <a:rPr kumimoji="1" lang="ja-JP" altLang="en-US" dirty="0" smtClean="0"/>
              <a:t>（うまくいかない様子を見て、次のスライドを示す）</a:t>
            </a:r>
            <a:endParaRPr kumimoji="1" lang="en-US" altLang="ja-JP" dirty="0" smtClean="0"/>
          </a:p>
          <a:p>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23</a:t>
            </a:fld>
            <a:endParaRPr kumimoji="1" lang="ja-JP" altLang="en-US"/>
          </a:p>
        </p:txBody>
      </p:sp>
    </p:spTree>
    <p:extLst>
      <p:ext uri="{BB962C8B-B14F-4D97-AF65-F5344CB8AC3E}">
        <p14:creationId xmlns:p14="http://schemas.microsoft.com/office/powerpoint/2010/main" val="2997002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このようになって、うまくいかなかった人？</a:t>
            </a:r>
            <a:endParaRPr kumimoji="1" lang="en-US" altLang="ja-JP" dirty="0" smtClean="0"/>
          </a:p>
          <a:p>
            <a:endParaRPr kumimoji="1" lang="en-US" altLang="ja-JP" dirty="0" smtClean="0"/>
          </a:p>
          <a:p>
            <a:r>
              <a:rPr kumimoji="1" lang="ja-JP" altLang="en-US" dirty="0" smtClean="0"/>
              <a:t>（児童に挙手させる）</a:t>
            </a:r>
            <a:endParaRPr kumimoji="1" lang="en-US" altLang="ja-JP" dirty="0" smtClean="0"/>
          </a:p>
          <a:p>
            <a:endParaRPr kumimoji="1" lang="en-US" altLang="ja-JP" dirty="0" smtClean="0"/>
          </a:p>
          <a:p>
            <a:r>
              <a:rPr kumimoji="1" lang="ja-JP" altLang="en-US" dirty="0" smtClean="0"/>
              <a:t>何が原因なのか、考えましょう。</a:t>
            </a:r>
            <a:endParaRPr kumimoji="1" lang="en-US" altLang="ja-JP" dirty="0" smtClean="0"/>
          </a:p>
          <a:p>
            <a:endParaRPr kumimoji="1" lang="en-US" altLang="ja-JP" dirty="0" smtClean="0"/>
          </a:p>
          <a:p>
            <a:r>
              <a:rPr kumimoji="1" lang="ja-JP" altLang="en-US" dirty="0" smtClean="0"/>
              <a:t>６０</a:t>
            </a:r>
            <a:r>
              <a:rPr kumimoji="1" lang="en-US" altLang="ja-JP" dirty="0" smtClean="0"/>
              <a:t>°</a:t>
            </a:r>
            <a:r>
              <a:rPr kumimoji="1" lang="ja-JP" altLang="en-US" dirty="0" smtClean="0"/>
              <a:t>回すでは、うまくいかないね。</a:t>
            </a:r>
            <a:endParaRPr kumimoji="1" lang="en-US" altLang="ja-JP" dirty="0" smtClean="0"/>
          </a:p>
          <a:p>
            <a:r>
              <a:rPr kumimoji="1" lang="ja-JP" altLang="en-US" dirty="0" smtClean="0"/>
              <a:t>回す角の大きさをどうしたらいいか、考えていきましょう。</a:t>
            </a:r>
            <a:endParaRPr kumimoji="1" lang="en-US" altLang="ja-JP" dirty="0" smtClean="0"/>
          </a:p>
          <a:p>
            <a:endParaRPr kumimoji="1" lang="en-US" altLang="ja-JP" dirty="0" smtClean="0"/>
          </a:p>
          <a:p>
            <a:r>
              <a:rPr kumimoji="1" lang="ja-JP" altLang="en-US" dirty="0" smtClean="0"/>
              <a:t>（次のスライドを示し、回す角の大きさについて考えさせる）</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24</a:t>
            </a:fld>
            <a:endParaRPr kumimoji="1" lang="ja-JP" altLang="en-US"/>
          </a:p>
        </p:txBody>
      </p:sp>
    </p:spTree>
    <p:extLst>
      <p:ext uri="{BB962C8B-B14F-4D97-AF65-F5344CB8AC3E}">
        <p14:creationId xmlns:p14="http://schemas.microsoft.com/office/powerpoint/2010/main" val="8808919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（回す角の大きさについて、考えさせる）</a:t>
            </a:r>
            <a:endParaRPr kumimoji="1" lang="en-US" altLang="ja-JP" dirty="0" smtClean="0"/>
          </a:p>
          <a:p>
            <a:r>
              <a:rPr kumimoji="1" lang="ja-JP" altLang="en-US" dirty="0" smtClean="0"/>
              <a:t>（１２０</a:t>
            </a:r>
            <a:r>
              <a:rPr kumimoji="1" lang="en-US" altLang="ja-JP" dirty="0" smtClean="0"/>
              <a:t>°</a:t>
            </a:r>
            <a:r>
              <a:rPr kumimoji="1" lang="ja-JP" altLang="en-US" dirty="0" smtClean="0"/>
              <a:t>だということに気付いた児童に発表させる）</a:t>
            </a:r>
            <a:endParaRPr kumimoji="1" lang="en-US" altLang="ja-JP" dirty="0" smtClean="0"/>
          </a:p>
          <a:p>
            <a:r>
              <a:rPr kumimoji="1" lang="ja-JP" altLang="en-US" dirty="0" smtClean="0"/>
              <a:t>なぜ、１２０</a:t>
            </a:r>
            <a:r>
              <a:rPr kumimoji="1" lang="en-US" altLang="ja-JP" dirty="0" smtClean="0"/>
              <a:t>°</a:t>
            </a:r>
            <a:r>
              <a:rPr kumimoji="1" lang="ja-JP" altLang="en-US" dirty="0" err="1" smtClean="0"/>
              <a:t>なので</a:t>
            </a:r>
            <a:r>
              <a:rPr kumimoji="1" lang="ja-JP" altLang="en-US" dirty="0" smtClean="0"/>
              <a:t>しょうか？</a:t>
            </a:r>
            <a:endParaRPr kumimoji="1" lang="en-US" altLang="ja-JP" dirty="0" smtClean="0"/>
          </a:p>
          <a:p>
            <a:r>
              <a:rPr kumimoji="1" lang="ja-JP" altLang="en-US" dirty="0" smtClean="0"/>
              <a:t>（理由を考えさせる）</a:t>
            </a:r>
            <a:endParaRPr kumimoji="1" lang="en-US" altLang="ja-JP" dirty="0" smtClean="0"/>
          </a:p>
          <a:p>
            <a:r>
              <a:rPr kumimoji="1" lang="ja-JP" altLang="en-US" dirty="0" smtClean="0"/>
              <a:t>（理由を聞く）</a:t>
            </a:r>
            <a:endParaRPr kumimoji="1" lang="en-US" altLang="ja-JP" dirty="0" smtClean="0"/>
          </a:p>
          <a:p>
            <a:r>
              <a:rPr kumimoji="1" lang="ja-JP" altLang="en-US" dirty="0" smtClean="0"/>
              <a:t>（理由を聞いたら、次のスライドを示す）</a:t>
            </a:r>
            <a:endParaRPr kumimoji="1" lang="en-US" altLang="ja-JP" dirty="0" smtClean="0"/>
          </a:p>
          <a:p>
            <a:r>
              <a:rPr kumimoji="1" lang="ja-JP" altLang="en-US" dirty="0" smtClean="0"/>
              <a:t>（誰もわからない場合も、次のスライドを示す）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25</a:t>
            </a:fld>
            <a:endParaRPr kumimoji="1" lang="ja-JP" altLang="en-US"/>
          </a:p>
        </p:txBody>
      </p:sp>
    </p:spTree>
    <p:extLst>
      <p:ext uri="{BB962C8B-B14F-4D97-AF65-F5344CB8AC3E}">
        <p14:creationId xmlns:p14="http://schemas.microsoft.com/office/powerpoint/2010/main" val="14048464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（なるべく児童に説明させる）　ネコが進んでいる方向（赤色点線）に対して、６０</a:t>
            </a:r>
            <a:r>
              <a:rPr kumimoji="1" lang="en-US" altLang="ja-JP" dirty="0" smtClean="0"/>
              <a:t>°</a:t>
            </a:r>
            <a:r>
              <a:rPr kumimoji="1" lang="ja-JP" altLang="en-US" dirty="0" smtClean="0"/>
              <a:t>回すと、この方向（赤矢印）に進んでしまうから、もっと大きく、１２０</a:t>
            </a:r>
            <a:r>
              <a:rPr kumimoji="1" lang="en-US" altLang="ja-JP" dirty="0" smtClean="0"/>
              <a:t>°</a:t>
            </a:r>
            <a:r>
              <a:rPr kumimoji="1" lang="ja-JP" altLang="en-US" dirty="0" smtClean="0"/>
              <a:t>回さないと、正三角形になりません。</a:t>
            </a:r>
            <a:endParaRPr kumimoji="1" lang="en-US" altLang="ja-JP" dirty="0" smtClean="0"/>
          </a:p>
          <a:p>
            <a:endParaRPr kumimoji="1" lang="en-US" altLang="ja-JP" dirty="0" smtClean="0"/>
          </a:p>
          <a:p>
            <a:r>
              <a:rPr kumimoji="1" lang="en-US" altLang="ja-JP" dirty="0" smtClean="0"/>
              <a:t>※</a:t>
            </a:r>
            <a:r>
              <a:rPr kumimoji="1" lang="ja-JP" altLang="en-US" dirty="0" smtClean="0"/>
              <a:t>ここで、「動作化」を取り入れる。</a:t>
            </a:r>
            <a:endParaRPr kumimoji="1" lang="en-US" altLang="ja-JP" dirty="0" smtClean="0"/>
          </a:p>
          <a:p>
            <a:r>
              <a:rPr kumimoji="1" lang="ja-JP" altLang="en-US" dirty="0" smtClean="0"/>
              <a:t>（児童の代表一人に出てきてもらい、進行方向に対して６０</a:t>
            </a:r>
            <a:r>
              <a:rPr kumimoji="1" lang="en-US" altLang="ja-JP" dirty="0" smtClean="0"/>
              <a:t>°</a:t>
            </a:r>
            <a:r>
              <a:rPr kumimoji="1" lang="ja-JP" altLang="en-US" dirty="0" smtClean="0"/>
              <a:t>回す、１２０</a:t>
            </a:r>
            <a:r>
              <a:rPr kumimoji="1" lang="en-US" altLang="ja-JP" dirty="0" smtClean="0"/>
              <a:t>°</a:t>
            </a:r>
            <a:r>
              <a:rPr kumimoji="1" lang="ja-JP" altLang="en-US" dirty="0" smtClean="0"/>
              <a:t>回すという動作を、実際に歩いてもらうことで確かめる。そして、進行方向に対して回すことのイメージをしっかりともたせる。）</a:t>
            </a:r>
            <a:endParaRPr kumimoji="1" lang="en-US" altLang="ja-JP" dirty="0" smtClean="0"/>
          </a:p>
          <a:p>
            <a:endParaRPr kumimoji="1" lang="en-US" altLang="ja-JP" dirty="0" smtClean="0"/>
          </a:p>
          <a:p>
            <a:r>
              <a:rPr kumimoji="1" lang="ja-JP" altLang="en-US" dirty="0" smtClean="0"/>
              <a:t>それでは、回す角の大きさは、どうやったら求めることができるのでしょうか？</a:t>
            </a:r>
            <a:endParaRPr kumimoji="1" lang="en-US" altLang="ja-JP" dirty="0" smtClean="0"/>
          </a:p>
          <a:p>
            <a:r>
              <a:rPr kumimoji="1" lang="ja-JP" altLang="en-US" dirty="0" smtClean="0"/>
              <a:t>（児童に考えさせ、わからないようならヒントとして、次のスライドを示す）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26</a:t>
            </a:fld>
            <a:endParaRPr kumimoji="1" lang="ja-JP" altLang="en-US"/>
          </a:p>
        </p:txBody>
      </p:sp>
    </p:spTree>
    <p:extLst>
      <p:ext uri="{BB962C8B-B14F-4D97-AF65-F5344CB8AC3E}">
        <p14:creationId xmlns:p14="http://schemas.microsoft.com/office/powerpoint/2010/main" val="31306551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回す角の大きさについて、この図をもとに考えていきましょう。</a:t>
            </a:r>
            <a:endParaRPr kumimoji="1" lang="en-US" altLang="ja-JP" dirty="0" smtClean="0"/>
          </a:p>
          <a:p>
            <a:endParaRPr kumimoji="1" lang="en-US" altLang="ja-JP" dirty="0" smtClean="0"/>
          </a:p>
          <a:p>
            <a:r>
              <a:rPr kumimoji="1" lang="ja-JP" altLang="en-US" dirty="0" smtClean="0"/>
              <a:t>（このスライドをもとに、回す角の大きさの求め方を児童に考えさせる）</a:t>
            </a:r>
            <a:endParaRPr kumimoji="1" lang="en-US" altLang="ja-JP" dirty="0" smtClean="0"/>
          </a:p>
          <a:p>
            <a:r>
              <a:rPr kumimoji="1" lang="ja-JP" altLang="en-US" dirty="0" smtClean="0"/>
              <a:t>（発表させる）</a:t>
            </a:r>
            <a:endParaRPr kumimoji="1" lang="en-US" altLang="ja-JP" dirty="0" smtClean="0"/>
          </a:p>
          <a:p>
            <a:endParaRPr kumimoji="1" lang="en-US" altLang="ja-JP" dirty="0" smtClean="0"/>
          </a:p>
          <a:p>
            <a:r>
              <a:rPr kumimoji="1" lang="ja-JP" altLang="en-US" dirty="0" smtClean="0"/>
              <a:t>（回す角の大きさ＝１８０</a:t>
            </a:r>
            <a:r>
              <a:rPr kumimoji="1" lang="en-US" altLang="ja-JP" dirty="0" smtClean="0"/>
              <a:t>°</a:t>
            </a:r>
            <a:r>
              <a:rPr kumimoji="1" lang="ja-JP" altLang="en-US" dirty="0" smtClean="0"/>
              <a:t>－６０</a:t>
            </a:r>
            <a:r>
              <a:rPr kumimoji="1" lang="en-US" altLang="ja-JP" dirty="0" smtClean="0"/>
              <a:t>°</a:t>
            </a:r>
          </a:p>
          <a:p>
            <a:r>
              <a:rPr kumimoji="1" lang="ja-JP" altLang="en-US" dirty="0" smtClean="0"/>
              <a:t>　　　　　　　　　　　＝１２０</a:t>
            </a:r>
            <a:r>
              <a:rPr kumimoji="1" lang="en-US" altLang="ja-JP" dirty="0" smtClean="0"/>
              <a:t>°</a:t>
            </a:r>
            <a:r>
              <a:rPr kumimoji="1" lang="ja-JP" altLang="en-US" dirty="0" smtClean="0"/>
              <a:t>　　）</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27</a:t>
            </a:fld>
            <a:endParaRPr kumimoji="1" lang="ja-JP" altLang="en-US"/>
          </a:p>
        </p:txBody>
      </p:sp>
    </p:spTree>
    <p:extLst>
      <p:ext uri="{BB962C8B-B14F-4D97-AF65-F5344CB8AC3E}">
        <p14:creationId xmlns:p14="http://schemas.microsoft.com/office/powerpoint/2010/main" val="37139188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そうだね。</a:t>
            </a:r>
            <a:endParaRPr kumimoji="1" lang="en-US" altLang="ja-JP" dirty="0" smtClean="0"/>
          </a:p>
          <a:p>
            <a:r>
              <a:rPr kumimoji="1" lang="ja-JP" altLang="en-US" dirty="0" smtClean="0"/>
              <a:t>回す角の大きさは、</a:t>
            </a:r>
            <a:endParaRPr kumimoji="1" lang="en-US" altLang="ja-JP" dirty="0" smtClean="0"/>
          </a:p>
          <a:p>
            <a:r>
              <a:rPr kumimoji="1" lang="ja-JP" altLang="en-US" dirty="0" smtClean="0"/>
              <a:t>１８０</a:t>
            </a:r>
            <a:r>
              <a:rPr kumimoji="1" lang="en-US" altLang="ja-JP" dirty="0" smtClean="0"/>
              <a:t>°</a:t>
            </a:r>
            <a:r>
              <a:rPr kumimoji="1" lang="ja-JP" altLang="en-US" dirty="0" smtClean="0"/>
              <a:t>から、６０</a:t>
            </a:r>
            <a:r>
              <a:rPr kumimoji="1" lang="en-US" altLang="ja-JP" dirty="0" smtClean="0"/>
              <a:t>°</a:t>
            </a:r>
            <a:r>
              <a:rPr kumimoji="1" lang="ja-JP" altLang="en-US" dirty="0" smtClean="0"/>
              <a:t>　つまり</a:t>
            </a:r>
            <a:r>
              <a:rPr kumimoji="1" lang="en-US" altLang="ja-JP" dirty="0" smtClean="0"/>
              <a:t>1</a:t>
            </a:r>
            <a:r>
              <a:rPr kumimoji="1" lang="ja-JP" altLang="en-US" dirty="0" err="1" smtClean="0"/>
              <a:t>つの</a:t>
            </a:r>
            <a:r>
              <a:rPr kumimoji="1" lang="ja-JP" altLang="en-US" dirty="0" smtClean="0"/>
              <a:t>角の大きさを引くと求められるんだね。</a:t>
            </a:r>
            <a:endParaRPr kumimoji="1" lang="en-US" altLang="ja-JP" dirty="0" smtClean="0"/>
          </a:p>
          <a:p>
            <a:r>
              <a:rPr kumimoji="1" lang="ja-JP" altLang="en-US" dirty="0" smtClean="0"/>
              <a:t>では、「</a:t>
            </a:r>
            <a:r>
              <a:rPr kumimoji="1" lang="en-US" altLang="ja-JP" dirty="0" smtClean="0"/>
              <a:t>120</a:t>
            </a:r>
            <a:r>
              <a:rPr kumimoji="1" lang="ja-JP" altLang="en-US" dirty="0" smtClean="0"/>
              <a:t>」を入れて実際にやってみましょう。</a:t>
            </a:r>
            <a:endParaRPr kumimoji="1" lang="en-US" altLang="ja-JP" dirty="0" smtClean="0"/>
          </a:p>
          <a:p>
            <a:r>
              <a:rPr kumimoji="1" lang="ja-JP" altLang="en-US" dirty="0" smtClean="0"/>
              <a:t>（できている様子を確認して、次のスライドを示す）</a:t>
            </a:r>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28</a:t>
            </a:fld>
            <a:endParaRPr kumimoji="1" lang="ja-JP" altLang="en-US"/>
          </a:p>
        </p:txBody>
      </p:sp>
    </p:spTree>
    <p:extLst>
      <p:ext uri="{BB962C8B-B14F-4D97-AF65-F5344CB8AC3E}">
        <p14:creationId xmlns:p14="http://schemas.microsoft.com/office/powerpoint/2010/main" val="20924494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正三角形をかくプログラムの正解例は、このようになりますね。</a:t>
            </a:r>
            <a:endParaRPr kumimoji="1" lang="en-US" altLang="ja-JP" dirty="0" smtClean="0"/>
          </a:p>
          <a:p>
            <a:endParaRPr kumimoji="1" lang="en-US" altLang="ja-JP" dirty="0" smtClean="0"/>
          </a:p>
          <a:p>
            <a:r>
              <a:rPr kumimoji="1" lang="ja-JP" altLang="en-US" dirty="0" smtClean="0"/>
              <a:t>（次のスライドを示す）</a:t>
            </a:r>
            <a:endParaRPr kumimoji="1" lang="en-US" altLang="ja-JP" dirty="0" smtClean="0"/>
          </a:p>
          <a:p>
            <a:endParaRPr kumimoji="1" lang="en-US" altLang="ja-JP" dirty="0" smtClean="0"/>
          </a:p>
          <a:p>
            <a:endParaRPr kumimoji="1" lang="en-US" altLang="ja-JP" dirty="0" smtClean="0"/>
          </a:p>
          <a:p>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29</a:t>
            </a:fld>
            <a:endParaRPr kumimoji="1" lang="ja-JP" altLang="en-US"/>
          </a:p>
        </p:txBody>
      </p:sp>
    </p:spTree>
    <p:extLst>
      <p:ext uri="{BB962C8B-B14F-4D97-AF65-F5344CB8AC3E}">
        <p14:creationId xmlns:p14="http://schemas.microsoft.com/office/powerpoint/2010/main" val="3765034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それでは、「多角形の角の和」については、どんなことがいえたでしょうか？</a:t>
            </a:r>
            <a:endParaRPr kumimoji="1" lang="en-US" altLang="ja-JP" dirty="0" smtClean="0"/>
          </a:p>
          <a:p>
            <a:r>
              <a:rPr kumimoji="1" lang="ja-JP" altLang="en-US" dirty="0" smtClean="0"/>
              <a:t>例えば、三角形だったら？</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（児童の答え：１８０</a:t>
            </a:r>
            <a:r>
              <a:rPr kumimoji="1" lang="en-US" altLang="ja-JP" dirty="0" smtClean="0"/>
              <a:t>°</a:t>
            </a:r>
            <a:r>
              <a:rPr kumimoji="1" lang="ja-JP" altLang="en-US" dirty="0" smtClean="0"/>
              <a:t>）</a:t>
            </a:r>
            <a:endParaRPr kumimoji="1" lang="en-US" altLang="ja-JP" dirty="0" smtClean="0"/>
          </a:p>
          <a:p>
            <a:r>
              <a:rPr kumimoji="1" lang="ja-JP" altLang="en-US" dirty="0" smtClean="0"/>
              <a:t>それでは、四角形なら？</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（児童の答え：３６０</a:t>
            </a:r>
            <a:r>
              <a:rPr kumimoji="1" lang="en-US" altLang="ja-JP" dirty="0" smtClean="0"/>
              <a:t>°</a:t>
            </a:r>
            <a:r>
              <a:rPr kumimoji="1" lang="ja-JP" altLang="en-US" dirty="0" smtClean="0"/>
              <a:t>）</a:t>
            </a:r>
            <a:endParaRPr kumimoji="1" lang="en-US" altLang="ja-JP" dirty="0" smtClean="0"/>
          </a:p>
          <a:p>
            <a:r>
              <a:rPr kumimoji="1" lang="ja-JP" altLang="en-US" dirty="0" smtClean="0"/>
              <a:t>どうして３６０</a:t>
            </a:r>
            <a:r>
              <a:rPr kumimoji="1" lang="en-US" altLang="ja-JP" dirty="0" smtClean="0"/>
              <a:t>°</a:t>
            </a:r>
            <a:r>
              <a:rPr kumimoji="1" lang="ja-JP" altLang="en-US" dirty="0" smtClean="0"/>
              <a:t>なの？</a:t>
            </a:r>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3</a:t>
            </a:fld>
            <a:endParaRPr kumimoji="1" lang="ja-JP" altLang="en-US"/>
          </a:p>
        </p:txBody>
      </p:sp>
    </p:spTree>
    <p:extLst>
      <p:ext uri="{BB962C8B-B14F-4D97-AF65-F5344CB8AC3E}">
        <p14:creationId xmlns:p14="http://schemas.microsoft.com/office/powerpoint/2010/main" val="29768020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正三角形の場合、</a:t>
            </a:r>
            <a:endParaRPr kumimoji="1" lang="en-US" altLang="ja-JP" dirty="0" smtClean="0"/>
          </a:p>
          <a:p>
            <a:r>
              <a:rPr kumimoji="1" lang="ja-JP" altLang="en-US" dirty="0" smtClean="0"/>
              <a:t>回す角の大きさは、「１８０</a:t>
            </a:r>
            <a:r>
              <a:rPr kumimoji="1" lang="en-US" altLang="ja-JP" dirty="0" smtClean="0"/>
              <a:t>°</a:t>
            </a:r>
            <a:r>
              <a:rPr kumimoji="1" lang="ja-JP" altLang="en-US" dirty="0" smtClean="0"/>
              <a:t>－１つの角（６０</a:t>
            </a:r>
            <a:r>
              <a:rPr kumimoji="1" lang="en-US" altLang="ja-JP" dirty="0" smtClean="0"/>
              <a:t>°</a:t>
            </a:r>
            <a:r>
              <a:rPr kumimoji="1" lang="ja-JP" altLang="en-US" dirty="0" smtClean="0"/>
              <a:t>）で、１２０</a:t>
            </a:r>
            <a:r>
              <a:rPr kumimoji="1" lang="en-US" altLang="ja-JP" dirty="0" smtClean="0"/>
              <a:t>°</a:t>
            </a:r>
            <a:r>
              <a:rPr kumimoji="1" lang="ja-JP" altLang="en-US" dirty="0" smtClean="0"/>
              <a:t>」と</a:t>
            </a:r>
            <a:endParaRPr kumimoji="1" lang="en-US" altLang="ja-JP" dirty="0" smtClean="0"/>
          </a:p>
          <a:p>
            <a:r>
              <a:rPr kumimoji="1" lang="ja-JP" altLang="en-US" dirty="0" smtClean="0"/>
              <a:t>なりますね。</a:t>
            </a:r>
            <a:endParaRPr kumimoji="1" lang="en-US" altLang="ja-JP" dirty="0" smtClean="0"/>
          </a:p>
          <a:p>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5" name="スライド番号プレースホルダー 4"/>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B49E8E-E214-4968-A6A3-2C22E6F0C9A7}"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3162015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正方形の場合、回す角の大きさは、１８０</a:t>
            </a:r>
            <a:r>
              <a:rPr kumimoji="1" lang="en-US" altLang="ja-JP" dirty="0" smtClean="0"/>
              <a:t>°</a:t>
            </a:r>
            <a:r>
              <a:rPr kumimoji="1" lang="ja-JP" altLang="en-US" dirty="0" smtClean="0"/>
              <a:t>－１つの角（９０</a:t>
            </a:r>
            <a:r>
              <a:rPr kumimoji="1" lang="en-US" altLang="ja-JP" dirty="0" smtClean="0"/>
              <a:t>°</a:t>
            </a:r>
            <a:r>
              <a:rPr kumimoji="1" lang="ja-JP" altLang="en-US" dirty="0" smtClean="0"/>
              <a:t>）で、９０</a:t>
            </a:r>
            <a:r>
              <a:rPr kumimoji="1" lang="en-US" altLang="ja-JP" dirty="0" smtClean="0"/>
              <a:t>°</a:t>
            </a:r>
            <a:r>
              <a:rPr kumimoji="1" lang="ja-JP" altLang="en-US" dirty="0" smtClean="0"/>
              <a:t>となります。</a:t>
            </a:r>
            <a:endParaRPr kumimoji="1" lang="en-US" altLang="ja-JP" dirty="0" smtClean="0"/>
          </a:p>
          <a:p>
            <a:r>
              <a:rPr kumimoji="1" lang="ja-JP" altLang="en-US" dirty="0" smtClean="0"/>
              <a:t>「回す角の大きさ＝１８０</a:t>
            </a:r>
            <a:r>
              <a:rPr kumimoji="1" lang="en-US" altLang="ja-JP" dirty="0" smtClean="0"/>
              <a:t>°</a:t>
            </a:r>
            <a:r>
              <a:rPr kumimoji="1" lang="ja-JP" altLang="en-US" dirty="0" smtClean="0"/>
              <a:t>－１つの角」というきまりを使って、</a:t>
            </a:r>
            <a:endParaRPr kumimoji="1" lang="en-US" altLang="ja-JP" dirty="0" smtClean="0"/>
          </a:p>
          <a:p>
            <a:r>
              <a:rPr kumimoji="1" lang="ja-JP" altLang="en-US" dirty="0" smtClean="0"/>
              <a:t>正五角形や正六角形をかくことができますか？</a:t>
            </a:r>
            <a:endParaRPr kumimoji="1" lang="en-US" altLang="ja-JP" dirty="0" smtClean="0"/>
          </a:p>
          <a:p>
            <a:r>
              <a:rPr kumimoji="1" lang="ja-JP" altLang="en-US" dirty="0" smtClean="0"/>
              <a:t>（児童の答え：「できるよ！」）</a:t>
            </a:r>
          </a:p>
          <a:p>
            <a:r>
              <a:rPr kumimoji="1" lang="ja-JP" altLang="en-US" dirty="0" smtClean="0"/>
              <a:t>それでは、ワークシートを配るので、計算して表を埋めてから、正五角形や正六角形をかくプログラムをつくって、かいてみましょう。</a:t>
            </a:r>
            <a:endParaRPr kumimoji="1" lang="en-US" altLang="ja-JP" dirty="0" smtClean="0"/>
          </a:p>
          <a:p>
            <a:r>
              <a:rPr kumimoji="1" lang="ja-JP" altLang="en-US" dirty="0" smtClean="0"/>
              <a:t>（ワークシート配付）</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（各自、課題に取り組む。状況に応じてヒント「１つの角は、角の和を角の数で割れば出せたよね。」「回す角は・・・」）</a:t>
            </a:r>
            <a:endParaRPr kumimoji="1" lang="en-US" altLang="ja-JP" dirty="0" smtClean="0"/>
          </a:p>
          <a:p>
            <a:r>
              <a:rPr kumimoji="1" lang="ja-JP" altLang="en-US" dirty="0" smtClean="0"/>
              <a:t>（課題に取り組む時間をしばらく確保したら、次のスライドを示す）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31</a:t>
            </a:fld>
            <a:endParaRPr kumimoji="1" lang="ja-JP" altLang="en-US"/>
          </a:p>
        </p:txBody>
      </p:sp>
    </p:spTree>
    <p:extLst>
      <p:ext uri="{BB962C8B-B14F-4D97-AF65-F5344CB8AC3E}">
        <p14:creationId xmlns:p14="http://schemas.microsoft.com/office/powerpoint/2010/main" val="38933547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それでは、正五角形や正六角形のかき方を確認していきましょう。</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32</a:t>
            </a:fld>
            <a:endParaRPr kumimoji="1" lang="ja-JP" altLang="en-US"/>
          </a:p>
        </p:txBody>
      </p:sp>
    </p:spTree>
    <p:extLst>
      <p:ext uri="{BB962C8B-B14F-4D97-AF65-F5344CB8AC3E}">
        <p14:creationId xmlns:p14="http://schemas.microsoft.com/office/powerpoint/2010/main" val="12152992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まず、表を完成させていきたいと思います。</a:t>
            </a:r>
            <a:endParaRPr kumimoji="1" lang="en-US" altLang="ja-JP" dirty="0" smtClean="0"/>
          </a:p>
          <a:p>
            <a:r>
              <a:rPr kumimoji="1" lang="ja-JP" altLang="en-US" dirty="0" smtClean="0"/>
              <a:t>正多角形の角の数は、</a:t>
            </a:r>
            <a:endParaRPr kumimoji="1" lang="en-US" altLang="ja-JP" dirty="0" smtClean="0"/>
          </a:p>
          <a:p>
            <a:r>
              <a:rPr kumimoji="1" lang="ja-JP" altLang="en-US" dirty="0" smtClean="0"/>
              <a:t>正三角形は、３</a:t>
            </a:r>
            <a:endParaRPr kumimoji="1" lang="en-US" altLang="ja-JP" dirty="0" smtClean="0"/>
          </a:p>
          <a:p>
            <a:r>
              <a:rPr kumimoji="1" lang="ja-JP" altLang="en-US" dirty="0" smtClean="0"/>
              <a:t>正方形は、４</a:t>
            </a:r>
            <a:endParaRPr kumimoji="1" lang="en-US" altLang="ja-JP" dirty="0" smtClean="0"/>
          </a:p>
          <a:p>
            <a:r>
              <a:rPr kumimoji="1" lang="ja-JP" altLang="en-US" dirty="0" smtClean="0"/>
              <a:t>正五角形は、５</a:t>
            </a:r>
            <a:endParaRPr kumimoji="1" lang="en-US" altLang="ja-JP" dirty="0" smtClean="0"/>
          </a:p>
          <a:p>
            <a:r>
              <a:rPr kumimoji="1" lang="ja-JP" altLang="en-US" dirty="0" smtClean="0"/>
              <a:t>正六角形は、６　になりますね。</a:t>
            </a:r>
            <a:endParaRPr kumimoji="1" lang="en-US" altLang="ja-JP" dirty="0" smtClean="0"/>
          </a:p>
          <a:p>
            <a:r>
              <a:rPr kumimoji="1" lang="ja-JP" altLang="en-US" dirty="0" smtClean="0"/>
              <a:t>次に、角の和について確認します。</a:t>
            </a:r>
            <a:endParaRPr kumimoji="1" lang="en-US" altLang="ja-JP" dirty="0" smtClean="0"/>
          </a:p>
          <a:p>
            <a:r>
              <a:rPr kumimoji="1" lang="ja-JP" altLang="en-US" dirty="0" smtClean="0"/>
              <a:t>それぞれ、どうなりますか？</a:t>
            </a:r>
            <a:endParaRPr kumimoji="1" lang="en-US" altLang="ja-JP" dirty="0" smtClean="0"/>
          </a:p>
          <a:p>
            <a:r>
              <a:rPr kumimoji="1" lang="ja-JP" altLang="en-US" dirty="0" smtClean="0"/>
              <a:t>（児童の答え：正三角形は、１８０</a:t>
            </a:r>
            <a:r>
              <a:rPr kumimoji="1" lang="en-US" altLang="ja-JP" dirty="0" smtClean="0"/>
              <a:t>°</a:t>
            </a:r>
          </a:p>
          <a:p>
            <a:r>
              <a:rPr kumimoji="1" lang="ja-JP" altLang="en-US" dirty="0" smtClean="0"/>
              <a:t>　　　　　　　　　　正方形は、　３６０</a:t>
            </a:r>
            <a:r>
              <a:rPr kumimoji="1" lang="en-US" altLang="ja-JP" dirty="0" smtClean="0"/>
              <a:t>°</a:t>
            </a:r>
          </a:p>
          <a:p>
            <a:r>
              <a:rPr kumimoji="1" lang="ja-JP" altLang="en-US" dirty="0" smtClean="0"/>
              <a:t>　　　　　　　　　　正五角形は、５４０</a:t>
            </a:r>
            <a:r>
              <a:rPr kumimoji="1" lang="en-US" altLang="ja-JP" dirty="0" smtClean="0"/>
              <a:t>°</a:t>
            </a:r>
          </a:p>
          <a:p>
            <a:r>
              <a:rPr kumimoji="1" lang="ja-JP" altLang="en-US" dirty="0" smtClean="0"/>
              <a:t>　　　　　　　　　　正六角形は、７２０</a:t>
            </a:r>
            <a:r>
              <a:rPr kumimoji="1" lang="en-US" altLang="ja-JP" dirty="0" smtClean="0"/>
              <a:t>°</a:t>
            </a:r>
            <a:r>
              <a:rPr kumimoji="1" lang="ja-JP" altLang="en-US" dirty="0" smtClean="0"/>
              <a:t>　）</a:t>
            </a:r>
            <a:endParaRPr kumimoji="1" lang="en-US" altLang="ja-JP" dirty="0" smtClean="0"/>
          </a:p>
          <a:p>
            <a:r>
              <a:rPr kumimoji="1" lang="ja-JP" altLang="en-US" dirty="0" smtClean="0"/>
              <a:t>（次のスライドを示す）</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33</a:t>
            </a:fld>
            <a:endParaRPr kumimoji="1" lang="ja-JP" altLang="en-US"/>
          </a:p>
        </p:txBody>
      </p:sp>
    </p:spTree>
    <p:extLst>
      <p:ext uri="{BB962C8B-B14F-4D97-AF65-F5344CB8AC3E}">
        <p14:creationId xmlns:p14="http://schemas.microsoft.com/office/powerpoint/2010/main" val="20478777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r>
              <a:rPr kumimoji="1" lang="ja-JP" altLang="en-US" dirty="0" smtClean="0"/>
              <a:t>正三角形は、１８０</a:t>
            </a:r>
            <a:r>
              <a:rPr kumimoji="1" lang="en-US" altLang="ja-JP" dirty="0" smtClean="0"/>
              <a:t>°</a:t>
            </a:r>
          </a:p>
          <a:p>
            <a:r>
              <a:rPr kumimoji="1" lang="ja-JP" altLang="en-US" dirty="0" smtClean="0"/>
              <a:t>正方形は、　</a:t>
            </a:r>
            <a:r>
              <a:rPr kumimoji="1" lang="ja-JP" altLang="en-US" baseline="0" dirty="0" smtClean="0"/>
              <a:t> </a:t>
            </a:r>
            <a:r>
              <a:rPr kumimoji="1" lang="ja-JP" altLang="en-US" dirty="0" smtClean="0"/>
              <a:t>３６０</a:t>
            </a:r>
            <a:r>
              <a:rPr kumimoji="1" lang="en-US" altLang="ja-JP" dirty="0" smtClean="0"/>
              <a:t>°</a:t>
            </a:r>
          </a:p>
          <a:p>
            <a:r>
              <a:rPr kumimoji="1" lang="ja-JP" altLang="en-US" dirty="0" smtClean="0"/>
              <a:t>正五角形は、５４０</a:t>
            </a:r>
            <a:r>
              <a:rPr kumimoji="1" lang="en-US" altLang="ja-JP" dirty="0" smtClean="0"/>
              <a:t>°</a:t>
            </a:r>
          </a:p>
          <a:p>
            <a:r>
              <a:rPr kumimoji="1" lang="ja-JP" altLang="en-US" dirty="0" smtClean="0"/>
              <a:t>正六角形は、７２０</a:t>
            </a:r>
            <a:r>
              <a:rPr kumimoji="1" lang="en-US" altLang="ja-JP" dirty="0" smtClean="0"/>
              <a:t>°</a:t>
            </a:r>
            <a:r>
              <a:rPr kumimoji="1" lang="ja-JP" altLang="en-US" dirty="0" smtClean="0"/>
              <a:t>　になりますね。</a:t>
            </a:r>
            <a:endParaRPr kumimoji="1" lang="en-US" altLang="ja-JP" dirty="0" smtClean="0"/>
          </a:p>
          <a:p>
            <a:r>
              <a:rPr kumimoji="1" lang="ja-JP" altLang="en-US" dirty="0" smtClean="0"/>
              <a:t>この「角の和」の求め方は？</a:t>
            </a:r>
            <a:endParaRPr kumimoji="1" lang="en-US" altLang="ja-JP" dirty="0" smtClean="0"/>
          </a:p>
          <a:p>
            <a:r>
              <a:rPr kumimoji="1" lang="ja-JP" altLang="en-US" dirty="0" smtClean="0"/>
              <a:t>（児童の答え：角の和は、１つの頂点から対角線を引いて、</a:t>
            </a:r>
            <a:endParaRPr kumimoji="1" lang="en-US" altLang="ja-JP" dirty="0" smtClean="0"/>
          </a:p>
          <a:p>
            <a:r>
              <a:rPr kumimoji="1" lang="ja-JP" altLang="en-US" dirty="0" smtClean="0"/>
              <a:t>　　　　できた三角形の数から「１８０</a:t>
            </a:r>
            <a:r>
              <a:rPr kumimoji="1" lang="en-US" altLang="ja-JP" dirty="0" smtClean="0"/>
              <a:t>°×</a:t>
            </a:r>
            <a:r>
              <a:rPr kumimoji="1" lang="ja-JP" altLang="en-US" dirty="0" smtClean="0"/>
              <a:t>三角形の数」で求めます。</a:t>
            </a:r>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34</a:t>
            </a:fld>
            <a:endParaRPr kumimoji="1" lang="ja-JP" altLang="en-US"/>
          </a:p>
        </p:txBody>
      </p:sp>
    </p:spTree>
    <p:extLst>
      <p:ext uri="{BB962C8B-B14F-4D97-AF65-F5344CB8AC3E}">
        <p14:creationId xmlns:p14="http://schemas.microsoft.com/office/powerpoint/2010/main" val="7897467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r>
              <a:rPr kumimoji="1" lang="ja-JP" altLang="en-US" dirty="0" smtClean="0"/>
              <a:t>角の和は、１つの頂点から対角線を引いて、できた三角形の数から、</a:t>
            </a:r>
            <a:endParaRPr kumimoji="1" lang="en-US" altLang="ja-JP" dirty="0" smtClean="0"/>
          </a:p>
          <a:p>
            <a:r>
              <a:rPr kumimoji="1" lang="ja-JP" altLang="en-US" dirty="0" smtClean="0"/>
              <a:t>「１８０</a:t>
            </a:r>
            <a:r>
              <a:rPr kumimoji="1" lang="en-US" altLang="ja-JP" dirty="0" smtClean="0"/>
              <a:t>°×</a:t>
            </a:r>
            <a:r>
              <a:rPr kumimoji="1" lang="ja-JP" altLang="en-US" dirty="0" smtClean="0"/>
              <a:t>三角形の数」で、</a:t>
            </a:r>
            <a:endParaRPr kumimoji="1" lang="en-US" altLang="ja-JP" dirty="0" smtClean="0"/>
          </a:p>
          <a:p>
            <a:r>
              <a:rPr kumimoji="1" lang="ja-JP" altLang="en-US" dirty="0" smtClean="0"/>
              <a:t>求めることができましたね。</a:t>
            </a:r>
            <a:endParaRPr kumimoji="1" lang="en-US" altLang="ja-JP" dirty="0" smtClean="0"/>
          </a:p>
          <a:p>
            <a:r>
              <a:rPr kumimoji="1" lang="ja-JP" altLang="en-US" dirty="0" smtClean="0"/>
              <a:t>それでは、それぞれの正多角形の１つの角の大きさは、どのようになりましたか？</a:t>
            </a:r>
            <a:endParaRPr kumimoji="1" lang="en-US" altLang="ja-JP" dirty="0" smtClean="0"/>
          </a:p>
          <a:p>
            <a:r>
              <a:rPr kumimoji="1" lang="ja-JP" altLang="en-US" dirty="0" smtClean="0"/>
              <a:t>（児童の答え：正三角形は、　６０</a:t>
            </a:r>
            <a:r>
              <a:rPr kumimoji="1" lang="en-US" altLang="ja-JP" dirty="0" smtClean="0"/>
              <a:t>°</a:t>
            </a:r>
          </a:p>
          <a:p>
            <a:r>
              <a:rPr kumimoji="1" lang="ja-JP" altLang="en-US" dirty="0" smtClean="0"/>
              <a:t>　　　　　　　正方形は、　　９０</a:t>
            </a:r>
            <a:r>
              <a:rPr kumimoji="1" lang="en-US" altLang="ja-JP" dirty="0" smtClean="0"/>
              <a:t>°</a:t>
            </a:r>
          </a:p>
          <a:p>
            <a:r>
              <a:rPr kumimoji="1" lang="ja-JP" altLang="en-US" dirty="0" smtClean="0"/>
              <a:t>　　　　　　　正五角形は、１０８</a:t>
            </a:r>
            <a:r>
              <a:rPr kumimoji="1" lang="en-US" altLang="ja-JP" dirty="0" smtClean="0"/>
              <a:t>°</a:t>
            </a:r>
          </a:p>
          <a:p>
            <a:r>
              <a:rPr kumimoji="1" lang="ja-JP" altLang="en-US" dirty="0" smtClean="0"/>
              <a:t>　　　　　　　正六角形は、１２０</a:t>
            </a:r>
            <a:r>
              <a:rPr kumimoji="1" lang="en-US" altLang="ja-JP" dirty="0" smtClean="0"/>
              <a:t>°</a:t>
            </a:r>
            <a:r>
              <a:rPr kumimoji="1" lang="ja-JP" altLang="en-US" dirty="0" smtClean="0"/>
              <a:t>　）</a:t>
            </a:r>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35</a:t>
            </a:fld>
            <a:endParaRPr kumimoji="1" lang="ja-JP" altLang="en-US"/>
          </a:p>
        </p:txBody>
      </p:sp>
    </p:spTree>
    <p:extLst>
      <p:ext uri="{BB962C8B-B14F-4D97-AF65-F5344CB8AC3E}">
        <p14:creationId xmlns:p14="http://schemas.microsoft.com/office/powerpoint/2010/main" val="2358460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r>
              <a:rPr kumimoji="1" lang="ja-JP" altLang="en-US" dirty="0" smtClean="0"/>
              <a:t>正三角形の１つの角は、６０</a:t>
            </a:r>
            <a:r>
              <a:rPr kumimoji="1" lang="en-US" altLang="ja-JP" dirty="0" smtClean="0"/>
              <a:t>°</a:t>
            </a:r>
          </a:p>
          <a:p>
            <a:r>
              <a:rPr kumimoji="1" lang="ja-JP" altLang="en-US" dirty="0" smtClean="0"/>
              <a:t>正方形は、　</a:t>
            </a:r>
            <a:r>
              <a:rPr kumimoji="1" lang="ja-JP" altLang="en-US" baseline="0" dirty="0" smtClean="0"/>
              <a:t> 　　　　　９</a:t>
            </a:r>
            <a:r>
              <a:rPr kumimoji="1" lang="ja-JP" altLang="en-US" dirty="0" smtClean="0"/>
              <a:t>０</a:t>
            </a:r>
            <a:r>
              <a:rPr kumimoji="1" lang="en-US" altLang="ja-JP" dirty="0" smtClean="0"/>
              <a:t>°</a:t>
            </a:r>
          </a:p>
          <a:p>
            <a:r>
              <a:rPr kumimoji="1" lang="ja-JP" altLang="en-US" dirty="0" smtClean="0"/>
              <a:t>正五角形は、　　　　　１０８</a:t>
            </a:r>
            <a:r>
              <a:rPr kumimoji="1" lang="en-US" altLang="ja-JP" dirty="0" smtClean="0"/>
              <a:t>°</a:t>
            </a:r>
          </a:p>
          <a:p>
            <a:r>
              <a:rPr kumimoji="1" lang="ja-JP" altLang="en-US" dirty="0" smtClean="0"/>
              <a:t>正六角形は、　　　　　１２０</a:t>
            </a:r>
            <a:r>
              <a:rPr kumimoji="1" lang="en-US" altLang="ja-JP" dirty="0" smtClean="0"/>
              <a:t>°</a:t>
            </a:r>
            <a:r>
              <a:rPr kumimoji="1" lang="ja-JP" altLang="en-US" dirty="0" smtClean="0"/>
              <a:t>　になりますね。</a:t>
            </a:r>
            <a:endParaRPr kumimoji="1" lang="en-US" altLang="ja-JP" dirty="0" smtClean="0"/>
          </a:p>
          <a:p>
            <a:r>
              <a:rPr kumimoji="1" lang="ja-JP" altLang="en-US" dirty="0" smtClean="0"/>
              <a:t>この「１つの角」の大きさの求め方は？</a:t>
            </a:r>
            <a:endParaRPr kumimoji="1" lang="en-US" altLang="ja-JP" dirty="0" smtClean="0"/>
          </a:p>
          <a:p>
            <a:r>
              <a:rPr kumimoji="1" lang="ja-JP" altLang="en-US" dirty="0" smtClean="0"/>
              <a:t>（児童の答え：「１つの角の大きさ＝角の和</a:t>
            </a:r>
            <a:r>
              <a:rPr kumimoji="1" lang="en-US" altLang="ja-JP" dirty="0" smtClean="0"/>
              <a:t>÷</a:t>
            </a:r>
            <a:r>
              <a:rPr kumimoji="1" lang="ja-JP" altLang="en-US" dirty="0" smtClean="0"/>
              <a:t>角の数」）</a:t>
            </a:r>
            <a:endParaRPr kumimoji="1" lang="en-US" altLang="ja-JP" dirty="0" smtClean="0"/>
          </a:p>
          <a:p>
            <a:r>
              <a:rPr kumimoji="1" lang="ja-JP" altLang="en-US" dirty="0" smtClean="0"/>
              <a:t>（次のスライドを示す）</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36</a:t>
            </a:fld>
            <a:endParaRPr kumimoji="1" lang="ja-JP" altLang="en-US"/>
          </a:p>
        </p:txBody>
      </p:sp>
    </p:spTree>
    <p:extLst>
      <p:ext uri="{BB962C8B-B14F-4D97-AF65-F5344CB8AC3E}">
        <p14:creationId xmlns:p14="http://schemas.microsoft.com/office/powerpoint/2010/main" val="87746884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r>
              <a:rPr kumimoji="1" lang="ja-JP" altLang="en-US" dirty="0" smtClean="0"/>
              <a:t>「１つの角の大きさ＝角の和</a:t>
            </a:r>
            <a:r>
              <a:rPr kumimoji="1" lang="en-US" altLang="ja-JP" dirty="0" smtClean="0"/>
              <a:t>÷</a:t>
            </a:r>
            <a:r>
              <a:rPr kumimoji="1" lang="ja-JP" altLang="en-US" dirty="0" smtClean="0"/>
              <a:t>角の数」で、</a:t>
            </a:r>
            <a:endParaRPr kumimoji="1" lang="en-US" altLang="ja-JP" dirty="0" smtClean="0"/>
          </a:p>
          <a:p>
            <a:r>
              <a:rPr kumimoji="1" lang="ja-JP" altLang="en-US" dirty="0" smtClean="0"/>
              <a:t>求めることができましたね。</a:t>
            </a:r>
            <a:endParaRPr kumimoji="1" lang="en-US" altLang="ja-JP" dirty="0" smtClean="0"/>
          </a:p>
          <a:p>
            <a:r>
              <a:rPr kumimoji="1" lang="ja-JP" altLang="en-US" dirty="0" smtClean="0"/>
              <a:t>それでは、「回す角の大きさ」は、それぞれ何度になりましたか？</a:t>
            </a:r>
            <a:endParaRPr kumimoji="1" lang="en-US" altLang="ja-JP" dirty="0" smtClean="0"/>
          </a:p>
          <a:p>
            <a:r>
              <a:rPr kumimoji="1" lang="ja-JP" altLang="en-US" dirty="0" smtClean="0"/>
              <a:t>（児童の答え：正三角形は、１２０</a:t>
            </a:r>
            <a:r>
              <a:rPr kumimoji="1" lang="en-US" altLang="ja-JP" dirty="0" smtClean="0"/>
              <a:t>°</a:t>
            </a:r>
          </a:p>
          <a:p>
            <a:r>
              <a:rPr kumimoji="1" lang="ja-JP" altLang="en-US" dirty="0" smtClean="0"/>
              <a:t>　　　　　　　正方形は、　　９０</a:t>
            </a:r>
            <a:r>
              <a:rPr kumimoji="1" lang="en-US" altLang="ja-JP" dirty="0" smtClean="0"/>
              <a:t>°</a:t>
            </a:r>
          </a:p>
          <a:p>
            <a:r>
              <a:rPr kumimoji="1" lang="ja-JP" altLang="en-US" dirty="0" smtClean="0"/>
              <a:t>　　　　　　　正五角形は、　７２</a:t>
            </a:r>
            <a:r>
              <a:rPr kumimoji="1" lang="en-US" altLang="ja-JP" dirty="0" smtClean="0"/>
              <a:t>°</a:t>
            </a:r>
          </a:p>
          <a:p>
            <a:r>
              <a:rPr kumimoji="1" lang="ja-JP" altLang="en-US" dirty="0" smtClean="0"/>
              <a:t>　　　　　　　正六角形は、　６０</a:t>
            </a:r>
            <a:r>
              <a:rPr kumimoji="1" lang="en-US" altLang="ja-JP" dirty="0" smtClean="0"/>
              <a:t>°</a:t>
            </a:r>
            <a:r>
              <a:rPr kumimoji="1" lang="ja-JP" altLang="en-US" dirty="0" smtClean="0"/>
              <a:t>　）</a:t>
            </a:r>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37</a:t>
            </a:fld>
            <a:endParaRPr kumimoji="1" lang="ja-JP" altLang="en-US"/>
          </a:p>
        </p:txBody>
      </p:sp>
    </p:spTree>
    <p:extLst>
      <p:ext uri="{BB962C8B-B14F-4D97-AF65-F5344CB8AC3E}">
        <p14:creationId xmlns:p14="http://schemas.microsoft.com/office/powerpoint/2010/main" val="19125192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r>
              <a:rPr kumimoji="1" lang="ja-JP" altLang="en-US" dirty="0" smtClean="0"/>
              <a:t>回す角の大きさは、</a:t>
            </a:r>
            <a:endParaRPr kumimoji="1" lang="en-US" altLang="ja-JP" dirty="0" smtClean="0"/>
          </a:p>
          <a:p>
            <a:r>
              <a:rPr kumimoji="1" lang="ja-JP" altLang="en-US" dirty="0" smtClean="0"/>
              <a:t>正三角形は、１２０</a:t>
            </a:r>
            <a:r>
              <a:rPr kumimoji="1" lang="en-US" altLang="ja-JP" dirty="0" smtClean="0"/>
              <a:t>°</a:t>
            </a:r>
          </a:p>
          <a:p>
            <a:r>
              <a:rPr kumimoji="1" lang="ja-JP" altLang="en-US" dirty="0" smtClean="0"/>
              <a:t>正方形は、　　９０</a:t>
            </a:r>
            <a:r>
              <a:rPr kumimoji="1" lang="en-US" altLang="ja-JP" dirty="0" smtClean="0"/>
              <a:t>°</a:t>
            </a:r>
          </a:p>
          <a:p>
            <a:r>
              <a:rPr kumimoji="1" lang="ja-JP" altLang="en-US" dirty="0" smtClean="0"/>
              <a:t>正五角形は、　 ７２</a:t>
            </a:r>
            <a:r>
              <a:rPr kumimoji="1" lang="en-US" altLang="ja-JP" dirty="0" smtClean="0"/>
              <a:t>°</a:t>
            </a:r>
          </a:p>
          <a:p>
            <a:r>
              <a:rPr kumimoji="1" lang="ja-JP" altLang="en-US" dirty="0" smtClean="0"/>
              <a:t>正六角形は、　 ６０</a:t>
            </a:r>
            <a:r>
              <a:rPr kumimoji="1" lang="en-US" altLang="ja-JP" dirty="0" smtClean="0"/>
              <a:t>°</a:t>
            </a:r>
            <a:r>
              <a:rPr kumimoji="1" lang="ja-JP" altLang="en-US" dirty="0" smtClean="0"/>
              <a:t>　になりますね。</a:t>
            </a:r>
            <a:endParaRPr kumimoji="1" lang="en-US" altLang="ja-JP" dirty="0" smtClean="0"/>
          </a:p>
          <a:p>
            <a:endParaRPr kumimoji="1" lang="en-US" altLang="ja-JP" dirty="0" smtClean="0"/>
          </a:p>
          <a:p>
            <a:r>
              <a:rPr kumimoji="1" lang="ja-JP" altLang="en-US" dirty="0" smtClean="0"/>
              <a:t>それでは、この「回す角の大きさ」の求め方は？</a:t>
            </a:r>
            <a:endParaRPr kumimoji="1" lang="en-US" altLang="ja-JP" dirty="0" smtClean="0"/>
          </a:p>
          <a:p>
            <a:r>
              <a:rPr kumimoji="1" lang="ja-JP" altLang="en-US" dirty="0" smtClean="0"/>
              <a:t>（児童の答え：回す角の大きさ＝１８０</a:t>
            </a:r>
            <a:r>
              <a:rPr kumimoji="1" lang="en-US" altLang="ja-JP" dirty="0" smtClean="0"/>
              <a:t>°</a:t>
            </a:r>
            <a:r>
              <a:rPr kumimoji="1" lang="ja-JP" altLang="en-US" dirty="0" smtClean="0"/>
              <a:t>－１つの角）</a:t>
            </a:r>
            <a:endParaRPr kumimoji="1" lang="en-US" altLang="ja-JP" dirty="0" smtClean="0"/>
          </a:p>
          <a:p>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38</a:t>
            </a:fld>
            <a:endParaRPr kumimoji="1" lang="ja-JP" altLang="en-US"/>
          </a:p>
        </p:txBody>
      </p:sp>
    </p:spTree>
    <p:extLst>
      <p:ext uri="{BB962C8B-B14F-4D97-AF65-F5344CB8AC3E}">
        <p14:creationId xmlns:p14="http://schemas.microsoft.com/office/powerpoint/2010/main" val="29828406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endParaRPr kumimoji="1" lang="en-US" altLang="ja-JP" dirty="0" smtClean="0"/>
          </a:p>
          <a:p>
            <a:r>
              <a:rPr kumimoji="1" lang="ja-JP" altLang="en-US" dirty="0" smtClean="0"/>
              <a:t>「回す角の大きさ＝１８０</a:t>
            </a:r>
            <a:r>
              <a:rPr kumimoji="1" lang="en-US" altLang="ja-JP" dirty="0" smtClean="0"/>
              <a:t>°</a:t>
            </a:r>
            <a:r>
              <a:rPr kumimoji="1" lang="ja-JP" altLang="en-US" dirty="0" smtClean="0"/>
              <a:t>－１つの角」で、求めることができましたね。</a:t>
            </a:r>
            <a:endParaRPr kumimoji="1" lang="en-US" altLang="ja-JP" dirty="0" smtClean="0"/>
          </a:p>
          <a:p>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39</a:t>
            </a:fld>
            <a:endParaRPr kumimoji="1" lang="ja-JP" altLang="en-US"/>
          </a:p>
        </p:txBody>
      </p:sp>
    </p:spTree>
    <p:extLst>
      <p:ext uri="{BB962C8B-B14F-4D97-AF65-F5344CB8AC3E}">
        <p14:creationId xmlns:p14="http://schemas.microsoft.com/office/powerpoint/2010/main" val="639573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そうだね。</a:t>
            </a:r>
            <a:endParaRPr kumimoji="1" lang="en-US" altLang="ja-JP" dirty="0" smtClean="0"/>
          </a:p>
          <a:p>
            <a:r>
              <a:rPr kumimoji="1" lang="ja-JP" altLang="en-US" dirty="0" smtClean="0"/>
              <a:t>三角形の角の和は１８０</a:t>
            </a:r>
            <a:r>
              <a:rPr kumimoji="1" lang="en-US" altLang="ja-JP" dirty="0" smtClean="0"/>
              <a:t>°</a:t>
            </a:r>
            <a:r>
              <a:rPr kumimoji="1" lang="ja-JP" altLang="en-US" dirty="0" smtClean="0"/>
              <a:t>で、四角形の場合は、１つの頂点から対角線を引いて、三角形が何個分あるかで求めることができたんだよね。</a:t>
            </a:r>
            <a:endParaRPr kumimoji="1" lang="en-US" altLang="ja-JP" dirty="0" smtClean="0"/>
          </a:p>
          <a:p>
            <a:r>
              <a:rPr kumimoji="1" lang="ja-JP" altLang="en-US" dirty="0" smtClean="0"/>
              <a:t>四角形は三角形が２つ分だから、１８０</a:t>
            </a:r>
            <a:r>
              <a:rPr kumimoji="1" lang="en-US" altLang="ja-JP" dirty="0" smtClean="0"/>
              <a:t>°</a:t>
            </a:r>
            <a:r>
              <a:rPr kumimoji="1" lang="ja-JP" altLang="en-US" dirty="0" smtClean="0"/>
              <a:t>の２倍で３６０</a:t>
            </a:r>
            <a:r>
              <a:rPr kumimoji="1" lang="en-US" altLang="ja-JP" dirty="0" smtClean="0"/>
              <a:t>°</a:t>
            </a:r>
            <a:r>
              <a:rPr kumimoji="1" lang="ja-JP" altLang="en-US" dirty="0" smtClean="0"/>
              <a:t>になるんだよね。</a:t>
            </a:r>
            <a:endParaRPr kumimoji="1" lang="en-US" altLang="ja-JP" dirty="0" smtClean="0"/>
          </a:p>
          <a:p>
            <a:r>
              <a:rPr kumimoji="1" lang="ja-JP" altLang="en-US" dirty="0" smtClean="0"/>
              <a:t>それでは、五角形の角の和は？</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（児童の答え：５４０</a:t>
            </a:r>
            <a:r>
              <a:rPr kumimoji="1" lang="en-US" altLang="ja-JP" dirty="0" smtClean="0"/>
              <a:t>°</a:t>
            </a:r>
            <a:r>
              <a:rPr kumimoji="1" lang="ja-JP" altLang="en-US" dirty="0" smtClean="0"/>
              <a:t>）</a:t>
            </a:r>
            <a:endParaRPr kumimoji="1" lang="en-US" altLang="ja-JP" dirty="0" smtClean="0"/>
          </a:p>
          <a:p>
            <a:r>
              <a:rPr kumimoji="1" lang="ja-JP" altLang="en-US" dirty="0" smtClean="0"/>
              <a:t>六角形の角の和は？</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（児童の答え：７２０</a:t>
            </a:r>
            <a:r>
              <a:rPr kumimoji="1" lang="en-US" altLang="ja-JP" dirty="0" smtClean="0"/>
              <a:t>°</a:t>
            </a:r>
            <a:r>
              <a:rPr kumimoji="1" lang="ja-JP" altLang="en-US" dirty="0" smtClean="0"/>
              <a:t>）</a:t>
            </a:r>
            <a:endParaRPr kumimoji="1" lang="en-US" altLang="ja-JP" dirty="0" smtClean="0"/>
          </a:p>
          <a:p>
            <a:r>
              <a:rPr kumimoji="1" lang="ja-JP" altLang="en-US" dirty="0" smtClean="0"/>
              <a:t>どうやって求めたの？</a:t>
            </a:r>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4</a:t>
            </a:fld>
            <a:endParaRPr kumimoji="1" lang="ja-JP" altLang="en-US"/>
          </a:p>
        </p:txBody>
      </p:sp>
    </p:spTree>
    <p:extLst>
      <p:ext uri="{BB962C8B-B14F-4D97-AF65-F5344CB8AC3E}">
        <p14:creationId xmlns:p14="http://schemas.microsoft.com/office/powerpoint/2010/main" val="39164095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正五角形をかくときの「回す角の大きさ」は７２</a:t>
            </a:r>
            <a:r>
              <a:rPr kumimoji="1" lang="en-US" altLang="ja-JP" dirty="0" smtClean="0"/>
              <a:t>°</a:t>
            </a:r>
          </a:p>
          <a:p>
            <a:r>
              <a:rPr kumimoji="1" lang="ja-JP" altLang="en-US" dirty="0" smtClean="0"/>
              <a:t>正六角形をかくときの「回す角の大きさ」は６０</a:t>
            </a:r>
            <a:r>
              <a:rPr kumimoji="1" lang="en-US" altLang="ja-JP" dirty="0" smtClean="0"/>
              <a:t>°</a:t>
            </a:r>
          </a:p>
          <a:p>
            <a:r>
              <a:rPr kumimoji="1" lang="ja-JP" altLang="en-US" dirty="0" smtClean="0"/>
              <a:t>となりますね。</a:t>
            </a:r>
            <a:endParaRPr kumimoji="1" lang="en-US" altLang="ja-JP" dirty="0" smtClean="0"/>
          </a:p>
          <a:p>
            <a:r>
              <a:rPr kumimoji="1" lang="ja-JP" altLang="en-US" dirty="0" smtClean="0"/>
              <a:t>繰り返す回数は、どうやって決めますか？</a:t>
            </a:r>
            <a:endParaRPr kumimoji="1" lang="en-US" altLang="ja-JP" dirty="0" smtClean="0"/>
          </a:p>
          <a:p>
            <a:r>
              <a:rPr kumimoji="1" lang="ja-JP" altLang="en-US" dirty="0" smtClean="0"/>
              <a:t>（児童の答え：正多角形の角・</a:t>
            </a:r>
            <a:r>
              <a:rPr kumimoji="1" lang="en-US" altLang="ja-JP" dirty="0" smtClean="0"/>
              <a:t>(</a:t>
            </a:r>
            <a:r>
              <a:rPr kumimoji="1" lang="ja-JP" altLang="en-US" dirty="0" smtClean="0"/>
              <a:t>辺</a:t>
            </a:r>
            <a:r>
              <a:rPr kumimoji="1" lang="en-US" altLang="ja-JP" dirty="0" smtClean="0"/>
              <a:t>)</a:t>
            </a:r>
            <a:r>
              <a:rPr kumimoji="1" lang="ja-JP" altLang="en-US" dirty="0" smtClean="0"/>
              <a:t>・</a:t>
            </a:r>
            <a:r>
              <a:rPr kumimoji="1" lang="en-US" altLang="ja-JP" dirty="0" smtClean="0"/>
              <a:t>(</a:t>
            </a:r>
            <a:r>
              <a:rPr kumimoji="1" lang="ja-JP" altLang="en-US" dirty="0" smtClean="0"/>
              <a:t>頂点</a:t>
            </a:r>
            <a:r>
              <a:rPr kumimoji="1" lang="en-US" altLang="ja-JP" dirty="0" smtClean="0"/>
              <a:t>)</a:t>
            </a:r>
            <a:r>
              <a:rPr kumimoji="1" lang="ja-JP" altLang="en-US" dirty="0" smtClean="0"/>
              <a:t>の数）</a:t>
            </a:r>
            <a:endParaRPr kumimoji="1" lang="en-US" altLang="ja-JP" dirty="0" smtClean="0"/>
          </a:p>
          <a:p>
            <a:r>
              <a:rPr kumimoji="1" lang="ja-JP" altLang="en-US" dirty="0" smtClean="0"/>
              <a:t>そうですね。</a:t>
            </a:r>
            <a:endParaRPr kumimoji="1" lang="en-US" altLang="ja-JP" dirty="0" smtClean="0"/>
          </a:p>
          <a:p>
            <a:r>
              <a:rPr kumimoji="1" lang="ja-JP" altLang="en-US" dirty="0" smtClean="0"/>
              <a:t>繰り返す回数は、正多角形の「角の数（辺の数）（頂点の数）」と同じですね。</a:t>
            </a:r>
            <a:endParaRPr kumimoji="1" lang="en-US" altLang="ja-JP" dirty="0" smtClean="0"/>
          </a:p>
          <a:p>
            <a:r>
              <a:rPr kumimoji="1" lang="ja-JP" altLang="en-US" dirty="0" smtClean="0"/>
              <a:t>正五角形と正六角形をかくときのプログラムの正解例は、このようになります。</a:t>
            </a:r>
            <a:endParaRPr kumimoji="1" lang="en-US" altLang="ja-JP" dirty="0" smtClean="0"/>
          </a:p>
          <a:p>
            <a:r>
              <a:rPr kumimoji="1" lang="ja-JP" altLang="en-US" dirty="0" smtClean="0"/>
              <a:t>ワークシートの「きまり」の欄に、正多角形をかくときのきまりを書きましょう。</a:t>
            </a:r>
            <a:endParaRPr kumimoji="1" lang="en-US" altLang="ja-JP" dirty="0" smtClean="0"/>
          </a:p>
          <a:p>
            <a:r>
              <a:rPr kumimoji="1" lang="ja-JP" altLang="en-US" dirty="0" smtClean="0"/>
              <a:t>きまりは、何でしたか？</a:t>
            </a:r>
            <a:endParaRPr kumimoji="1" lang="en-US" altLang="ja-JP" dirty="0" smtClean="0"/>
          </a:p>
          <a:p>
            <a:r>
              <a:rPr kumimoji="1" lang="ja-JP" altLang="en-US" dirty="0" smtClean="0"/>
              <a:t>（児童に聞いた後に、次のスライドを示す）</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40</a:t>
            </a:fld>
            <a:endParaRPr kumimoji="1" lang="ja-JP" altLang="en-US"/>
          </a:p>
        </p:txBody>
      </p:sp>
    </p:spTree>
    <p:extLst>
      <p:ext uri="{BB962C8B-B14F-4D97-AF65-F5344CB8AC3E}">
        <p14:creationId xmlns:p14="http://schemas.microsoft.com/office/powerpoint/2010/main" val="243518567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そうですね。</a:t>
            </a:r>
            <a:endParaRPr kumimoji="1" lang="en-US" altLang="ja-JP" dirty="0" smtClean="0"/>
          </a:p>
          <a:p>
            <a:r>
              <a:rPr kumimoji="1" lang="ja-JP" altLang="en-US" dirty="0" smtClean="0"/>
              <a:t>「回す角の大きさ＝１８０</a:t>
            </a:r>
            <a:r>
              <a:rPr kumimoji="1" lang="en-US" altLang="ja-JP" dirty="0" smtClean="0"/>
              <a:t>°</a:t>
            </a:r>
            <a:r>
              <a:rPr kumimoji="1" lang="ja-JP" altLang="en-US" dirty="0" smtClean="0"/>
              <a:t>－１つの角」ですね。</a:t>
            </a:r>
            <a:endParaRPr kumimoji="1" lang="en-US" altLang="ja-JP" dirty="0" smtClean="0"/>
          </a:p>
          <a:p>
            <a:endParaRPr kumimoji="1" lang="en-US" altLang="ja-JP" dirty="0" smtClean="0"/>
          </a:p>
          <a:p>
            <a:r>
              <a:rPr kumimoji="1" lang="ja-JP" altLang="en-US" dirty="0" smtClean="0"/>
              <a:t>（児童がきまりをワークシートに書けたら、次のスライドを示す）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41</a:t>
            </a:fld>
            <a:endParaRPr kumimoji="1" lang="ja-JP" altLang="en-US"/>
          </a:p>
        </p:txBody>
      </p:sp>
    </p:spTree>
    <p:extLst>
      <p:ext uri="{BB962C8B-B14F-4D97-AF65-F5344CB8AC3E}">
        <p14:creationId xmlns:p14="http://schemas.microsoft.com/office/powerpoint/2010/main" val="25610788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それでは、授業のふり返りをしましょう。</a:t>
            </a:r>
            <a:endParaRPr kumimoji="1" lang="en-US" altLang="ja-JP" dirty="0" smtClean="0"/>
          </a:p>
          <a:p>
            <a:endParaRPr kumimoji="1" lang="en-US" altLang="ja-JP" dirty="0" smtClean="0"/>
          </a:p>
          <a:p>
            <a:r>
              <a:rPr kumimoji="1" lang="ja-JP" altLang="en-US" dirty="0" smtClean="0"/>
              <a:t>授業をふり返って、気づいたこと、わかったこと、思ったこと、</a:t>
            </a:r>
            <a:endParaRPr kumimoji="1" lang="en-US" altLang="ja-JP" dirty="0" smtClean="0"/>
          </a:p>
          <a:p>
            <a:r>
              <a:rPr kumimoji="1" lang="ja-JP" altLang="en-US" dirty="0" smtClean="0"/>
              <a:t>次の学習ではどんな学習をしてみたいかなどを書きましょう。</a:t>
            </a:r>
            <a:endParaRPr kumimoji="1" lang="en-US" altLang="ja-JP" dirty="0" smtClean="0"/>
          </a:p>
          <a:p>
            <a:endParaRPr kumimoji="1" lang="en-US" altLang="ja-JP" dirty="0" smtClean="0"/>
          </a:p>
          <a:p>
            <a:endParaRPr kumimoji="1" lang="en-US" altLang="ja-JP" dirty="0" smtClean="0"/>
          </a:p>
          <a:p>
            <a:r>
              <a:rPr kumimoji="1" lang="ja-JP" altLang="en-US" dirty="0" smtClean="0"/>
              <a:t>（何人かに発表させ、考えを共有したら</a:t>
            </a:r>
            <a:r>
              <a:rPr kumimoji="1" lang="ja-JP" altLang="en-US" smtClean="0"/>
              <a:t>、授業終了）</a:t>
            </a:r>
            <a:endParaRPr kumimoji="1" lang="en-US" altLang="ja-JP" dirty="0" smtClean="0"/>
          </a:p>
          <a:p>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42</a:t>
            </a:fld>
            <a:endParaRPr kumimoji="1" lang="ja-JP" altLang="en-US"/>
          </a:p>
        </p:txBody>
      </p:sp>
    </p:spTree>
    <p:extLst>
      <p:ext uri="{BB962C8B-B14F-4D97-AF65-F5344CB8AC3E}">
        <p14:creationId xmlns:p14="http://schemas.microsoft.com/office/powerpoint/2010/main" val="2845468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そうだね。</a:t>
            </a:r>
            <a:endParaRPr kumimoji="1" lang="en-US" altLang="ja-JP" dirty="0" smtClean="0"/>
          </a:p>
          <a:p>
            <a:endParaRPr kumimoji="1" lang="en-US" altLang="ja-JP" dirty="0" smtClean="0"/>
          </a:p>
          <a:p>
            <a:r>
              <a:rPr kumimoji="1" lang="ja-JP" altLang="en-US" dirty="0" smtClean="0"/>
              <a:t>五角形は１つの頂点から対角線を引くと、三角形は３つできるから、</a:t>
            </a:r>
            <a:endParaRPr kumimoji="1" lang="en-US" altLang="ja-JP" dirty="0" smtClean="0"/>
          </a:p>
          <a:p>
            <a:r>
              <a:rPr kumimoji="1" lang="ja-JP" altLang="en-US" dirty="0" smtClean="0"/>
              <a:t>１８０</a:t>
            </a:r>
            <a:r>
              <a:rPr kumimoji="1" lang="en-US" altLang="ja-JP" dirty="0" smtClean="0"/>
              <a:t>°</a:t>
            </a:r>
            <a:r>
              <a:rPr kumimoji="1" lang="ja-JP" altLang="en-US" dirty="0" smtClean="0"/>
              <a:t>の３倍で５４０</a:t>
            </a:r>
            <a:r>
              <a:rPr kumimoji="1" lang="en-US" altLang="ja-JP" dirty="0" smtClean="0"/>
              <a:t>°</a:t>
            </a:r>
          </a:p>
          <a:p>
            <a:r>
              <a:rPr kumimoji="1" lang="ja-JP" altLang="en-US" dirty="0" smtClean="0"/>
              <a:t>六角形は１つの頂点から対角線を引くと、三角形が４つできるから、</a:t>
            </a:r>
            <a:endParaRPr kumimoji="1" lang="en-US" altLang="ja-JP" dirty="0" smtClean="0"/>
          </a:p>
          <a:p>
            <a:r>
              <a:rPr kumimoji="1" lang="ja-JP" altLang="en-US" dirty="0" smtClean="0"/>
              <a:t>１８０</a:t>
            </a:r>
            <a:r>
              <a:rPr kumimoji="1" lang="en-US" altLang="ja-JP" dirty="0" smtClean="0"/>
              <a:t>°</a:t>
            </a:r>
            <a:r>
              <a:rPr kumimoji="1" lang="ja-JP" altLang="en-US" dirty="0" smtClean="0"/>
              <a:t>の４倍で７２０</a:t>
            </a:r>
            <a:r>
              <a:rPr kumimoji="1" lang="en-US" altLang="ja-JP" dirty="0" smtClean="0"/>
              <a:t>°</a:t>
            </a:r>
            <a:r>
              <a:rPr kumimoji="1" lang="ja-JP" altLang="en-US" dirty="0" smtClean="0"/>
              <a:t>だね。</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5</a:t>
            </a:fld>
            <a:endParaRPr kumimoji="1" lang="ja-JP" altLang="en-US"/>
          </a:p>
        </p:txBody>
      </p:sp>
    </p:spTree>
    <p:extLst>
      <p:ext uri="{BB962C8B-B14F-4D97-AF65-F5344CB8AC3E}">
        <p14:creationId xmlns:p14="http://schemas.microsoft.com/office/powerpoint/2010/main" val="1268047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つまり、多角形の角の和は、</a:t>
            </a:r>
            <a:endParaRPr kumimoji="1" lang="en-US" altLang="ja-JP" dirty="0" smtClean="0"/>
          </a:p>
          <a:p>
            <a:r>
              <a:rPr kumimoji="1" lang="ja-JP" altLang="en-US" dirty="0" smtClean="0"/>
              <a:t>１つの頂点から対角線を引いて、三角形が何個できるかで、</a:t>
            </a:r>
            <a:endParaRPr kumimoji="1" lang="en-US" altLang="ja-JP" dirty="0" smtClean="0"/>
          </a:p>
          <a:p>
            <a:r>
              <a:rPr kumimoji="1" lang="ja-JP" altLang="en-US" dirty="0" smtClean="0"/>
              <a:t>求めることができたんだよね。</a:t>
            </a:r>
            <a:endParaRPr kumimoji="1" lang="en-US" altLang="ja-JP" dirty="0" smtClean="0"/>
          </a:p>
          <a:p>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6</a:t>
            </a:fld>
            <a:endParaRPr kumimoji="1" lang="ja-JP" altLang="en-US"/>
          </a:p>
        </p:txBody>
      </p:sp>
    </p:spTree>
    <p:extLst>
      <p:ext uri="{BB962C8B-B14F-4D97-AF65-F5344CB8AC3E}">
        <p14:creationId xmlns:p14="http://schemas.microsoft.com/office/powerpoint/2010/main" val="2506334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a:t>
            </a:r>
            <a:endParaRPr kumimoji="1" lang="en-US" altLang="ja-JP" dirty="0" smtClean="0"/>
          </a:p>
          <a:p>
            <a:r>
              <a:rPr kumimoji="1" lang="ja-JP" altLang="en-US" dirty="0" smtClean="0"/>
              <a:t>「正多角形の角の和がわかれば、</a:t>
            </a:r>
            <a:endParaRPr kumimoji="1" lang="en-US" altLang="ja-JP" dirty="0" smtClean="0"/>
          </a:p>
          <a:p>
            <a:r>
              <a:rPr kumimoji="1" lang="ja-JP" altLang="en-US" baseline="0" dirty="0" smtClean="0"/>
              <a:t> </a:t>
            </a:r>
            <a:r>
              <a:rPr kumimoji="1" lang="ja-JP" altLang="en-US" dirty="0" smtClean="0"/>
              <a:t>１つの角の大きさは、求めることができるでしょうか？」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（児童の答え：できる）</a:t>
            </a:r>
            <a:endParaRPr kumimoji="1" lang="en-US" altLang="ja-JP" dirty="0" smtClean="0"/>
          </a:p>
          <a:p>
            <a:r>
              <a:rPr kumimoji="1" lang="ja-JP" altLang="en-US" dirty="0" smtClean="0"/>
              <a:t>例えば、正三角形なら１つの角は何度になる？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（児童の答え：６０</a:t>
            </a:r>
            <a:r>
              <a:rPr kumimoji="1" lang="en-US" altLang="ja-JP" dirty="0" smtClean="0"/>
              <a:t>°</a:t>
            </a:r>
            <a:r>
              <a:rPr kumimoji="1" lang="ja-JP" altLang="en-US" dirty="0" smtClean="0"/>
              <a:t>）</a:t>
            </a:r>
            <a:endParaRPr kumimoji="1" lang="en-US" altLang="ja-JP" dirty="0" smtClean="0"/>
          </a:p>
          <a:p>
            <a:r>
              <a:rPr kumimoji="1" lang="ja-JP" altLang="en-US" dirty="0" smtClean="0"/>
              <a:t>では、正方形なら１つの角は何度になる？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（児童の答え：９０</a:t>
            </a:r>
            <a:r>
              <a:rPr kumimoji="1" lang="en-US" altLang="ja-JP" dirty="0" smtClean="0"/>
              <a:t>°</a:t>
            </a:r>
            <a:r>
              <a:rPr kumimoji="1" lang="ja-JP" altLang="en-US" dirty="0" smtClean="0"/>
              <a:t>）</a:t>
            </a:r>
            <a:endParaRPr kumimoji="1" lang="en-US" altLang="ja-JP" dirty="0" smtClean="0"/>
          </a:p>
          <a:p>
            <a:r>
              <a:rPr kumimoji="1" lang="ja-JP" altLang="en-US" dirty="0" smtClean="0"/>
              <a:t>どうして？</a:t>
            </a:r>
            <a:endParaRPr kumimoji="1" lang="en-US" altLang="ja-JP" dirty="0" smtClean="0"/>
          </a:p>
          <a:p>
            <a:r>
              <a:rPr kumimoji="1" lang="ja-JP" altLang="en-US" dirty="0" smtClean="0"/>
              <a:t>（次のスライドを示す）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7</a:t>
            </a:fld>
            <a:endParaRPr kumimoji="1" lang="ja-JP" altLang="en-US"/>
          </a:p>
        </p:txBody>
      </p:sp>
    </p:spTree>
    <p:extLst>
      <p:ext uri="{BB962C8B-B14F-4D97-AF65-F5344CB8AC3E}">
        <p14:creationId xmlns:p14="http://schemas.microsoft.com/office/powerpoint/2010/main" val="2800428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そうだね。</a:t>
            </a:r>
            <a:endParaRPr kumimoji="1" lang="en-US" altLang="ja-JP" dirty="0" smtClean="0"/>
          </a:p>
          <a:p>
            <a:endParaRPr kumimoji="1" lang="en-US" altLang="ja-JP" dirty="0" smtClean="0"/>
          </a:p>
          <a:p>
            <a:r>
              <a:rPr kumimoji="1" lang="ja-JP" altLang="en-US" dirty="0" smtClean="0"/>
              <a:t>正三角形は角の和が１８０</a:t>
            </a:r>
            <a:r>
              <a:rPr kumimoji="1" lang="en-US" altLang="ja-JP" dirty="0" smtClean="0"/>
              <a:t>°</a:t>
            </a:r>
            <a:r>
              <a:rPr kumimoji="1" lang="ja-JP" altLang="en-US" dirty="0" smtClean="0"/>
              <a:t>だから、３で割って求め、</a:t>
            </a:r>
            <a:endParaRPr kumimoji="1" lang="en-US" altLang="ja-JP" dirty="0" smtClean="0"/>
          </a:p>
          <a:p>
            <a:r>
              <a:rPr kumimoji="1" lang="ja-JP" altLang="en-US" dirty="0" smtClean="0"/>
              <a:t>正方形は角の和が３６０</a:t>
            </a:r>
            <a:r>
              <a:rPr kumimoji="1" lang="en-US" altLang="ja-JP" dirty="0" smtClean="0"/>
              <a:t>°</a:t>
            </a:r>
            <a:r>
              <a:rPr kumimoji="1" lang="ja-JP" altLang="en-US" dirty="0" smtClean="0"/>
              <a:t>だから４で割って求めることができたんだよね。</a:t>
            </a:r>
            <a:endParaRPr kumimoji="1" lang="en-US" altLang="ja-JP" dirty="0" smtClean="0"/>
          </a:p>
          <a:p>
            <a:endParaRPr kumimoji="1" lang="en-US" altLang="ja-JP" dirty="0" smtClean="0"/>
          </a:p>
          <a:p>
            <a:r>
              <a:rPr kumimoji="1" lang="ja-JP" altLang="en-US" dirty="0" smtClean="0"/>
              <a:t>それでは、正五角形の１つの角の大きさは何度になるでしょうか？</a:t>
            </a:r>
            <a:endParaRPr kumimoji="1" lang="en-US" altLang="ja-JP" dirty="0" smtClean="0"/>
          </a:p>
          <a:p>
            <a:r>
              <a:rPr kumimoji="1" lang="ja-JP" altLang="en-US" dirty="0" smtClean="0"/>
              <a:t>（児童に聞く）</a:t>
            </a:r>
            <a:endParaRPr kumimoji="1" lang="en-US" altLang="ja-JP" dirty="0" smtClean="0"/>
          </a:p>
          <a:p>
            <a:r>
              <a:rPr kumimoji="1" lang="ja-JP" altLang="en-US" dirty="0" smtClean="0"/>
              <a:t>（児童の答え：１０８</a:t>
            </a:r>
            <a:r>
              <a:rPr kumimoji="1" lang="en-US" altLang="ja-JP" dirty="0" smtClean="0"/>
              <a:t>°</a:t>
            </a:r>
            <a:r>
              <a:rPr kumimoji="1" lang="ja-JP" altLang="en-US" dirty="0" smtClean="0"/>
              <a:t>）</a:t>
            </a:r>
            <a:endParaRPr kumimoji="1" lang="en-US" altLang="ja-JP" dirty="0" smtClean="0"/>
          </a:p>
          <a:p>
            <a:r>
              <a:rPr kumimoji="1" lang="ja-JP" altLang="en-US" dirty="0" smtClean="0"/>
              <a:t>どうして？</a:t>
            </a:r>
            <a:endParaRPr kumimoji="1" lang="en-US" altLang="ja-JP" dirty="0" smtClean="0"/>
          </a:p>
          <a:p>
            <a:r>
              <a:rPr kumimoji="1" lang="ja-JP" altLang="en-US" dirty="0" smtClean="0"/>
              <a:t>（次のスライドを示す）</a:t>
            </a:r>
            <a:endParaRPr kumimoji="1" lang="en-US" altLang="ja-JP" dirty="0" smtClean="0"/>
          </a:p>
          <a:p>
            <a:endParaRPr kumimoji="1" lang="en-US" altLang="ja-JP" dirty="0" smtClean="0"/>
          </a:p>
          <a:p>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8</a:t>
            </a:fld>
            <a:endParaRPr kumimoji="1" lang="ja-JP" altLang="en-US"/>
          </a:p>
        </p:txBody>
      </p:sp>
    </p:spTree>
    <p:extLst>
      <p:ext uri="{BB962C8B-B14F-4D97-AF65-F5344CB8AC3E}">
        <p14:creationId xmlns:p14="http://schemas.microsoft.com/office/powerpoint/2010/main" val="3838607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そうだね。</a:t>
            </a:r>
            <a:endParaRPr kumimoji="1" lang="en-US" altLang="ja-JP" dirty="0" smtClean="0"/>
          </a:p>
          <a:p>
            <a:r>
              <a:rPr kumimoji="1" lang="ja-JP" altLang="en-US" dirty="0" smtClean="0"/>
              <a:t>正五角形は、角の和５４０</a:t>
            </a:r>
            <a:r>
              <a:rPr kumimoji="1" lang="en-US" altLang="ja-JP" dirty="0" smtClean="0"/>
              <a:t>°</a:t>
            </a:r>
            <a:r>
              <a:rPr kumimoji="1" lang="ja-JP" altLang="en-US" dirty="0" smtClean="0"/>
              <a:t>を角の数５で割って求めればいいんだよね。</a:t>
            </a:r>
            <a:endParaRPr kumimoji="1" lang="en-US" altLang="ja-JP" dirty="0" smtClean="0"/>
          </a:p>
          <a:p>
            <a:endParaRPr kumimoji="1" lang="en-US" altLang="ja-JP" dirty="0" smtClean="0"/>
          </a:p>
          <a:p>
            <a:r>
              <a:rPr kumimoji="1" lang="ja-JP" altLang="en-US" dirty="0" smtClean="0"/>
              <a:t>それでは、正六角形の１つの角の大きさは何度になるでしょうか？</a:t>
            </a:r>
            <a:endParaRPr kumimoji="1" lang="en-US" altLang="ja-JP" dirty="0" smtClean="0"/>
          </a:p>
          <a:p>
            <a:r>
              <a:rPr kumimoji="1" lang="ja-JP" altLang="en-US" dirty="0" smtClean="0"/>
              <a:t>（児童に聞く）</a:t>
            </a:r>
          </a:p>
          <a:p>
            <a:r>
              <a:rPr kumimoji="1" lang="ja-JP" altLang="en-US" dirty="0" smtClean="0"/>
              <a:t>（児童の答え：１２０</a:t>
            </a:r>
            <a:r>
              <a:rPr kumimoji="1" lang="en-US" altLang="ja-JP" dirty="0" smtClean="0"/>
              <a:t>°</a:t>
            </a:r>
            <a:r>
              <a:rPr kumimoji="1" lang="ja-JP" altLang="en-US" dirty="0" smtClean="0"/>
              <a:t>）</a:t>
            </a:r>
            <a:endParaRPr kumimoji="1" lang="en-US" altLang="ja-JP" dirty="0" smtClean="0"/>
          </a:p>
          <a:p>
            <a:r>
              <a:rPr kumimoji="1" lang="ja-JP" altLang="en-US" dirty="0" smtClean="0"/>
              <a:t>どうして？</a:t>
            </a:r>
            <a:endParaRPr kumimoji="1" lang="en-US" altLang="ja-JP" dirty="0" smtClean="0"/>
          </a:p>
          <a:p>
            <a:r>
              <a:rPr kumimoji="1" lang="ja-JP" altLang="en-US" dirty="0" smtClean="0"/>
              <a:t>（次のスライドを示す）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7AB49E8E-E214-4968-A6A3-2C22E6F0C9A7}" type="slidenum">
              <a:rPr kumimoji="1" lang="ja-JP" altLang="en-US" smtClean="0"/>
              <a:t>9</a:t>
            </a:fld>
            <a:endParaRPr kumimoji="1" lang="ja-JP" altLang="en-US"/>
          </a:p>
        </p:txBody>
      </p:sp>
    </p:spTree>
    <p:extLst>
      <p:ext uri="{BB962C8B-B14F-4D97-AF65-F5344CB8AC3E}">
        <p14:creationId xmlns:p14="http://schemas.microsoft.com/office/powerpoint/2010/main" val="512560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2347029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1950879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13541769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93D08EF-98A2-47A8-959F-637D2EA5BE28}"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23368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9EE5BDD-B0BC-43BB-9EA2-0E0033AD8CB1}"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28888446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112F704-3286-4EF6-900F-7E932ABA85FA}"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2486526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F8EB85F-562D-4739-B69A-939DF06C709F}" type="datetime1">
              <a:rPr kumimoji="1" lang="ja-JP" altLang="en-US" smtClean="0"/>
              <a:t>2019/3/18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17754899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815870E-F7A2-4134-8F6D-89B98EE39C9D}" type="datetime1">
              <a:rPr kumimoji="1" lang="ja-JP" altLang="en-US" smtClean="0"/>
              <a:t>2019/3/18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38041100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DA41A44-920E-42AE-AC82-0D1231A2CE62}" type="datetime1">
              <a:rPr kumimoji="1" lang="ja-JP" altLang="en-US" smtClean="0"/>
              <a:t>2019/3/18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502426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609E280-DE1E-461B-A478-354E9A9C069B}" type="datetime1">
              <a:rPr kumimoji="1" lang="ja-JP" altLang="en-US" smtClean="0"/>
              <a:t>2019/3/18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42578371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D8B9328-5A13-42A9-90A9-B4E5FCFD09F8}" type="datetime1">
              <a:rPr kumimoji="1" lang="ja-JP" altLang="en-US" smtClean="0"/>
              <a:t>2019/3/18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148691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3900968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7C57BFCA-8128-44AC-AAA7-545DA980A155}" type="datetime1">
              <a:rPr kumimoji="1" lang="ja-JP" altLang="en-US" smtClean="0"/>
              <a:t>2019/3/18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23900346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8B8DBFC-6733-4864-95CD-03F15AB6927B}"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34355503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76CE216-636A-429F-8985-6A9D3FBE7448}" type="datetime1">
              <a:rPr kumimoji="1" lang="ja-JP" altLang="en-US" smtClean="0"/>
              <a:t>2019/3/18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3432063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510195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2277165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381176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4119697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246821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2096124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1838997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584ACA-8B2E-4416-821B-3D93A0A25E15}" type="slidenum">
              <a:rPr kumimoji="1" lang="ja-JP" altLang="en-US" smtClean="0"/>
              <a:t>‹#›</a:t>
            </a:fld>
            <a:endParaRPr kumimoji="1" lang="ja-JP" altLang="en-US"/>
          </a:p>
        </p:txBody>
      </p:sp>
    </p:spTree>
    <p:extLst>
      <p:ext uri="{BB962C8B-B14F-4D97-AF65-F5344CB8AC3E}">
        <p14:creationId xmlns:p14="http://schemas.microsoft.com/office/powerpoint/2010/main" val="3708266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6C71AB-CBF9-4304-9F60-974D95922EFF}" type="datetime1">
              <a:rPr kumimoji="1" lang="ja-JP" altLang="en-US" smtClean="0"/>
              <a:t>2019/3/18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56557-B96B-47EB-9445-4024477FDC16}" type="slidenum">
              <a:rPr kumimoji="1" lang="ja-JP" altLang="en-US" smtClean="0"/>
              <a:t>‹#›</a:t>
            </a:fld>
            <a:endParaRPr kumimoji="1" lang="ja-JP" altLang="en-US"/>
          </a:p>
        </p:txBody>
      </p:sp>
    </p:spTree>
    <p:extLst>
      <p:ext uri="{BB962C8B-B14F-4D97-AF65-F5344CB8AC3E}">
        <p14:creationId xmlns:p14="http://schemas.microsoft.com/office/powerpoint/2010/main" val="21015627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3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3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3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3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3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3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0.png"/></Relationships>
</file>

<file path=ppt/slides/_rels/slide4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1018900" y="1233241"/>
            <a:ext cx="10228217" cy="4636336"/>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9600" b="1" dirty="0" smtClean="0"/>
              <a:t>正多角形</a:t>
            </a:r>
            <a:endParaRPr lang="en-US" altLang="ja-JP" sz="9600" b="1" dirty="0" smtClean="0"/>
          </a:p>
          <a:p>
            <a:endParaRPr lang="en-US" altLang="ja-JP" sz="1000" b="1" dirty="0"/>
          </a:p>
          <a:p>
            <a:endParaRPr lang="en-US" altLang="ja-JP" sz="1000" b="1" dirty="0" smtClean="0"/>
          </a:p>
          <a:p>
            <a:endParaRPr lang="en-US" altLang="ja-JP" sz="1000" b="1" dirty="0" smtClean="0"/>
          </a:p>
          <a:p>
            <a:r>
              <a:rPr lang="ja-JP" altLang="en-US" sz="9600" b="1" dirty="0"/>
              <a:t>　</a:t>
            </a:r>
            <a:r>
              <a:rPr lang="ja-JP" altLang="en-US" sz="9600" b="1" dirty="0" smtClean="0"/>
              <a:t>→どんな図形</a:t>
            </a:r>
            <a:endParaRPr lang="en-US" altLang="ja-JP" sz="9600" b="1" dirty="0" smtClean="0"/>
          </a:p>
          <a:p>
            <a:r>
              <a:rPr lang="ja-JP" altLang="en-US" sz="9600" b="1" dirty="0"/>
              <a:t>　</a:t>
            </a:r>
            <a:r>
              <a:rPr lang="ja-JP" altLang="en-US" sz="9600" b="1" dirty="0" smtClean="0"/>
              <a:t>　だったかな？</a:t>
            </a:r>
            <a:endParaRPr lang="en-US" altLang="ja-JP" sz="8800" b="1" dirty="0" smtClean="0"/>
          </a:p>
        </p:txBody>
      </p:sp>
      <p:sp>
        <p:nvSpPr>
          <p:cNvPr id="2" name="テキスト ボックス 1"/>
          <p:cNvSpPr txBox="1"/>
          <p:nvPr/>
        </p:nvSpPr>
        <p:spPr>
          <a:xfrm>
            <a:off x="177869" y="169967"/>
            <a:ext cx="1346131" cy="523220"/>
          </a:xfrm>
          <a:prstGeom prst="rect">
            <a:avLst/>
          </a:prstGeom>
          <a:noFill/>
          <a:ln w="12700">
            <a:solidFill>
              <a:schemeClr val="tx1"/>
            </a:solidFill>
          </a:ln>
        </p:spPr>
        <p:txBody>
          <a:bodyPr wrap="square" rtlCol="0">
            <a:spAutoFit/>
          </a:bodyPr>
          <a:lstStyle/>
          <a:p>
            <a:r>
              <a:rPr kumimoji="1" lang="ja-JP" altLang="en-US" sz="2800" dirty="0" smtClean="0"/>
              <a:t>４－１</a:t>
            </a:r>
            <a:endParaRPr kumimoji="1" lang="ja-JP" altLang="en-US" sz="2800" dirty="0"/>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1</a:t>
            </a:fld>
            <a:endParaRPr kumimoji="1" lang="ja-JP" altLang="en-US"/>
          </a:p>
        </p:txBody>
      </p:sp>
      <p:sp>
        <p:nvSpPr>
          <p:cNvPr id="5" name="テキスト ボックス 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kumimoji="1" lang="ja-JP" altLang="en-US" sz="2400" dirty="0" smtClean="0"/>
              <a:t>１</a:t>
            </a:r>
            <a:r>
              <a:rPr kumimoji="1" lang="en-US" altLang="ja-JP" sz="2400" dirty="0" smtClean="0"/>
              <a:t>】</a:t>
            </a:r>
            <a:endParaRPr kumimoji="1" lang="ja-JP" altLang="en-US" sz="2400" dirty="0"/>
          </a:p>
        </p:txBody>
      </p:sp>
    </p:spTree>
    <p:extLst>
      <p:ext uri="{BB962C8B-B14F-4D97-AF65-F5344CB8AC3E}">
        <p14:creationId xmlns:p14="http://schemas.microsoft.com/office/powerpoint/2010/main" val="16155342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18015" y="1494454"/>
            <a:ext cx="11384239" cy="3570208"/>
          </a:xfrm>
          <a:prstGeom prst="rect">
            <a:avLst/>
          </a:prstGeom>
          <a:noFill/>
          <a:ln>
            <a:solidFill>
              <a:schemeClr val="tx1"/>
            </a:solidFill>
          </a:ln>
        </p:spPr>
        <p:txBody>
          <a:bodyPr wrap="square" rtlCol="0">
            <a:spAutoFit/>
          </a:bodyPr>
          <a:lstStyle/>
          <a:p>
            <a:r>
              <a:rPr kumimoji="1" lang="ja-JP" altLang="en-US" sz="5400" dirty="0" smtClean="0"/>
              <a:t>  </a:t>
            </a:r>
            <a:endParaRPr lang="en-US" altLang="ja-JP" sz="5400" dirty="0"/>
          </a:p>
          <a:p>
            <a:endParaRPr kumimoji="1" lang="en-US" altLang="ja-JP" sz="5400" dirty="0" smtClean="0"/>
          </a:p>
          <a:p>
            <a:endParaRPr lang="en-US" altLang="ja-JP" sz="5400" dirty="0"/>
          </a:p>
          <a:p>
            <a:endParaRPr lang="en-US" altLang="ja-JP" sz="5400" dirty="0"/>
          </a:p>
          <a:p>
            <a:endParaRPr kumimoji="1" lang="ja-JP" altLang="en-US" sz="1000" dirty="0"/>
          </a:p>
        </p:txBody>
      </p:sp>
      <p:sp>
        <p:nvSpPr>
          <p:cNvPr id="59" name="テキスト ボックス 58"/>
          <p:cNvSpPr txBox="1"/>
          <p:nvPr/>
        </p:nvSpPr>
        <p:spPr>
          <a:xfrm>
            <a:off x="637870" y="2406447"/>
            <a:ext cx="6260384" cy="923330"/>
          </a:xfrm>
          <a:prstGeom prst="rect">
            <a:avLst/>
          </a:prstGeom>
          <a:noFill/>
        </p:spPr>
        <p:txBody>
          <a:bodyPr wrap="square" rtlCol="0">
            <a:spAutoFit/>
          </a:bodyPr>
          <a:lstStyle/>
          <a:p>
            <a:r>
              <a:rPr lang="ja-JP" altLang="en-US" sz="5400" b="1" dirty="0" smtClean="0"/>
              <a:t>正六</a:t>
            </a:r>
            <a:r>
              <a:rPr kumimoji="1" lang="ja-JP" altLang="en-US" sz="5400" b="1" dirty="0" smtClean="0"/>
              <a:t>角形  </a:t>
            </a:r>
            <a:r>
              <a:rPr kumimoji="1" lang="ja-JP" altLang="en-US" sz="5400" b="1" dirty="0" smtClean="0">
                <a:solidFill>
                  <a:srgbClr val="0070C0"/>
                </a:solidFill>
              </a:rPr>
              <a:t>７２０</a:t>
            </a:r>
            <a:r>
              <a:rPr kumimoji="1" lang="en-US" altLang="ja-JP" sz="5400" b="1" dirty="0" smtClean="0">
                <a:solidFill>
                  <a:srgbClr val="0070C0"/>
                </a:solidFill>
              </a:rPr>
              <a:t>°</a:t>
            </a:r>
            <a:endParaRPr kumimoji="1" lang="ja-JP" altLang="en-US" sz="5400" b="1" dirty="0">
              <a:solidFill>
                <a:srgbClr val="0070C0"/>
              </a:solidFill>
            </a:endParaRPr>
          </a:p>
        </p:txBody>
      </p:sp>
      <p:sp>
        <p:nvSpPr>
          <p:cNvPr id="61" name="テキスト ボックス 60"/>
          <p:cNvSpPr txBox="1"/>
          <p:nvPr/>
        </p:nvSpPr>
        <p:spPr>
          <a:xfrm>
            <a:off x="314598" y="348585"/>
            <a:ext cx="10388235" cy="1015663"/>
          </a:xfrm>
          <a:prstGeom prst="rect">
            <a:avLst/>
          </a:prstGeom>
          <a:noFill/>
        </p:spPr>
        <p:txBody>
          <a:bodyPr wrap="square" rtlCol="0">
            <a:spAutoFit/>
          </a:bodyPr>
          <a:lstStyle/>
          <a:p>
            <a:r>
              <a:rPr lang="ja-JP" altLang="en-US" sz="6000" b="1" dirty="0" smtClean="0"/>
              <a:t>正多角形の１つの角の大きさ</a:t>
            </a:r>
            <a:endParaRPr kumimoji="1" lang="ja-JP" altLang="en-US" sz="6000" dirty="0"/>
          </a:p>
        </p:txBody>
      </p:sp>
      <p:sp>
        <p:nvSpPr>
          <p:cNvPr id="81" name="上矢印 80"/>
          <p:cNvSpPr/>
          <p:nvPr/>
        </p:nvSpPr>
        <p:spPr>
          <a:xfrm rot="5400000">
            <a:off x="7233206" y="1924284"/>
            <a:ext cx="325392" cy="1792334"/>
          </a:xfrm>
          <a:prstGeom prst="upArrow">
            <a:avLst>
              <a:gd name="adj1" fmla="val 50000"/>
              <a:gd name="adj2" fmla="val 7964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p:cNvSpPr txBox="1"/>
          <p:nvPr/>
        </p:nvSpPr>
        <p:spPr>
          <a:xfrm>
            <a:off x="10955383" y="10667"/>
            <a:ext cx="1236617" cy="461665"/>
          </a:xfrm>
          <a:prstGeom prst="rect">
            <a:avLst/>
          </a:prstGeom>
          <a:noFill/>
        </p:spPr>
        <p:txBody>
          <a:bodyPr wrap="square" rtlCol="0">
            <a:spAutoFit/>
          </a:bodyPr>
          <a:lstStyle/>
          <a:p>
            <a:r>
              <a:rPr kumimoji="1" lang="en-US" altLang="ja-JP" sz="2400" dirty="0" smtClean="0"/>
              <a:t>【10】</a:t>
            </a:r>
            <a:endParaRPr kumimoji="1" lang="ja-JP" altLang="en-US" sz="2400" dirty="0"/>
          </a:p>
        </p:txBody>
      </p:sp>
      <p:cxnSp>
        <p:nvCxnSpPr>
          <p:cNvPr id="68" name="直線コネクタ 67"/>
          <p:cNvCxnSpPr/>
          <p:nvPr/>
        </p:nvCxnSpPr>
        <p:spPr>
          <a:xfrm flipH="1" flipV="1">
            <a:off x="9205946" y="3632307"/>
            <a:ext cx="983746" cy="198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flipH="1">
            <a:off x="10163034" y="2883027"/>
            <a:ext cx="492021" cy="78073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flipH="1" flipV="1">
            <a:off x="8741828" y="2873223"/>
            <a:ext cx="481487" cy="753996"/>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flipH="1">
            <a:off x="8741828" y="2111009"/>
            <a:ext cx="450061" cy="7701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a:off x="10165852" y="2132840"/>
            <a:ext cx="486387" cy="7387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flipH="1" flipV="1">
            <a:off x="9191889" y="2116097"/>
            <a:ext cx="983746" cy="198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テキスト ボックス 108"/>
          <p:cNvSpPr txBox="1"/>
          <p:nvPr/>
        </p:nvSpPr>
        <p:spPr>
          <a:xfrm>
            <a:off x="1351973" y="5476845"/>
            <a:ext cx="10944530" cy="769441"/>
          </a:xfrm>
          <a:prstGeom prst="rect">
            <a:avLst/>
          </a:prstGeom>
          <a:noFill/>
        </p:spPr>
        <p:txBody>
          <a:bodyPr wrap="square" rtlCol="0">
            <a:spAutoFit/>
          </a:bodyPr>
          <a:lstStyle/>
          <a:p>
            <a:r>
              <a:rPr lang="ja-JP" altLang="en-US" sz="4400" b="1" dirty="0" smtClean="0">
                <a:solidFill>
                  <a:srgbClr val="0070C0"/>
                </a:solidFill>
              </a:rPr>
              <a:t>１つの角の大きさ </a:t>
            </a:r>
            <a:r>
              <a:rPr lang="en-US" altLang="ja-JP" sz="4400" b="1" dirty="0" smtClean="0">
                <a:solidFill>
                  <a:srgbClr val="0070C0"/>
                </a:solidFill>
              </a:rPr>
              <a:t>= </a:t>
            </a:r>
            <a:r>
              <a:rPr lang="ja-JP" altLang="en-US" sz="4400" b="1" dirty="0" smtClean="0">
                <a:solidFill>
                  <a:srgbClr val="0070C0"/>
                </a:solidFill>
              </a:rPr>
              <a:t>角の和 </a:t>
            </a:r>
            <a:r>
              <a:rPr lang="en-US" altLang="ja-JP" sz="4400" b="1" dirty="0" smtClean="0">
                <a:solidFill>
                  <a:srgbClr val="0070C0"/>
                </a:solidFill>
              </a:rPr>
              <a:t>÷ </a:t>
            </a:r>
            <a:r>
              <a:rPr lang="ja-JP" altLang="en-US" sz="4400" b="1" dirty="0" smtClean="0">
                <a:solidFill>
                  <a:srgbClr val="0070C0"/>
                </a:solidFill>
              </a:rPr>
              <a:t>角の数</a:t>
            </a:r>
            <a:endParaRPr kumimoji="1" lang="ja-JP" altLang="en-US" sz="4400" dirty="0">
              <a:solidFill>
                <a:srgbClr val="0070C0"/>
              </a:solidFill>
            </a:endParaRPr>
          </a:p>
        </p:txBody>
      </p:sp>
      <p:sp>
        <p:nvSpPr>
          <p:cNvPr id="36" name="アーチ 35"/>
          <p:cNvSpPr/>
          <p:nvPr/>
        </p:nvSpPr>
        <p:spPr>
          <a:xfrm rot="1289504">
            <a:off x="9066942" y="3440586"/>
            <a:ext cx="362238" cy="215136"/>
          </a:xfrm>
          <a:prstGeom prst="blockArc">
            <a:avLst>
              <a:gd name="adj1" fmla="val 11491961"/>
              <a:gd name="adj2" fmla="val 271357"/>
              <a:gd name="adj3" fmla="val 1932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テキスト ボックス 48"/>
          <p:cNvSpPr txBox="1"/>
          <p:nvPr/>
        </p:nvSpPr>
        <p:spPr>
          <a:xfrm>
            <a:off x="9015835" y="2885251"/>
            <a:ext cx="1422499" cy="584775"/>
          </a:xfrm>
          <a:prstGeom prst="rect">
            <a:avLst/>
          </a:prstGeom>
          <a:noFill/>
        </p:spPr>
        <p:txBody>
          <a:bodyPr wrap="square" rtlCol="0">
            <a:spAutoFit/>
          </a:bodyPr>
          <a:lstStyle/>
          <a:p>
            <a:r>
              <a:rPr lang="en-US" altLang="ja-JP" sz="3200" b="1" dirty="0" smtClean="0">
                <a:solidFill>
                  <a:srgbClr val="FF0000"/>
                </a:solidFill>
              </a:rPr>
              <a:t>120</a:t>
            </a:r>
            <a:r>
              <a:rPr kumimoji="1" lang="en-US" altLang="ja-JP" sz="3200" b="1" dirty="0" smtClean="0">
                <a:solidFill>
                  <a:srgbClr val="FF0000"/>
                </a:solidFill>
              </a:rPr>
              <a:t>°</a:t>
            </a:r>
            <a:endParaRPr kumimoji="1" lang="ja-JP" altLang="en-US" sz="3200" b="1" dirty="0">
              <a:solidFill>
                <a:srgbClr val="FF0000"/>
              </a:solidFill>
            </a:endParaRPr>
          </a:p>
        </p:txBody>
      </p:sp>
      <p:sp>
        <p:nvSpPr>
          <p:cNvPr id="51" name="テキスト ボックス 50"/>
          <p:cNvSpPr txBox="1"/>
          <p:nvPr/>
        </p:nvSpPr>
        <p:spPr>
          <a:xfrm>
            <a:off x="6104709" y="3966484"/>
            <a:ext cx="5598693" cy="1077218"/>
          </a:xfrm>
          <a:prstGeom prst="rect">
            <a:avLst/>
          </a:prstGeom>
          <a:noFill/>
        </p:spPr>
        <p:txBody>
          <a:bodyPr wrap="square" rtlCol="0">
            <a:spAutoFit/>
          </a:bodyPr>
          <a:lstStyle/>
          <a:p>
            <a:r>
              <a:rPr lang="en-US" altLang="ja-JP" sz="3200" dirty="0"/>
              <a:t>1</a:t>
            </a:r>
            <a:r>
              <a:rPr lang="ja-JP" altLang="en-US" sz="3200" dirty="0" err="1" smtClean="0"/>
              <a:t>つの</a:t>
            </a:r>
            <a:r>
              <a:rPr lang="ja-JP" altLang="en-US" sz="3200" dirty="0" smtClean="0"/>
              <a:t>角の大きさ </a:t>
            </a:r>
            <a:r>
              <a:rPr lang="en-US" altLang="ja-JP" sz="3200" dirty="0" smtClean="0"/>
              <a:t>= 720°÷6</a:t>
            </a:r>
          </a:p>
          <a:p>
            <a:r>
              <a:rPr kumimoji="1" lang="ja-JP" altLang="en-US" sz="3200" dirty="0" smtClean="0"/>
              <a:t>                           ＝ </a:t>
            </a:r>
            <a:r>
              <a:rPr lang="en-US" altLang="ja-JP" sz="3200" dirty="0" smtClean="0"/>
              <a:t>120</a:t>
            </a:r>
            <a:r>
              <a:rPr kumimoji="1" lang="en-US" altLang="ja-JP" sz="3200" dirty="0" smtClean="0"/>
              <a:t>°</a:t>
            </a:r>
            <a:endParaRPr kumimoji="1" lang="ja-JP" altLang="en-US" sz="3200" dirty="0"/>
          </a:p>
        </p:txBody>
      </p:sp>
      <p:sp>
        <p:nvSpPr>
          <p:cNvPr id="54" name="テキスト ボックス 53"/>
          <p:cNvSpPr txBox="1"/>
          <p:nvPr/>
        </p:nvSpPr>
        <p:spPr>
          <a:xfrm>
            <a:off x="4133654" y="1647983"/>
            <a:ext cx="2079425" cy="646331"/>
          </a:xfrm>
          <a:prstGeom prst="rect">
            <a:avLst/>
          </a:prstGeom>
          <a:noFill/>
        </p:spPr>
        <p:txBody>
          <a:bodyPr wrap="square" rtlCol="0">
            <a:spAutoFit/>
          </a:bodyPr>
          <a:lstStyle/>
          <a:p>
            <a:r>
              <a:rPr lang="ja-JP" altLang="en-US" sz="3600" b="1" dirty="0" smtClean="0">
                <a:solidFill>
                  <a:srgbClr val="0070C0"/>
                </a:solidFill>
              </a:rPr>
              <a:t>角の和</a:t>
            </a:r>
            <a:endParaRPr kumimoji="1" lang="ja-JP" altLang="en-US" sz="3600" dirty="0">
              <a:solidFill>
                <a:srgbClr val="0070C0"/>
              </a:solidFill>
            </a:endParaRPr>
          </a:p>
        </p:txBody>
      </p:sp>
    </p:spTree>
    <p:extLst>
      <p:ext uri="{BB962C8B-B14F-4D97-AF65-F5344CB8AC3E}">
        <p14:creationId xmlns:p14="http://schemas.microsoft.com/office/powerpoint/2010/main" val="2680891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68386" y="893217"/>
            <a:ext cx="10458642" cy="3992291"/>
          </a:xfrm>
          <a:ln w="38100">
            <a:noFill/>
          </a:ln>
        </p:spPr>
        <p:txBody>
          <a:bodyPr>
            <a:noAutofit/>
          </a:bodyPr>
          <a:lstStyle/>
          <a:p>
            <a:pPr algn="l"/>
            <a:r>
              <a:rPr lang="ja-JP" altLang="en-US" sz="8800" b="1" dirty="0" smtClean="0"/>
              <a:t>スクラッチを使って正方形をかいてみよう。</a:t>
            </a:r>
            <a:endParaRPr kumimoji="1" lang="ja-JP" altLang="en-US" sz="8800" b="1"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11</a:t>
            </a:fld>
            <a:endParaRPr kumimoji="1" lang="ja-JP" altLang="en-US"/>
          </a:p>
        </p:txBody>
      </p:sp>
      <p:sp>
        <p:nvSpPr>
          <p:cNvPr id="5" name="テキスト ボックス 4"/>
          <p:cNvSpPr txBox="1"/>
          <p:nvPr/>
        </p:nvSpPr>
        <p:spPr>
          <a:xfrm>
            <a:off x="11007634" y="10667"/>
            <a:ext cx="1184366" cy="461665"/>
          </a:xfrm>
          <a:prstGeom prst="rect">
            <a:avLst/>
          </a:prstGeom>
          <a:noFill/>
        </p:spPr>
        <p:txBody>
          <a:bodyPr wrap="square" rtlCol="0">
            <a:spAutoFit/>
          </a:bodyPr>
          <a:lstStyle/>
          <a:p>
            <a:r>
              <a:rPr kumimoji="1" lang="en-US" altLang="ja-JP" sz="2400" dirty="0" smtClean="0"/>
              <a:t>【11】</a:t>
            </a:r>
            <a:endParaRPr kumimoji="1" lang="ja-JP" altLang="en-US" sz="2400" dirty="0"/>
          </a:p>
        </p:txBody>
      </p:sp>
    </p:spTree>
    <p:extLst>
      <p:ext uri="{BB962C8B-B14F-4D97-AF65-F5344CB8AC3E}">
        <p14:creationId xmlns:p14="http://schemas.microsoft.com/office/powerpoint/2010/main" val="40836781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タイトル 1"/>
          <p:cNvSpPr txBox="1">
            <a:spLocks/>
          </p:cNvSpPr>
          <p:nvPr/>
        </p:nvSpPr>
        <p:spPr>
          <a:xfrm>
            <a:off x="2444170" y="1367985"/>
            <a:ext cx="5795370" cy="3859998"/>
          </a:xfrm>
          <a:prstGeom prst="rect">
            <a:avLst/>
          </a:prstGeom>
          <a:ln w="38100">
            <a:no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smtClean="0"/>
              <a:t>①スクラッチを起動</a:t>
            </a:r>
            <a:endParaRPr lang="en-US" altLang="ja-JP" b="1" dirty="0" smtClean="0"/>
          </a:p>
          <a:p>
            <a:r>
              <a:rPr lang="ja-JP" altLang="en-US" b="1" dirty="0" smtClean="0"/>
              <a:t>　　　↓</a:t>
            </a:r>
            <a:endParaRPr lang="en-US" altLang="ja-JP" b="1" dirty="0" smtClean="0"/>
          </a:p>
          <a:p>
            <a:r>
              <a:rPr lang="ja-JP" altLang="en-US" b="1" dirty="0" smtClean="0"/>
              <a:t>②「作る」をクリック</a:t>
            </a:r>
            <a:endParaRPr lang="en-US" altLang="ja-JP" b="1" dirty="0" smtClean="0"/>
          </a:p>
          <a:p>
            <a:r>
              <a:rPr lang="ja-JP" altLang="en-US" b="1" dirty="0" smtClean="0"/>
              <a:t>　　　↓</a:t>
            </a:r>
            <a:endParaRPr lang="en-US" altLang="ja-JP" b="1" dirty="0" smtClean="0"/>
          </a:p>
          <a:p>
            <a:r>
              <a:rPr lang="ja-JP" altLang="en-US" b="1" dirty="0" smtClean="0"/>
              <a:t>③この画面を</a:t>
            </a:r>
            <a:endParaRPr lang="en-US" altLang="ja-JP" b="1" dirty="0" smtClean="0"/>
          </a:p>
          <a:p>
            <a:r>
              <a:rPr lang="ja-JP" altLang="en-US" b="1" dirty="0"/>
              <a:t>　</a:t>
            </a:r>
            <a:r>
              <a:rPr lang="ja-JP" altLang="en-US" b="1" dirty="0" smtClean="0"/>
              <a:t>表示させる</a:t>
            </a:r>
            <a:endParaRPr lang="ja-JP" altLang="en-US" b="1" dirty="0"/>
          </a:p>
        </p:txBody>
      </p:sp>
      <p:sp>
        <p:nvSpPr>
          <p:cNvPr id="3" name="スライド番号プレースホルダー 2"/>
          <p:cNvSpPr>
            <a:spLocks noGrp="1"/>
          </p:cNvSpPr>
          <p:nvPr>
            <p:ph type="sldNum" sz="quarter" idx="12"/>
          </p:nvPr>
        </p:nvSpPr>
        <p:spPr/>
        <p:txBody>
          <a:bodyPr/>
          <a:lstStyle/>
          <a:p>
            <a:fld id="{F4584ACA-8B2E-4416-821B-3D93A0A25E15}" type="slidenum">
              <a:rPr kumimoji="1" lang="ja-JP" altLang="en-US" smtClean="0"/>
              <a:t>12</a:t>
            </a:fld>
            <a:endParaRPr kumimoji="1" lang="ja-JP" altLang="en-US"/>
          </a:p>
        </p:txBody>
      </p:sp>
      <p:sp>
        <p:nvSpPr>
          <p:cNvPr id="6" name="テキスト ボックス 5"/>
          <p:cNvSpPr txBox="1"/>
          <p:nvPr/>
        </p:nvSpPr>
        <p:spPr>
          <a:xfrm>
            <a:off x="10929257" y="10667"/>
            <a:ext cx="1262743" cy="461665"/>
          </a:xfrm>
          <a:prstGeom prst="rect">
            <a:avLst/>
          </a:prstGeom>
          <a:solidFill>
            <a:schemeClr val="bg1"/>
          </a:solidFill>
        </p:spPr>
        <p:txBody>
          <a:bodyPr wrap="square" rtlCol="0">
            <a:spAutoFit/>
          </a:bodyPr>
          <a:lstStyle/>
          <a:p>
            <a:r>
              <a:rPr kumimoji="1" lang="en-US" altLang="ja-JP" sz="2400" dirty="0" smtClean="0"/>
              <a:t>【</a:t>
            </a:r>
            <a:r>
              <a:rPr lang="en-US" altLang="ja-JP" sz="2400" dirty="0" smtClean="0"/>
              <a:t>12</a:t>
            </a:r>
            <a:r>
              <a:rPr kumimoji="1" lang="en-US" altLang="ja-JP" sz="2400" dirty="0" smtClean="0"/>
              <a:t>】</a:t>
            </a:r>
            <a:endParaRPr kumimoji="1" lang="ja-JP" altLang="en-US" sz="2400" dirty="0"/>
          </a:p>
        </p:txBody>
      </p:sp>
    </p:spTree>
    <p:extLst>
      <p:ext uri="{BB962C8B-B14F-4D97-AF65-F5344CB8AC3E}">
        <p14:creationId xmlns:p14="http://schemas.microsoft.com/office/powerpoint/2010/main" val="15859593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楕円 2"/>
          <p:cNvSpPr/>
          <p:nvPr/>
        </p:nvSpPr>
        <p:spPr>
          <a:xfrm>
            <a:off x="967141" y="425596"/>
            <a:ext cx="930875" cy="576648"/>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p:cNvSpPr txBox="1">
            <a:spLocks/>
          </p:cNvSpPr>
          <p:nvPr/>
        </p:nvSpPr>
        <p:spPr>
          <a:xfrm>
            <a:off x="2476092" y="1268026"/>
            <a:ext cx="6250465" cy="4586122"/>
          </a:xfrm>
          <a:prstGeom prst="rect">
            <a:avLst/>
          </a:prstGeom>
          <a:ln w="38100">
            <a:no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b="1" dirty="0" smtClean="0"/>
              <a:t>「初期設定</a:t>
            </a:r>
            <a:endParaRPr lang="en-US" altLang="ja-JP" sz="4000" b="1" dirty="0" smtClean="0"/>
          </a:p>
          <a:p>
            <a:r>
              <a:rPr lang="ja-JP" altLang="en-US" sz="4000" b="1" dirty="0" smtClean="0"/>
              <a:t>　（正多角形</a:t>
            </a:r>
            <a:r>
              <a:rPr lang="en-US" altLang="ja-JP" sz="4000" b="1" dirty="0" smtClean="0"/>
              <a:t>).s</a:t>
            </a:r>
            <a:r>
              <a:rPr lang="ja-JP" altLang="en-US" sz="4000" b="1" dirty="0" err="1" smtClean="0"/>
              <a:t>ｂ</a:t>
            </a:r>
            <a:r>
              <a:rPr lang="en-US" altLang="ja-JP" sz="4000" b="1" dirty="0" smtClean="0"/>
              <a:t>3</a:t>
            </a:r>
            <a:r>
              <a:rPr lang="ja-JP" altLang="en-US" sz="4000" b="1" dirty="0" smtClean="0"/>
              <a:t>」の</a:t>
            </a:r>
            <a:endParaRPr lang="en-US" altLang="ja-JP" sz="4000" b="1" dirty="0" smtClean="0"/>
          </a:p>
          <a:p>
            <a:r>
              <a:rPr lang="ja-JP" altLang="en-US" sz="4000" b="1" dirty="0"/>
              <a:t>　</a:t>
            </a:r>
            <a:r>
              <a:rPr lang="ja-JP" altLang="en-US" sz="4000" b="1" dirty="0" smtClean="0"/>
              <a:t>　　　ファイルを開く。</a:t>
            </a:r>
            <a:endParaRPr lang="en-US" altLang="ja-JP" sz="4000" b="1" dirty="0" smtClean="0"/>
          </a:p>
          <a:p>
            <a:endParaRPr lang="en-US" altLang="ja-JP" sz="4000" b="1" dirty="0" smtClean="0"/>
          </a:p>
          <a:p>
            <a:endParaRPr lang="en-US" altLang="ja-JP" sz="4000" b="1" dirty="0"/>
          </a:p>
          <a:p>
            <a:r>
              <a:rPr lang="ja-JP" altLang="en-US" sz="4000" b="1" dirty="0" smtClean="0"/>
              <a:t>  方法</a:t>
            </a:r>
            <a:endParaRPr lang="en-US" altLang="ja-JP" sz="4000" b="1" dirty="0" smtClean="0"/>
          </a:p>
          <a:p>
            <a:r>
              <a:rPr lang="ja-JP" altLang="en-US" sz="4000" b="1" dirty="0" smtClean="0"/>
              <a:t>     ①「ファイル」を</a:t>
            </a:r>
            <a:endParaRPr lang="en-US" altLang="ja-JP" sz="4000" b="1" dirty="0" smtClean="0"/>
          </a:p>
          <a:p>
            <a:r>
              <a:rPr lang="en-US" altLang="ja-JP" sz="4000" b="1" dirty="0"/>
              <a:t> </a:t>
            </a:r>
            <a:r>
              <a:rPr lang="en-US" altLang="ja-JP" sz="4000" b="1" dirty="0" smtClean="0"/>
              <a:t>           </a:t>
            </a:r>
            <a:r>
              <a:rPr lang="ja-JP" altLang="en-US" sz="4000" b="1" dirty="0" smtClean="0"/>
              <a:t>クリック</a:t>
            </a:r>
            <a:endParaRPr lang="en-US" altLang="ja-JP" sz="4000" b="1" dirty="0" smtClean="0"/>
          </a:p>
        </p:txBody>
      </p:sp>
      <p:sp>
        <p:nvSpPr>
          <p:cNvPr id="7" name="テキスト ボックス 6"/>
          <p:cNvSpPr txBox="1"/>
          <p:nvPr/>
        </p:nvSpPr>
        <p:spPr>
          <a:xfrm>
            <a:off x="1135823" y="982366"/>
            <a:ext cx="653143" cy="584775"/>
          </a:xfrm>
          <a:prstGeom prst="rect">
            <a:avLst/>
          </a:prstGeom>
          <a:noFill/>
        </p:spPr>
        <p:txBody>
          <a:bodyPr wrap="square" rtlCol="0">
            <a:spAutoFit/>
          </a:bodyPr>
          <a:lstStyle/>
          <a:p>
            <a:r>
              <a:rPr lang="ja-JP" altLang="en-US" sz="3200" b="1" dirty="0" smtClean="0"/>
              <a:t>①</a:t>
            </a:r>
            <a:endParaRPr kumimoji="1" lang="ja-JP" altLang="en-US" sz="3200" b="1"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13</a:t>
            </a:fld>
            <a:endParaRPr kumimoji="1" lang="ja-JP" altLang="en-US"/>
          </a:p>
        </p:txBody>
      </p:sp>
      <p:sp>
        <p:nvSpPr>
          <p:cNvPr id="8" name="テキスト ボックス 7"/>
          <p:cNvSpPr txBox="1"/>
          <p:nvPr/>
        </p:nvSpPr>
        <p:spPr>
          <a:xfrm>
            <a:off x="10920549" y="10667"/>
            <a:ext cx="1271451" cy="461665"/>
          </a:xfrm>
          <a:prstGeom prst="rect">
            <a:avLst/>
          </a:prstGeom>
          <a:solidFill>
            <a:schemeClr val="bg1"/>
          </a:solidFill>
        </p:spPr>
        <p:txBody>
          <a:bodyPr wrap="square" rtlCol="0">
            <a:spAutoFit/>
          </a:bodyPr>
          <a:lstStyle/>
          <a:p>
            <a:r>
              <a:rPr kumimoji="1" lang="en-US" altLang="ja-JP" sz="2400" dirty="0" smtClean="0"/>
              <a:t>【</a:t>
            </a:r>
            <a:r>
              <a:rPr lang="en-US" altLang="ja-JP" sz="2400" dirty="0" smtClean="0"/>
              <a:t>13</a:t>
            </a:r>
            <a:r>
              <a:rPr kumimoji="1" lang="en-US" altLang="ja-JP" sz="2400" dirty="0" smtClean="0"/>
              <a:t>】</a:t>
            </a:r>
            <a:endParaRPr kumimoji="1" lang="ja-JP" altLang="en-US" sz="2400" dirty="0"/>
          </a:p>
        </p:txBody>
      </p:sp>
    </p:spTree>
    <p:extLst>
      <p:ext uri="{BB962C8B-B14F-4D97-AF65-F5344CB8AC3E}">
        <p14:creationId xmlns:p14="http://schemas.microsoft.com/office/powerpoint/2010/main" val="3331899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楕円 2"/>
          <p:cNvSpPr/>
          <p:nvPr/>
        </p:nvSpPr>
        <p:spPr>
          <a:xfrm>
            <a:off x="824959" y="1080140"/>
            <a:ext cx="2244811" cy="460425"/>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299605" y="1056466"/>
            <a:ext cx="653143" cy="584775"/>
          </a:xfrm>
          <a:prstGeom prst="rect">
            <a:avLst/>
          </a:prstGeom>
          <a:noFill/>
        </p:spPr>
        <p:txBody>
          <a:bodyPr wrap="square" rtlCol="0">
            <a:spAutoFit/>
          </a:bodyPr>
          <a:lstStyle/>
          <a:p>
            <a:r>
              <a:rPr lang="ja-JP" altLang="en-US" sz="3200" b="1" dirty="0"/>
              <a:t>②</a:t>
            </a:r>
            <a:endParaRPr kumimoji="1" lang="ja-JP" altLang="en-US" sz="3200" b="1" dirty="0"/>
          </a:p>
        </p:txBody>
      </p:sp>
      <p:sp>
        <p:nvSpPr>
          <p:cNvPr id="10" name="タイトル 1"/>
          <p:cNvSpPr txBox="1">
            <a:spLocks/>
          </p:cNvSpPr>
          <p:nvPr/>
        </p:nvSpPr>
        <p:spPr>
          <a:xfrm>
            <a:off x="2537612" y="1199114"/>
            <a:ext cx="6301945" cy="5157236"/>
          </a:xfrm>
          <a:prstGeom prst="rect">
            <a:avLst/>
          </a:prstGeom>
          <a:ln w="38100">
            <a:no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800" b="1" dirty="0" smtClean="0"/>
              <a:t>方法</a:t>
            </a:r>
            <a:endParaRPr lang="en-US" altLang="ja-JP" sz="3800" b="1" dirty="0" smtClean="0"/>
          </a:p>
          <a:p>
            <a:r>
              <a:rPr lang="en-US" altLang="ja-JP" sz="1000" b="1" dirty="0" smtClean="0"/>
              <a:t> </a:t>
            </a:r>
          </a:p>
          <a:p>
            <a:r>
              <a:rPr lang="ja-JP" altLang="en-US" sz="3800" b="1" dirty="0" smtClean="0"/>
              <a:t>　②「コンピュータから</a:t>
            </a:r>
            <a:endParaRPr lang="en-US" altLang="ja-JP" sz="3800" b="1" dirty="0" smtClean="0"/>
          </a:p>
          <a:p>
            <a:r>
              <a:rPr lang="ja-JP" altLang="en-US" sz="3800" b="1" dirty="0"/>
              <a:t>　</a:t>
            </a:r>
            <a:r>
              <a:rPr lang="ja-JP" altLang="en-US" sz="3800" b="1" dirty="0" smtClean="0"/>
              <a:t>　　読み込む」を</a:t>
            </a:r>
            <a:endParaRPr lang="en-US" altLang="ja-JP" sz="3800" b="1" dirty="0" smtClean="0"/>
          </a:p>
          <a:p>
            <a:r>
              <a:rPr lang="ja-JP" altLang="en-US" sz="3800" b="1" dirty="0"/>
              <a:t>　</a:t>
            </a:r>
            <a:r>
              <a:rPr lang="ja-JP" altLang="en-US" sz="3800" b="1" dirty="0" smtClean="0"/>
              <a:t>　　クリック</a:t>
            </a:r>
            <a:endParaRPr lang="en-US" altLang="ja-JP" sz="3800" b="1" dirty="0" smtClean="0"/>
          </a:p>
          <a:p>
            <a:r>
              <a:rPr lang="en-US" altLang="ja-JP" sz="1000" b="1" dirty="0" smtClean="0"/>
              <a:t> </a:t>
            </a:r>
          </a:p>
          <a:p>
            <a:r>
              <a:rPr lang="ja-JP" altLang="en-US" sz="3800" b="1" dirty="0" smtClean="0"/>
              <a:t>　③「</a:t>
            </a:r>
            <a:r>
              <a:rPr lang="ja-JP" altLang="en-US" sz="3800" b="1" dirty="0"/>
              <a:t>初期設定</a:t>
            </a:r>
            <a:endParaRPr lang="en-US" altLang="ja-JP" sz="3800" b="1" dirty="0"/>
          </a:p>
          <a:p>
            <a:r>
              <a:rPr lang="ja-JP" altLang="en-US" sz="3800" b="1" dirty="0"/>
              <a:t>　</a:t>
            </a:r>
            <a:r>
              <a:rPr lang="ja-JP" altLang="en-US" sz="3800" b="1" dirty="0" smtClean="0"/>
              <a:t>　（</a:t>
            </a:r>
            <a:r>
              <a:rPr lang="ja-JP" altLang="en-US" sz="3800" b="1" dirty="0"/>
              <a:t>正多角形</a:t>
            </a:r>
            <a:r>
              <a:rPr lang="en-US" altLang="ja-JP" sz="3800" b="1" dirty="0"/>
              <a:t>).</a:t>
            </a:r>
            <a:r>
              <a:rPr lang="en-US" altLang="ja-JP" sz="3800" b="1" dirty="0" smtClean="0"/>
              <a:t>s</a:t>
            </a:r>
            <a:r>
              <a:rPr lang="ja-JP" altLang="en-US" sz="3800" b="1" dirty="0" err="1" smtClean="0"/>
              <a:t>ｂ</a:t>
            </a:r>
            <a:r>
              <a:rPr lang="en-US" altLang="ja-JP" sz="3800" b="1" dirty="0"/>
              <a:t>3</a:t>
            </a:r>
            <a:r>
              <a:rPr lang="ja-JP" altLang="en-US" sz="3800" b="1" dirty="0" smtClean="0"/>
              <a:t>」</a:t>
            </a:r>
            <a:r>
              <a:rPr lang="ja-JP" altLang="en-US" sz="3800" b="1" dirty="0"/>
              <a:t>の</a:t>
            </a:r>
            <a:endParaRPr lang="en-US" altLang="ja-JP" sz="3800" b="1" dirty="0"/>
          </a:p>
          <a:p>
            <a:r>
              <a:rPr lang="ja-JP" altLang="en-US" sz="3800" b="1" dirty="0"/>
              <a:t>　</a:t>
            </a:r>
            <a:r>
              <a:rPr lang="ja-JP" altLang="en-US" sz="3800" b="1" dirty="0" smtClean="0"/>
              <a:t>　</a:t>
            </a:r>
            <a:r>
              <a:rPr lang="ja-JP" altLang="en-US" sz="3800" b="1" dirty="0"/>
              <a:t>　</a:t>
            </a:r>
            <a:r>
              <a:rPr lang="ja-JP" altLang="en-US" sz="3800" b="1" dirty="0" smtClean="0"/>
              <a:t>ファイルを選び、</a:t>
            </a:r>
            <a:endParaRPr lang="en-US" altLang="ja-JP" sz="3800" b="1" dirty="0" smtClean="0"/>
          </a:p>
          <a:p>
            <a:r>
              <a:rPr lang="ja-JP" altLang="en-US" sz="3800" b="1" dirty="0"/>
              <a:t>　</a:t>
            </a:r>
            <a:r>
              <a:rPr lang="ja-JP" altLang="en-US" sz="3800" b="1" dirty="0" smtClean="0"/>
              <a:t>　　開く</a:t>
            </a:r>
            <a:endParaRPr lang="ja-JP" altLang="en-US" sz="4000" b="1" dirty="0"/>
          </a:p>
        </p:txBody>
      </p:sp>
      <p:sp>
        <p:nvSpPr>
          <p:cNvPr id="3" name="スライド番号プレースホルダー 2"/>
          <p:cNvSpPr>
            <a:spLocks noGrp="1"/>
          </p:cNvSpPr>
          <p:nvPr>
            <p:ph type="sldNum" sz="quarter" idx="12"/>
          </p:nvPr>
        </p:nvSpPr>
        <p:spPr/>
        <p:txBody>
          <a:bodyPr/>
          <a:lstStyle/>
          <a:p>
            <a:fld id="{F4584ACA-8B2E-4416-821B-3D93A0A25E15}" type="slidenum">
              <a:rPr kumimoji="1" lang="ja-JP" altLang="en-US" smtClean="0"/>
              <a:t>14</a:t>
            </a:fld>
            <a:endParaRPr kumimoji="1" lang="ja-JP" altLang="en-US"/>
          </a:p>
        </p:txBody>
      </p:sp>
      <p:sp>
        <p:nvSpPr>
          <p:cNvPr id="8" name="テキスト ボックス 7"/>
          <p:cNvSpPr txBox="1"/>
          <p:nvPr/>
        </p:nvSpPr>
        <p:spPr>
          <a:xfrm>
            <a:off x="10903131" y="10667"/>
            <a:ext cx="1288869" cy="461665"/>
          </a:xfrm>
          <a:prstGeom prst="rect">
            <a:avLst/>
          </a:prstGeom>
          <a:solidFill>
            <a:schemeClr val="bg1"/>
          </a:solidFill>
        </p:spPr>
        <p:txBody>
          <a:bodyPr wrap="square" rtlCol="0">
            <a:spAutoFit/>
          </a:bodyPr>
          <a:lstStyle/>
          <a:p>
            <a:r>
              <a:rPr kumimoji="1" lang="en-US" altLang="ja-JP" sz="2400" dirty="0" smtClean="0"/>
              <a:t>【</a:t>
            </a:r>
            <a:r>
              <a:rPr lang="en-US" altLang="ja-JP" sz="2400" dirty="0" smtClean="0"/>
              <a:t>14</a:t>
            </a:r>
            <a:r>
              <a:rPr kumimoji="1" lang="en-US" altLang="ja-JP" sz="2400" dirty="0" smtClean="0"/>
              <a:t>】</a:t>
            </a:r>
            <a:endParaRPr kumimoji="1" lang="ja-JP" altLang="en-US" sz="2400" dirty="0"/>
          </a:p>
        </p:txBody>
      </p:sp>
    </p:spTree>
    <p:extLst>
      <p:ext uri="{BB962C8B-B14F-4D97-AF65-F5344CB8AC3E}">
        <p14:creationId xmlns:p14="http://schemas.microsoft.com/office/powerpoint/2010/main" val="36480614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スライド番号プレースホルダー 2"/>
          <p:cNvSpPr>
            <a:spLocks noGrp="1"/>
          </p:cNvSpPr>
          <p:nvPr>
            <p:ph type="sldNum" sz="quarter" idx="12"/>
          </p:nvPr>
        </p:nvSpPr>
        <p:spPr/>
        <p:txBody>
          <a:bodyPr/>
          <a:lstStyle/>
          <a:p>
            <a:fld id="{F4584ACA-8B2E-4416-821B-3D93A0A25E15}" type="slidenum">
              <a:rPr kumimoji="1" lang="ja-JP" altLang="en-US" smtClean="0"/>
              <a:t>15</a:t>
            </a:fld>
            <a:endParaRPr kumimoji="1" lang="ja-JP" altLang="en-US"/>
          </a:p>
        </p:txBody>
      </p:sp>
      <p:sp>
        <p:nvSpPr>
          <p:cNvPr id="6" name="テキスト ボックス 5"/>
          <p:cNvSpPr txBox="1"/>
          <p:nvPr/>
        </p:nvSpPr>
        <p:spPr>
          <a:xfrm>
            <a:off x="0" y="14695"/>
            <a:ext cx="12189825" cy="892552"/>
          </a:xfrm>
          <a:prstGeom prst="rect">
            <a:avLst/>
          </a:prstGeom>
          <a:solidFill>
            <a:srgbClr val="0070C0"/>
          </a:solidFill>
          <a:ln w="38100">
            <a:solidFill>
              <a:srgbClr val="0070C0"/>
            </a:solidFill>
          </a:ln>
        </p:spPr>
        <p:txBody>
          <a:bodyPr wrap="square" rtlCol="0" anchor="t">
            <a:spAutoFit/>
          </a:bodyPr>
          <a:lstStyle/>
          <a:p>
            <a:endParaRPr kumimoji="1" lang="en-US" altLang="ja-JP" sz="800" b="1" dirty="0" smtClean="0">
              <a:solidFill>
                <a:schemeClr val="bg1"/>
              </a:solidFill>
            </a:endParaRPr>
          </a:p>
          <a:p>
            <a:r>
              <a:rPr kumimoji="1" lang="ja-JP" altLang="en-US" sz="3600" b="1" dirty="0" smtClean="0">
                <a:solidFill>
                  <a:schemeClr val="bg1"/>
                </a:solidFill>
              </a:rPr>
              <a:t>「初期設定（正多角形）</a:t>
            </a:r>
            <a:r>
              <a:rPr kumimoji="1" lang="en-US" altLang="ja-JP" sz="3600" b="1" dirty="0" smtClean="0">
                <a:solidFill>
                  <a:schemeClr val="bg1"/>
                </a:solidFill>
              </a:rPr>
              <a:t>.sb3</a:t>
            </a:r>
            <a:r>
              <a:rPr kumimoji="1" lang="ja-JP" altLang="en-US" sz="3600" b="1" dirty="0" smtClean="0">
                <a:solidFill>
                  <a:schemeClr val="bg1"/>
                </a:solidFill>
              </a:rPr>
              <a:t>」を開いた画面</a:t>
            </a:r>
            <a:endParaRPr kumimoji="1" lang="en-US" altLang="ja-JP" sz="3600" b="1" dirty="0" smtClean="0">
              <a:solidFill>
                <a:schemeClr val="bg1"/>
              </a:solidFill>
            </a:endParaRPr>
          </a:p>
          <a:p>
            <a:r>
              <a:rPr lang="ja-JP" altLang="en-US" sz="800" b="1" dirty="0">
                <a:solidFill>
                  <a:schemeClr val="bg1"/>
                </a:solidFill>
              </a:rPr>
              <a:t>　</a:t>
            </a:r>
            <a:endParaRPr lang="en-US" altLang="ja-JP" sz="800" b="1" dirty="0" smtClean="0">
              <a:solidFill>
                <a:schemeClr val="bg1"/>
              </a:solidFill>
            </a:endParaRPr>
          </a:p>
        </p:txBody>
      </p:sp>
      <p:sp>
        <p:nvSpPr>
          <p:cNvPr id="5" name="テキスト ボックス 4"/>
          <p:cNvSpPr txBox="1"/>
          <p:nvPr/>
        </p:nvSpPr>
        <p:spPr>
          <a:xfrm>
            <a:off x="10946674" y="10667"/>
            <a:ext cx="1245326" cy="461665"/>
          </a:xfrm>
          <a:prstGeom prst="rect">
            <a:avLst/>
          </a:prstGeom>
          <a:noFill/>
        </p:spPr>
        <p:txBody>
          <a:bodyPr wrap="square" rtlCol="0">
            <a:spAutoFit/>
          </a:bodyPr>
          <a:lstStyle/>
          <a:p>
            <a:r>
              <a:rPr kumimoji="1" lang="en-US" altLang="ja-JP" sz="2400" dirty="0" smtClean="0">
                <a:solidFill>
                  <a:schemeClr val="bg1"/>
                </a:solidFill>
              </a:rPr>
              <a:t>【</a:t>
            </a:r>
            <a:r>
              <a:rPr lang="en-US" altLang="ja-JP" sz="2400" dirty="0" smtClean="0">
                <a:solidFill>
                  <a:schemeClr val="bg1"/>
                </a:solidFill>
              </a:rPr>
              <a:t>15</a:t>
            </a:r>
            <a:r>
              <a:rPr kumimoji="1" lang="en-US" altLang="ja-JP" sz="2400" dirty="0" smtClean="0">
                <a:solidFill>
                  <a:schemeClr val="bg1"/>
                </a:solidFill>
              </a:rPr>
              <a:t>】</a:t>
            </a:r>
            <a:endParaRPr kumimoji="1" lang="ja-JP" altLang="en-US" sz="2400" dirty="0">
              <a:solidFill>
                <a:schemeClr val="bg1"/>
              </a:solidFill>
            </a:endParaRPr>
          </a:p>
        </p:txBody>
      </p:sp>
    </p:spTree>
    <p:extLst>
      <p:ext uri="{BB962C8B-B14F-4D97-AF65-F5344CB8AC3E}">
        <p14:creationId xmlns:p14="http://schemas.microsoft.com/office/powerpoint/2010/main" val="36783344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スライド番号プレースホルダー 2"/>
          <p:cNvSpPr>
            <a:spLocks noGrp="1"/>
          </p:cNvSpPr>
          <p:nvPr>
            <p:ph type="sldNum" sz="quarter" idx="12"/>
          </p:nvPr>
        </p:nvSpPr>
        <p:spPr/>
        <p:txBody>
          <a:bodyPr/>
          <a:lstStyle/>
          <a:p>
            <a:fld id="{F4584ACA-8B2E-4416-821B-3D93A0A25E15}" type="slidenum">
              <a:rPr kumimoji="1" lang="ja-JP" altLang="en-US" smtClean="0"/>
              <a:t>16</a:t>
            </a:fld>
            <a:endParaRPr kumimoji="1" lang="ja-JP" altLang="en-US"/>
          </a:p>
        </p:txBody>
      </p:sp>
      <p:sp>
        <p:nvSpPr>
          <p:cNvPr id="6" name="テキスト ボックス 5"/>
          <p:cNvSpPr txBox="1"/>
          <p:nvPr/>
        </p:nvSpPr>
        <p:spPr>
          <a:xfrm>
            <a:off x="0" y="14695"/>
            <a:ext cx="12189825" cy="892552"/>
          </a:xfrm>
          <a:prstGeom prst="rect">
            <a:avLst/>
          </a:prstGeom>
          <a:solidFill>
            <a:srgbClr val="0070C0"/>
          </a:solidFill>
          <a:ln w="38100">
            <a:solidFill>
              <a:srgbClr val="0070C0"/>
            </a:solidFill>
          </a:ln>
        </p:spPr>
        <p:txBody>
          <a:bodyPr wrap="square" rtlCol="0" anchor="t">
            <a:spAutoFit/>
          </a:bodyPr>
          <a:lstStyle/>
          <a:p>
            <a:endParaRPr kumimoji="1" lang="en-US" altLang="ja-JP" sz="800" b="1" dirty="0" smtClean="0">
              <a:solidFill>
                <a:schemeClr val="bg1"/>
              </a:solidFill>
            </a:endParaRPr>
          </a:p>
          <a:p>
            <a:r>
              <a:rPr kumimoji="1" lang="ja-JP" altLang="en-US" sz="3600" b="1" dirty="0" smtClean="0">
                <a:solidFill>
                  <a:schemeClr val="bg1"/>
                </a:solidFill>
              </a:rPr>
              <a:t>「初期設定（正多角形）</a:t>
            </a:r>
            <a:r>
              <a:rPr kumimoji="1" lang="en-US" altLang="ja-JP" sz="3600" b="1" dirty="0" smtClean="0">
                <a:solidFill>
                  <a:schemeClr val="bg1"/>
                </a:solidFill>
              </a:rPr>
              <a:t>.sb3</a:t>
            </a:r>
            <a:r>
              <a:rPr kumimoji="1" lang="ja-JP" altLang="en-US" sz="3600" b="1" dirty="0" smtClean="0">
                <a:solidFill>
                  <a:schemeClr val="bg1"/>
                </a:solidFill>
              </a:rPr>
              <a:t>」を開いた画面</a:t>
            </a:r>
            <a:endParaRPr kumimoji="1" lang="en-US" altLang="ja-JP" sz="3600" b="1" dirty="0" smtClean="0">
              <a:solidFill>
                <a:schemeClr val="bg1"/>
              </a:solidFill>
            </a:endParaRPr>
          </a:p>
          <a:p>
            <a:r>
              <a:rPr lang="en-US" altLang="ja-JP" sz="800" b="1" dirty="0">
                <a:solidFill>
                  <a:schemeClr val="bg1"/>
                </a:solidFill>
              </a:rPr>
              <a:t> </a:t>
            </a:r>
            <a:endParaRPr lang="en-US" altLang="ja-JP" sz="800" b="1" dirty="0" smtClean="0">
              <a:solidFill>
                <a:schemeClr val="bg1"/>
              </a:solidFill>
            </a:endParaRPr>
          </a:p>
        </p:txBody>
      </p:sp>
      <p:sp>
        <p:nvSpPr>
          <p:cNvPr id="5" name="テキスト ボックス 4"/>
          <p:cNvSpPr txBox="1"/>
          <p:nvPr/>
        </p:nvSpPr>
        <p:spPr>
          <a:xfrm>
            <a:off x="10946674" y="10667"/>
            <a:ext cx="1245326" cy="461665"/>
          </a:xfrm>
          <a:prstGeom prst="rect">
            <a:avLst/>
          </a:prstGeom>
          <a:noFill/>
        </p:spPr>
        <p:txBody>
          <a:bodyPr wrap="square" rtlCol="0">
            <a:spAutoFit/>
          </a:bodyPr>
          <a:lstStyle/>
          <a:p>
            <a:r>
              <a:rPr kumimoji="1" lang="en-US" altLang="ja-JP" sz="2400" dirty="0" smtClean="0">
                <a:solidFill>
                  <a:schemeClr val="bg1"/>
                </a:solidFill>
              </a:rPr>
              <a:t>【</a:t>
            </a:r>
            <a:r>
              <a:rPr lang="en-US" altLang="ja-JP" sz="2400" dirty="0" smtClean="0">
                <a:solidFill>
                  <a:schemeClr val="bg1"/>
                </a:solidFill>
              </a:rPr>
              <a:t>16</a:t>
            </a:r>
            <a:r>
              <a:rPr kumimoji="1" lang="en-US" altLang="ja-JP" sz="2400" dirty="0" smtClean="0">
                <a:solidFill>
                  <a:schemeClr val="bg1"/>
                </a:solidFill>
              </a:rPr>
              <a:t>】</a:t>
            </a:r>
            <a:endParaRPr kumimoji="1" lang="ja-JP" altLang="en-US" sz="2400" dirty="0">
              <a:solidFill>
                <a:schemeClr val="bg1"/>
              </a:solidFill>
            </a:endParaRPr>
          </a:p>
        </p:txBody>
      </p:sp>
      <p:pic>
        <p:nvPicPr>
          <p:cNvPr id="8" name="図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2470" y="5102902"/>
            <a:ext cx="1424965" cy="1434464"/>
          </a:xfrm>
          <a:prstGeom prst="rect">
            <a:avLst/>
          </a:prstGeom>
        </p:spPr>
      </p:pic>
      <p:sp>
        <p:nvSpPr>
          <p:cNvPr id="7" name="楕円 2"/>
          <p:cNvSpPr/>
          <p:nvPr/>
        </p:nvSpPr>
        <p:spPr>
          <a:xfrm>
            <a:off x="5807241" y="4812631"/>
            <a:ext cx="2061411" cy="1924886"/>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927210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テキスト ボックス 1"/>
          <p:cNvSpPr txBox="1"/>
          <p:nvPr/>
        </p:nvSpPr>
        <p:spPr>
          <a:xfrm>
            <a:off x="2655338" y="2410058"/>
            <a:ext cx="5682721" cy="3170099"/>
          </a:xfrm>
          <a:prstGeom prst="rect">
            <a:avLst/>
          </a:prstGeom>
          <a:solidFill>
            <a:schemeClr val="bg1"/>
          </a:solidFill>
          <a:ln>
            <a:solidFill>
              <a:schemeClr val="tx1"/>
            </a:solidFill>
          </a:ln>
        </p:spPr>
        <p:txBody>
          <a:bodyPr wrap="square" rtlCol="0">
            <a:spAutoFit/>
          </a:bodyPr>
          <a:lstStyle/>
          <a:p>
            <a:endParaRPr lang="en-US" altLang="ja-JP" sz="800" b="1" dirty="0" smtClean="0"/>
          </a:p>
          <a:p>
            <a:r>
              <a:rPr lang="ja-JP" altLang="en-US" sz="800" b="1" dirty="0" smtClean="0"/>
              <a:t>  </a:t>
            </a:r>
            <a:endParaRPr lang="en-US" altLang="ja-JP" sz="800" b="1" dirty="0" smtClean="0"/>
          </a:p>
          <a:p>
            <a:r>
              <a:rPr lang="ja-JP" altLang="en-US" sz="4400" b="1" dirty="0" smtClean="0"/>
              <a:t> 一辺を</a:t>
            </a:r>
            <a:r>
              <a:rPr lang="en-US" altLang="ja-JP" sz="4400" b="1" dirty="0" smtClean="0"/>
              <a:t>100</a:t>
            </a:r>
            <a:r>
              <a:rPr lang="ja-JP" altLang="en-US" sz="4400" b="1" dirty="0" smtClean="0"/>
              <a:t>歩</a:t>
            </a:r>
            <a:r>
              <a:rPr lang="ja-JP" altLang="en-US" sz="4400" b="1" dirty="0"/>
              <a:t>分</a:t>
            </a:r>
            <a:r>
              <a:rPr lang="ja-JP" altLang="en-US" sz="4400" b="1" dirty="0" smtClean="0"/>
              <a:t>とし、</a:t>
            </a:r>
            <a:endParaRPr kumimoji="1" lang="en-US" altLang="ja-JP" sz="4400" b="1" dirty="0" smtClean="0"/>
          </a:p>
          <a:p>
            <a:r>
              <a:rPr kumimoji="1" lang="ja-JP" altLang="en-US" sz="4400" b="1" dirty="0" smtClean="0"/>
              <a:t> 正方形をかく</a:t>
            </a:r>
            <a:endParaRPr kumimoji="1" lang="en-US" altLang="ja-JP" sz="4400" b="1" dirty="0" smtClean="0"/>
          </a:p>
          <a:p>
            <a:r>
              <a:rPr kumimoji="1" lang="ja-JP" altLang="en-US" sz="4400" b="1" dirty="0" smtClean="0"/>
              <a:t> プログラムを</a:t>
            </a:r>
            <a:endParaRPr kumimoji="1" lang="en-US" altLang="ja-JP" sz="4400" b="1" dirty="0" smtClean="0"/>
          </a:p>
          <a:p>
            <a:r>
              <a:rPr kumimoji="1" lang="ja-JP" altLang="en-US" sz="4400" b="1" dirty="0" smtClean="0"/>
              <a:t> つくってみよう。</a:t>
            </a:r>
            <a:endParaRPr kumimoji="1" lang="en-US" altLang="ja-JP" sz="4400" b="1" dirty="0" smtClean="0"/>
          </a:p>
          <a:p>
            <a:endParaRPr kumimoji="1" lang="ja-JP" altLang="en-US" sz="800" b="1" dirty="0"/>
          </a:p>
        </p:txBody>
      </p:sp>
      <p:sp>
        <p:nvSpPr>
          <p:cNvPr id="4" name="テキスト ボックス 3"/>
          <p:cNvSpPr txBox="1"/>
          <p:nvPr/>
        </p:nvSpPr>
        <p:spPr>
          <a:xfrm>
            <a:off x="2175" y="0"/>
            <a:ext cx="12189825" cy="892552"/>
          </a:xfrm>
          <a:prstGeom prst="rect">
            <a:avLst/>
          </a:prstGeom>
          <a:solidFill>
            <a:srgbClr val="0070C0"/>
          </a:solidFill>
          <a:ln w="38100">
            <a:solidFill>
              <a:srgbClr val="0070C0"/>
            </a:solidFill>
          </a:ln>
        </p:spPr>
        <p:txBody>
          <a:bodyPr wrap="square" rtlCol="0" anchor="t">
            <a:spAutoFit/>
          </a:bodyPr>
          <a:lstStyle/>
          <a:p>
            <a:r>
              <a:rPr kumimoji="1" lang="ja-JP" altLang="en-US" sz="800" b="1" dirty="0" smtClean="0">
                <a:solidFill>
                  <a:schemeClr val="bg1"/>
                </a:solidFill>
              </a:rPr>
              <a:t>　</a:t>
            </a:r>
            <a:endParaRPr kumimoji="1" lang="en-US" altLang="ja-JP" sz="800" b="1" dirty="0" smtClean="0">
              <a:solidFill>
                <a:schemeClr val="bg1"/>
              </a:solidFill>
            </a:endParaRPr>
          </a:p>
          <a:p>
            <a:r>
              <a:rPr kumimoji="1" lang="ja-JP" altLang="en-US" sz="4400" b="1" dirty="0" smtClean="0">
                <a:solidFill>
                  <a:schemeClr val="bg1"/>
                </a:solidFill>
              </a:rPr>
              <a:t>　　　  </a:t>
            </a:r>
            <a:r>
              <a:rPr kumimoji="1" lang="ja-JP" altLang="en-US" sz="4000" b="1" dirty="0" smtClean="0">
                <a:solidFill>
                  <a:schemeClr val="bg1"/>
                </a:solidFill>
              </a:rPr>
              <a:t>正方形</a:t>
            </a:r>
            <a:r>
              <a:rPr lang="ja-JP" altLang="en-US" sz="4000" b="1" dirty="0" smtClean="0">
                <a:solidFill>
                  <a:schemeClr val="bg1"/>
                </a:solidFill>
              </a:rPr>
              <a:t>をかくプログラムをつくる</a:t>
            </a:r>
            <a:r>
              <a:rPr lang="ja-JP" altLang="en-US" sz="800" b="1" dirty="0">
                <a:solidFill>
                  <a:schemeClr val="bg1"/>
                </a:solidFill>
              </a:rPr>
              <a:t>　</a:t>
            </a:r>
            <a:endParaRPr lang="en-US" altLang="ja-JP" sz="800" b="1" dirty="0" smtClean="0">
              <a:solidFill>
                <a:schemeClr val="bg1"/>
              </a:solidFill>
            </a:endParaRPr>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17</a:t>
            </a:fld>
            <a:endParaRPr kumimoji="1" lang="ja-JP" altLang="en-US"/>
          </a:p>
        </p:txBody>
      </p:sp>
      <p:sp>
        <p:nvSpPr>
          <p:cNvPr id="7" name="テキスト ボックス 6"/>
          <p:cNvSpPr txBox="1"/>
          <p:nvPr/>
        </p:nvSpPr>
        <p:spPr>
          <a:xfrm>
            <a:off x="10911840" y="10667"/>
            <a:ext cx="1280160" cy="461665"/>
          </a:xfrm>
          <a:prstGeom prst="rect">
            <a:avLst/>
          </a:prstGeom>
          <a:noFill/>
        </p:spPr>
        <p:txBody>
          <a:bodyPr wrap="square" rtlCol="0">
            <a:spAutoFit/>
          </a:bodyPr>
          <a:lstStyle/>
          <a:p>
            <a:r>
              <a:rPr kumimoji="1" lang="en-US" altLang="ja-JP" sz="2400" dirty="0" smtClean="0">
                <a:solidFill>
                  <a:schemeClr val="bg1"/>
                </a:solidFill>
              </a:rPr>
              <a:t>【17】</a:t>
            </a:r>
            <a:endParaRPr kumimoji="1" lang="ja-JP" altLang="en-US" sz="2400" dirty="0">
              <a:solidFill>
                <a:schemeClr val="bg1"/>
              </a:solidFill>
            </a:endParaRPr>
          </a:p>
        </p:txBody>
      </p:sp>
    </p:spTree>
    <p:extLst>
      <p:ext uri="{BB962C8B-B14F-4D97-AF65-F5344CB8AC3E}">
        <p14:creationId xmlns:p14="http://schemas.microsoft.com/office/powerpoint/2010/main" val="20638259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テキスト ボックス 1"/>
          <p:cNvSpPr txBox="1"/>
          <p:nvPr/>
        </p:nvSpPr>
        <p:spPr>
          <a:xfrm>
            <a:off x="2548817" y="2433215"/>
            <a:ext cx="5368833" cy="3170099"/>
          </a:xfrm>
          <a:prstGeom prst="rect">
            <a:avLst/>
          </a:prstGeom>
          <a:solidFill>
            <a:schemeClr val="bg1"/>
          </a:solidFill>
          <a:ln>
            <a:solidFill>
              <a:schemeClr val="tx1"/>
            </a:solidFill>
          </a:ln>
        </p:spPr>
        <p:txBody>
          <a:bodyPr wrap="square" rtlCol="0">
            <a:spAutoFit/>
          </a:bodyPr>
          <a:lstStyle/>
          <a:p>
            <a:endParaRPr lang="en-US" altLang="ja-JP" sz="800" b="1" dirty="0" smtClean="0"/>
          </a:p>
          <a:p>
            <a:r>
              <a:rPr lang="ja-JP" altLang="en-US" sz="800" b="1" dirty="0" smtClean="0"/>
              <a:t>  </a:t>
            </a:r>
            <a:endParaRPr lang="en-US" altLang="ja-JP" sz="800" b="1" dirty="0" smtClean="0"/>
          </a:p>
          <a:p>
            <a:r>
              <a:rPr lang="ja-JP" altLang="en-US" sz="4400" b="1" dirty="0" smtClean="0"/>
              <a:t> 一辺を</a:t>
            </a:r>
            <a:r>
              <a:rPr lang="en-US" altLang="ja-JP" sz="4400" b="1" dirty="0" smtClean="0"/>
              <a:t>100</a:t>
            </a:r>
            <a:r>
              <a:rPr lang="ja-JP" altLang="en-US" sz="4400" b="1" dirty="0" smtClean="0"/>
              <a:t>歩</a:t>
            </a:r>
            <a:r>
              <a:rPr lang="ja-JP" altLang="en-US" sz="4400" b="1" dirty="0"/>
              <a:t>分</a:t>
            </a:r>
            <a:r>
              <a:rPr lang="ja-JP" altLang="en-US" sz="4400" b="1" dirty="0" smtClean="0"/>
              <a:t>とし、</a:t>
            </a:r>
            <a:endParaRPr kumimoji="1" lang="en-US" altLang="ja-JP" sz="4400" b="1" dirty="0" smtClean="0"/>
          </a:p>
          <a:p>
            <a:r>
              <a:rPr kumimoji="1" lang="ja-JP" altLang="en-US" sz="4400" b="1" dirty="0" smtClean="0"/>
              <a:t> 正方形をかく</a:t>
            </a:r>
            <a:endParaRPr kumimoji="1" lang="en-US" altLang="ja-JP" sz="4400" b="1" dirty="0" smtClean="0"/>
          </a:p>
          <a:p>
            <a:r>
              <a:rPr kumimoji="1" lang="ja-JP" altLang="en-US" sz="4400" b="1" dirty="0" smtClean="0"/>
              <a:t> プログラムを</a:t>
            </a:r>
            <a:endParaRPr kumimoji="1" lang="en-US" altLang="ja-JP" sz="4400" b="1" dirty="0" smtClean="0"/>
          </a:p>
          <a:p>
            <a:r>
              <a:rPr kumimoji="1" lang="ja-JP" altLang="en-US" sz="4400" b="1" dirty="0" smtClean="0"/>
              <a:t> つくってみよう。</a:t>
            </a:r>
            <a:endParaRPr kumimoji="1" lang="en-US" altLang="ja-JP" sz="4400" b="1" dirty="0" smtClean="0"/>
          </a:p>
          <a:p>
            <a:endParaRPr kumimoji="1" lang="ja-JP" altLang="en-US" sz="800" b="1" dirty="0"/>
          </a:p>
        </p:txBody>
      </p:sp>
      <p:sp>
        <p:nvSpPr>
          <p:cNvPr id="4" name="テキスト ボックス 3"/>
          <p:cNvSpPr txBox="1"/>
          <p:nvPr/>
        </p:nvSpPr>
        <p:spPr>
          <a:xfrm>
            <a:off x="2175" y="0"/>
            <a:ext cx="12189825" cy="892552"/>
          </a:xfrm>
          <a:prstGeom prst="rect">
            <a:avLst/>
          </a:prstGeom>
          <a:solidFill>
            <a:srgbClr val="0070C0"/>
          </a:solidFill>
          <a:ln w="38100">
            <a:solidFill>
              <a:srgbClr val="0070C0"/>
            </a:solidFill>
          </a:ln>
        </p:spPr>
        <p:txBody>
          <a:bodyPr wrap="square" rtlCol="0" anchor="t">
            <a:spAutoFit/>
          </a:bodyPr>
          <a:lstStyle/>
          <a:p>
            <a:r>
              <a:rPr kumimoji="1" lang="en-US" altLang="ja-JP" sz="800" b="1" dirty="0" smtClean="0">
                <a:solidFill>
                  <a:schemeClr val="bg1"/>
                </a:solidFill>
              </a:rPr>
              <a:t> </a:t>
            </a:r>
          </a:p>
          <a:p>
            <a:r>
              <a:rPr kumimoji="1" lang="ja-JP" altLang="en-US" sz="4400" b="1" dirty="0" smtClean="0">
                <a:solidFill>
                  <a:schemeClr val="bg1"/>
                </a:solidFill>
              </a:rPr>
              <a:t>　　　  </a:t>
            </a:r>
            <a:r>
              <a:rPr kumimoji="1" lang="ja-JP" altLang="en-US" sz="4000" b="1" dirty="0" smtClean="0">
                <a:solidFill>
                  <a:schemeClr val="bg1"/>
                </a:solidFill>
              </a:rPr>
              <a:t>正方形</a:t>
            </a:r>
            <a:r>
              <a:rPr lang="ja-JP" altLang="en-US" sz="4000" b="1" dirty="0" smtClean="0">
                <a:solidFill>
                  <a:schemeClr val="bg1"/>
                </a:solidFill>
              </a:rPr>
              <a:t>をかくプログラムをつくる</a:t>
            </a:r>
            <a:endParaRPr lang="en-US" altLang="ja-JP" sz="4000" b="1" dirty="0" smtClean="0">
              <a:solidFill>
                <a:schemeClr val="bg1"/>
              </a:solidFill>
            </a:endParaRPr>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18</a:t>
            </a:fld>
            <a:endParaRPr kumimoji="1" lang="ja-JP" altLang="en-US"/>
          </a:p>
        </p:txBody>
      </p:sp>
      <p:sp>
        <p:nvSpPr>
          <p:cNvPr id="7" name="テキスト ボックス 6"/>
          <p:cNvSpPr txBox="1"/>
          <p:nvPr/>
        </p:nvSpPr>
        <p:spPr>
          <a:xfrm>
            <a:off x="10911840" y="10667"/>
            <a:ext cx="1280160" cy="461665"/>
          </a:xfrm>
          <a:prstGeom prst="rect">
            <a:avLst/>
          </a:prstGeom>
          <a:noFill/>
        </p:spPr>
        <p:txBody>
          <a:bodyPr wrap="square" rtlCol="0">
            <a:spAutoFit/>
          </a:bodyPr>
          <a:lstStyle/>
          <a:p>
            <a:r>
              <a:rPr kumimoji="1" lang="en-US" altLang="ja-JP" sz="2400" dirty="0" smtClean="0">
                <a:solidFill>
                  <a:schemeClr val="bg1"/>
                </a:solidFill>
              </a:rPr>
              <a:t>【18】</a:t>
            </a:r>
            <a:endParaRPr kumimoji="1" lang="ja-JP" altLang="en-US" sz="2400" dirty="0">
              <a:solidFill>
                <a:schemeClr val="bg1"/>
              </a:solidFill>
            </a:endParaRPr>
          </a:p>
        </p:txBody>
      </p:sp>
      <p:sp>
        <p:nvSpPr>
          <p:cNvPr id="8" name="楕円 2"/>
          <p:cNvSpPr/>
          <p:nvPr/>
        </p:nvSpPr>
        <p:spPr>
          <a:xfrm>
            <a:off x="354190" y="2262745"/>
            <a:ext cx="1321904" cy="320883"/>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2"/>
          <p:cNvSpPr/>
          <p:nvPr/>
        </p:nvSpPr>
        <p:spPr>
          <a:xfrm>
            <a:off x="-19878" y="2743201"/>
            <a:ext cx="506897" cy="506896"/>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楕円 2"/>
          <p:cNvSpPr/>
          <p:nvPr/>
        </p:nvSpPr>
        <p:spPr>
          <a:xfrm>
            <a:off x="354190" y="1496878"/>
            <a:ext cx="1321904" cy="321983"/>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924834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右中かっこ 1"/>
          <p:cNvSpPr/>
          <p:nvPr/>
        </p:nvSpPr>
        <p:spPr>
          <a:xfrm>
            <a:off x="4403034" y="2627383"/>
            <a:ext cx="566530" cy="3932444"/>
          </a:xfrm>
          <a:prstGeom prst="rightBrace">
            <a:avLst>
              <a:gd name="adj1" fmla="val 48016"/>
              <a:gd name="adj2" fmla="val 50000"/>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 name="テキスト ボックス 2"/>
          <p:cNvSpPr txBox="1"/>
          <p:nvPr/>
        </p:nvSpPr>
        <p:spPr>
          <a:xfrm>
            <a:off x="5083502" y="3656548"/>
            <a:ext cx="587829" cy="1938992"/>
          </a:xfrm>
          <a:prstGeom prst="rect">
            <a:avLst/>
          </a:prstGeom>
          <a:noFill/>
        </p:spPr>
        <p:txBody>
          <a:bodyPr wrap="square" rtlCol="0">
            <a:spAutoFit/>
          </a:bodyPr>
          <a:lstStyle/>
          <a:p>
            <a:r>
              <a:rPr kumimoji="1" lang="ja-JP" altLang="en-US" sz="4000" b="1" dirty="0" smtClean="0">
                <a:solidFill>
                  <a:srgbClr val="FF0000"/>
                </a:solidFill>
              </a:rPr>
              <a:t>正解例</a:t>
            </a:r>
            <a:endParaRPr kumimoji="1" lang="ja-JP" altLang="en-US" sz="4000" b="1" dirty="0">
              <a:solidFill>
                <a:srgbClr val="FF0000"/>
              </a:solidFill>
            </a:endParaRPr>
          </a:p>
        </p:txBody>
      </p:sp>
      <p:sp>
        <p:nvSpPr>
          <p:cNvPr id="7" name="テキスト ボックス 6"/>
          <p:cNvSpPr txBox="1"/>
          <p:nvPr/>
        </p:nvSpPr>
        <p:spPr>
          <a:xfrm>
            <a:off x="0" y="-47762"/>
            <a:ext cx="12192000" cy="954107"/>
          </a:xfrm>
          <a:prstGeom prst="rect">
            <a:avLst/>
          </a:prstGeom>
          <a:solidFill>
            <a:srgbClr val="0070C0"/>
          </a:solidFill>
          <a:ln w="38100">
            <a:solidFill>
              <a:srgbClr val="0070C0"/>
            </a:solidFill>
          </a:ln>
        </p:spPr>
        <p:txBody>
          <a:bodyPr wrap="square" rtlCol="0">
            <a:spAutoFit/>
          </a:bodyPr>
          <a:lstStyle/>
          <a:p>
            <a:endParaRPr kumimoji="1" lang="en-US" altLang="ja-JP" sz="800" b="1" dirty="0" smtClean="0">
              <a:solidFill>
                <a:schemeClr val="bg1"/>
              </a:solidFill>
            </a:endParaRPr>
          </a:p>
          <a:p>
            <a:pPr algn="ctr"/>
            <a:r>
              <a:rPr kumimoji="1" lang="ja-JP" altLang="en-US" sz="4000" b="1" dirty="0" smtClean="0">
                <a:solidFill>
                  <a:schemeClr val="bg1"/>
                </a:solidFill>
              </a:rPr>
              <a:t>正方形</a:t>
            </a:r>
            <a:r>
              <a:rPr lang="ja-JP" altLang="en-US" sz="4000" b="1" dirty="0" smtClean="0">
                <a:solidFill>
                  <a:schemeClr val="bg1"/>
                </a:solidFill>
              </a:rPr>
              <a:t>をかくプログラム</a:t>
            </a:r>
            <a:endParaRPr lang="en-US" altLang="ja-JP" sz="4000" b="1" dirty="0" smtClean="0">
              <a:solidFill>
                <a:schemeClr val="bg1"/>
              </a:solidFill>
            </a:endParaRPr>
          </a:p>
          <a:p>
            <a:pPr algn="ctr"/>
            <a:r>
              <a:rPr lang="en-US" altLang="ja-JP" sz="800" b="1" dirty="0">
                <a:solidFill>
                  <a:schemeClr val="bg1"/>
                </a:solidFill>
              </a:rPr>
              <a:t> </a:t>
            </a:r>
            <a:endParaRPr lang="en-US" altLang="ja-JP" sz="800" b="1" dirty="0" smtClean="0">
              <a:solidFill>
                <a:schemeClr val="bg1"/>
              </a:solidFill>
            </a:endParaRPr>
          </a:p>
        </p:txBody>
      </p:sp>
      <p:sp>
        <p:nvSpPr>
          <p:cNvPr id="8" name="スライド番号プレースホルダー 7"/>
          <p:cNvSpPr>
            <a:spLocks noGrp="1"/>
          </p:cNvSpPr>
          <p:nvPr>
            <p:ph type="sldNum" sz="quarter" idx="12"/>
          </p:nvPr>
        </p:nvSpPr>
        <p:spPr/>
        <p:txBody>
          <a:bodyPr/>
          <a:lstStyle/>
          <a:p>
            <a:fld id="{F4584ACA-8B2E-4416-821B-3D93A0A25E15}" type="slidenum">
              <a:rPr kumimoji="1" lang="ja-JP" altLang="en-US" smtClean="0"/>
              <a:t>19</a:t>
            </a:fld>
            <a:endParaRPr kumimoji="1" lang="ja-JP" altLang="en-US"/>
          </a:p>
        </p:txBody>
      </p:sp>
      <p:sp>
        <p:nvSpPr>
          <p:cNvPr id="9" name="テキスト ボックス 8"/>
          <p:cNvSpPr txBox="1"/>
          <p:nvPr/>
        </p:nvSpPr>
        <p:spPr>
          <a:xfrm>
            <a:off x="11033760" y="-41587"/>
            <a:ext cx="1158240" cy="461665"/>
          </a:xfrm>
          <a:prstGeom prst="rect">
            <a:avLst/>
          </a:prstGeom>
          <a:noFill/>
        </p:spPr>
        <p:txBody>
          <a:bodyPr wrap="square" rtlCol="0">
            <a:spAutoFit/>
          </a:bodyPr>
          <a:lstStyle/>
          <a:p>
            <a:r>
              <a:rPr kumimoji="1" lang="en-US" altLang="ja-JP" sz="2400" dirty="0" smtClean="0">
                <a:solidFill>
                  <a:schemeClr val="bg1"/>
                </a:solidFill>
              </a:rPr>
              <a:t>【</a:t>
            </a:r>
            <a:r>
              <a:rPr lang="en-US" altLang="ja-JP" sz="2400" dirty="0" smtClean="0">
                <a:solidFill>
                  <a:schemeClr val="bg1"/>
                </a:solidFill>
              </a:rPr>
              <a:t>19</a:t>
            </a:r>
            <a:r>
              <a:rPr kumimoji="1" lang="en-US" altLang="ja-JP" sz="2400" dirty="0" smtClean="0">
                <a:solidFill>
                  <a:schemeClr val="bg1"/>
                </a:solidFill>
              </a:rPr>
              <a:t>】</a:t>
            </a:r>
            <a:endParaRPr kumimoji="1" lang="ja-JP" altLang="en-US" sz="2400" dirty="0">
              <a:solidFill>
                <a:schemeClr val="bg1"/>
              </a:solidFill>
            </a:endParaRPr>
          </a:p>
        </p:txBody>
      </p:sp>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4498" y="1325563"/>
            <a:ext cx="1407259" cy="5387552"/>
          </a:xfrm>
          <a:prstGeom prst="rect">
            <a:avLst/>
          </a:prstGeom>
        </p:spPr>
      </p:pic>
    </p:spTree>
    <p:extLst>
      <p:ext uri="{BB962C8B-B14F-4D97-AF65-F5344CB8AC3E}">
        <p14:creationId xmlns:p14="http://schemas.microsoft.com/office/powerpoint/2010/main" val="9296027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509454" y="1997736"/>
            <a:ext cx="3069770" cy="839127"/>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6600" b="1" dirty="0" smtClean="0"/>
              <a:t>全ての</a:t>
            </a:r>
            <a:endParaRPr lang="en-US" altLang="ja-JP" sz="6600" b="1" dirty="0" smtClean="0"/>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2</a:t>
            </a:fld>
            <a:endParaRPr kumimoji="1" lang="ja-JP" altLang="en-US"/>
          </a:p>
        </p:txBody>
      </p:sp>
      <p:sp>
        <p:nvSpPr>
          <p:cNvPr id="5" name="テキスト ボックス 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lang="ja-JP" altLang="en-US" sz="2400" dirty="0"/>
              <a:t>２</a:t>
            </a:r>
            <a:r>
              <a:rPr kumimoji="1" lang="en-US" altLang="ja-JP" sz="2400" dirty="0" smtClean="0"/>
              <a:t>】</a:t>
            </a:r>
            <a:endParaRPr kumimoji="1" lang="ja-JP" altLang="en-US" sz="2400" dirty="0"/>
          </a:p>
        </p:txBody>
      </p:sp>
      <p:sp>
        <p:nvSpPr>
          <p:cNvPr id="7" name="タイトル 1"/>
          <p:cNvSpPr txBox="1">
            <a:spLocks/>
          </p:cNvSpPr>
          <p:nvPr/>
        </p:nvSpPr>
        <p:spPr>
          <a:xfrm>
            <a:off x="509454" y="3374312"/>
            <a:ext cx="9596845" cy="1058351"/>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6600" b="1" dirty="0" smtClean="0"/>
              <a:t>・</a:t>
            </a:r>
            <a:r>
              <a:rPr lang="ja-JP" altLang="en-US" sz="8000" b="1" dirty="0" smtClean="0">
                <a:solidFill>
                  <a:srgbClr val="0070C0"/>
                </a:solidFill>
              </a:rPr>
              <a:t>辺</a:t>
            </a:r>
            <a:r>
              <a:rPr lang="ja-JP" altLang="en-US" sz="6600" b="1" dirty="0" smtClean="0"/>
              <a:t>の長さが等しい</a:t>
            </a:r>
            <a:endParaRPr lang="en-US" altLang="ja-JP" sz="6600" b="1" dirty="0" smtClean="0"/>
          </a:p>
        </p:txBody>
      </p:sp>
      <p:sp>
        <p:nvSpPr>
          <p:cNvPr id="8" name="タイトル 1"/>
          <p:cNvSpPr txBox="1">
            <a:spLocks/>
          </p:cNvSpPr>
          <p:nvPr/>
        </p:nvSpPr>
        <p:spPr>
          <a:xfrm>
            <a:off x="574767" y="4535967"/>
            <a:ext cx="8856616" cy="1124604"/>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6600" b="1" dirty="0" smtClean="0"/>
              <a:t>・</a:t>
            </a:r>
            <a:r>
              <a:rPr lang="ja-JP" altLang="en-US" sz="8000" b="1" dirty="0" smtClean="0">
                <a:solidFill>
                  <a:srgbClr val="0070C0"/>
                </a:solidFill>
              </a:rPr>
              <a:t>角</a:t>
            </a:r>
            <a:r>
              <a:rPr lang="ja-JP" altLang="en-US" sz="6600" b="1" dirty="0" smtClean="0"/>
              <a:t>の大きさが等しい</a:t>
            </a:r>
            <a:endParaRPr lang="en-US" altLang="ja-JP" sz="6600" b="1" dirty="0" smtClean="0"/>
          </a:p>
        </p:txBody>
      </p:sp>
      <p:sp>
        <p:nvSpPr>
          <p:cNvPr id="9" name="タイトル 1"/>
          <p:cNvSpPr txBox="1">
            <a:spLocks/>
          </p:cNvSpPr>
          <p:nvPr/>
        </p:nvSpPr>
        <p:spPr>
          <a:xfrm>
            <a:off x="444136" y="472332"/>
            <a:ext cx="6017624" cy="987955"/>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6600" b="1" dirty="0" smtClean="0"/>
              <a:t>正多角形とは、</a:t>
            </a:r>
            <a:endParaRPr lang="en-US" altLang="ja-JP" sz="6600" b="1" dirty="0" smtClean="0"/>
          </a:p>
        </p:txBody>
      </p:sp>
      <p:sp>
        <p:nvSpPr>
          <p:cNvPr id="10" name="タイトル 1"/>
          <p:cNvSpPr txBox="1">
            <a:spLocks/>
          </p:cNvSpPr>
          <p:nvPr/>
        </p:nvSpPr>
        <p:spPr>
          <a:xfrm>
            <a:off x="9683931" y="4013277"/>
            <a:ext cx="2098764" cy="839127"/>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6600" b="1" dirty="0"/>
              <a:t>図形</a:t>
            </a:r>
            <a:endParaRPr lang="en-US" altLang="ja-JP" sz="6600" b="1" dirty="0" smtClean="0"/>
          </a:p>
        </p:txBody>
      </p:sp>
      <p:sp>
        <p:nvSpPr>
          <p:cNvPr id="11" name="右中かっこ 10"/>
          <p:cNvSpPr/>
          <p:nvPr/>
        </p:nvSpPr>
        <p:spPr>
          <a:xfrm>
            <a:off x="9126585" y="3374312"/>
            <a:ext cx="431072" cy="2164339"/>
          </a:xfrm>
          <a:prstGeom prst="rightBrace">
            <a:avLst>
              <a:gd name="adj1" fmla="val 48016"/>
              <a:gd name="adj2" fmla="val 50000"/>
            </a:avLst>
          </a:pr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37001976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テキスト ボックス 2"/>
          <p:cNvSpPr txBox="1"/>
          <p:nvPr/>
        </p:nvSpPr>
        <p:spPr>
          <a:xfrm>
            <a:off x="2736574" y="2419730"/>
            <a:ext cx="5368833" cy="2800767"/>
          </a:xfrm>
          <a:prstGeom prst="rect">
            <a:avLst/>
          </a:prstGeom>
          <a:solidFill>
            <a:schemeClr val="bg1"/>
          </a:solidFill>
          <a:ln>
            <a:solidFill>
              <a:schemeClr val="tx1"/>
            </a:solidFill>
          </a:ln>
        </p:spPr>
        <p:txBody>
          <a:bodyPr wrap="square" rtlCol="0">
            <a:spAutoFit/>
          </a:bodyPr>
          <a:lstStyle/>
          <a:p>
            <a:r>
              <a:rPr lang="ja-JP" altLang="en-US" sz="4400" b="1" dirty="0" smtClean="0"/>
              <a:t>「繰り返し」の</a:t>
            </a:r>
            <a:endParaRPr lang="en-US" altLang="ja-JP" sz="4400" b="1" dirty="0" smtClean="0"/>
          </a:p>
          <a:p>
            <a:r>
              <a:rPr lang="ja-JP" altLang="en-US" sz="4400" b="1" dirty="0" smtClean="0"/>
              <a:t>ブロックを使って、</a:t>
            </a:r>
            <a:r>
              <a:rPr kumimoji="1" lang="ja-JP" altLang="en-US" sz="4400" b="1" dirty="0" smtClean="0"/>
              <a:t>プログラムをつくりかえよう。</a:t>
            </a:r>
            <a:endParaRPr kumimoji="1" lang="ja-JP" altLang="en-US" sz="4400" b="1" dirty="0"/>
          </a:p>
        </p:txBody>
      </p:sp>
      <p:sp>
        <p:nvSpPr>
          <p:cNvPr id="4" name="楕円 2"/>
          <p:cNvSpPr/>
          <p:nvPr/>
        </p:nvSpPr>
        <p:spPr>
          <a:xfrm>
            <a:off x="334334" y="1937237"/>
            <a:ext cx="1405014" cy="825841"/>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0" y="17418"/>
            <a:ext cx="12192000" cy="954107"/>
          </a:xfrm>
          <a:prstGeom prst="rect">
            <a:avLst/>
          </a:prstGeom>
          <a:solidFill>
            <a:srgbClr val="0070C0"/>
          </a:solidFill>
          <a:ln w="38100">
            <a:solidFill>
              <a:srgbClr val="0070C0"/>
            </a:solidFill>
          </a:ln>
        </p:spPr>
        <p:txBody>
          <a:bodyPr wrap="square" rtlCol="0">
            <a:spAutoFit/>
          </a:bodyPr>
          <a:lstStyle/>
          <a:p>
            <a:pPr algn="ctr"/>
            <a:endParaRPr kumimoji="1" lang="en-US" altLang="ja-JP" sz="800" b="1" dirty="0" smtClean="0">
              <a:solidFill>
                <a:schemeClr val="bg1"/>
              </a:solidFill>
            </a:endParaRPr>
          </a:p>
          <a:p>
            <a:pPr algn="ctr"/>
            <a:r>
              <a:rPr kumimoji="1" lang="ja-JP" altLang="en-US" sz="4000" b="1" dirty="0" smtClean="0">
                <a:solidFill>
                  <a:schemeClr val="bg1"/>
                </a:solidFill>
              </a:rPr>
              <a:t>正方形（繰り返しのブロックを使用）</a:t>
            </a:r>
            <a:endParaRPr kumimoji="1" lang="en-US" altLang="ja-JP" sz="4000" b="1" dirty="0" smtClean="0">
              <a:solidFill>
                <a:schemeClr val="bg1"/>
              </a:solidFill>
            </a:endParaRPr>
          </a:p>
          <a:p>
            <a:pPr algn="ctr"/>
            <a:r>
              <a:rPr lang="en-US" altLang="ja-JP" sz="800" b="1" dirty="0">
                <a:solidFill>
                  <a:schemeClr val="bg1"/>
                </a:solidFill>
              </a:rPr>
              <a:t> </a:t>
            </a:r>
            <a:endParaRPr kumimoji="1" lang="en-US" altLang="ja-JP" sz="800" b="1" dirty="0" smtClean="0">
              <a:solidFill>
                <a:schemeClr val="bg1"/>
              </a:solidFill>
            </a:endParaRPr>
          </a:p>
        </p:txBody>
      </p:sp>
      <p:sp>
        <p:nvSpPr>
          <p:cNvPr id="7" name="スライド番号プレースホルダー 6"/>
          <p:cNvSpPr>
            <a:spLocks noGrp="1"/>
          </p:cNvSpPr>
          <p:nvPr>
            <p:ph type="sldNum" sz="quarter" idx="12"/>
          </p:nvPr>
        </p:nvSpPr>
        <p:spPr/>
        <p:txBody>
          <a:bodyPr/>
          <a:lstStyle/>
          <a:p>
            <a:fld id="{F4584ACA-8B2E-4416-821B-3D93A0A25E15}" type="slidenum">
              <a:rPr kumimoji="1" lang="ja-JP" altLang="en-US" smtClean="0"/>
              <a:t>20</a:t>
            </a:fld>
            <a:endParaRPr kumimoji="1" lang="ja-JP" altLang="en-US"/>
          </a:p>
        </p:txBody>
      </p:sp>
      <p:sp>
        <p:nvSpPr>
          <p:cNvPr id="8" name="テキスト ボックス 7"/>
          <p:cNvSpPr txBox="1"/>
          <p:nvPr/>
        </p:nvSpPr>
        <p:spPr>
          <a:xfrm>
            <a:off x="11033760" y="-41587"/>
            <a:ext cx="1158240" cy="461665"/>
          </a:xfrm>
          <a:prstGeom prst="rect">
            <a:avLst/>
          </a:prstGeom>
          <a:noFill/>
        </p:spPr>
        <p:txBody>
          <a:bodyPr wrap="square" rtlCol="0">
            <a:spAutoFit/>
          </a:bodyPr>
          <a:lstStyle/>
          <a:p>
            <a:r>
              <a:rPr kumimoji="1" lang="en-US" altLang="ja-JP" sz="2400" dirty="0" smtClean="0">
                <a:solidFill>
                  <a:schemeClr val="bg1"/>
                </a:solidFill>
              </a:rPr>
              <a:t>【</a:t>
            </a:r>
            <a:r>
              <a:rPr lang="en-US" altLang="ja-JP" sz="2400" dirty="0" smtClean="0">
                <a:solidFill>
                  <a:schemeClr val="bg1"/>
                </a:solidFill>
              </a:rPr>
              <a:t>20</a:t>
            </a:r>
            <a:r>
              <a:rPr kumimoji="1" lang="en-US" altLang="ja-JP" sz="2400" dirty="0" smtClean="0">
                <a:solidFill>
                  <a:schemeClr val="bg1"/>
                </a:solidFill>
              </a:rPr>
              <a:t>】</a:t>
            </a:r>
            <a:endParaRPr kumimoji="1" lang="ja-JP" altLang="en-US" sz="2400" dirty="0">
              <a:solidFill>
                <a:schemeClr val="bg1"/>
              </a:solidFill>
            </a:endParaRPr>
          </a:p>
        </p:txBody>
      </p:sp>
    </p:spTree>
    <p:extLst>
      <p:ext uri="{BB962C8B-B14F-4D97-AF65-F5344CB8AC3E}">
        <p14:creationId xmlns:p14="http://schemas.microsoft.com/office/powerpoint/2010/main" val="26550765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右中かっこ 4"/>
          <p:cNvSpPr/>
          <p:nvPr/>
        </p:nvSpPr>
        <p:spPr>
          <a:xfrm>
            <a:off x="4780911" y="2957082"/>
            <a:ext cx="332476" cy="1873336"/>
          </a:xfrm>
          <a:prstGeom prst="rightBrace">
            <a:avLst>
              <a:gd name="adj1" fmla="val 48016"/>
              <a:gd name="adj2" fmla="val 52618"/>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p:cNvSpPr txBox="1"/>
          <p:nvPr/>
        </p:nvSpPr>
        <p:spPr>
          <a:xfrm>
            <a:off x="5327847" y="2978315"/>
            <a:ext cx="718458" cy="1938992"/>
          </a:xfrm>
          <a:prstGeom prst="rect">
            <a:avLst/>
          </a:prstGeom>
          <a:noFill/>
          <a:ln w="38100">
            <a:solidFill>
              <a:srgbClr val="FF0000"/>
            </a:solidFill>
          </a:ln>
        </p:spPr>
        <p:txBody>
          <a:bodyPr wrap="square" rtlCol="0">
            <a:spAutoFit/>
          </a:bodyPr>
          <a:lstStyle/>
          <a:p>
            <a:r>
              <a:rPr kumimoji="1" lang="ja-JP" altLang="en-US" sz="4000" b="1" dirty="0" smtClean="0">
                <a:solidFill>
                  <a:srgbClr val="FF0000"/>
                </a:solidFill>
              </a:rPr>
              <a:t>正解例</a:t>
            </a:r>
            <a:endParaRPr kumimoji="1" lang="ja-JP" altLang="en-US" sz="4000" b="1" dirty="0">
              <a:solidFill>
                <a:srgbClr val="FF0000"/>
              </a:solidFill>
            </a:endParaRPr>
          </a:p>
        </p:txBody>
      </p:sp>
      <p:sp>
        <p:nvSpPr>
          <p:cNvPr id="7" name="テキスト ボックス 6"/>
          <p:cNvSpPr txBox="1"/>
          <p:nvPr/>
        </p:nvSpPr>
        <p:spPr>
          <a:xfrm>
            <a:off x="0" y="0"/>
            <a:ext cx="12192000" cy="954107"/>
          </a:xfrm>
          <a:prstGeom prst="rect">
            <a:avLst/>
          </a:prstGeom>
          <a:solidFill>
            <a:srgbClr val="0070C0"/>
          </a:solidFill>
          <a:ln w="38100">
            <a:solidFill>
              <a:srgbClr val="0070C0"/>
            </a:solidFill>
          </a:ln>
        </p:spPr>
        <p:txBody>
          <a:bodyPr wrap="square" rtlCol="0">
            <a:spAutoFit/>
          </a:bodyPr>
          <a:lstStyle/>
          <a:p>
            <a:pPr algn="ctr"/>
            <a:r>
              <a:rPr kumimoji="1" lang="en-US" altLang="ja-JP" sz="800" b="1" dirty="0" smtClean="0">
                <a:solidFill>
                  <a:schemeClr val="bg1"/>
                </a:solidFill>
              </a:rPr>
              <a:t> </a:t>
            </a:r>
          </a:p>
          <a:p>
            <a:pPr algn="ctr"/>
            <a:r>
              <a:rPr kumimoji="1" lang="ja-JP" altLang="en-US" sz="4000" b="1" dirty="0" smtClean="0">
                <a:solidFill>
                  <a:schemeClr val="bg1"/>
                </a:solidFill>
              </a:rPr>
              <a:t>正方形（繰り返しのブロックを使用）</a:t>
            </a:r>
            <a:endParaRPr kumimoji="1" lang="en-US" altLang="ja-JP" sz="4000" b="1" dirty="0" smtClean="0">
              <a:solidFill>
                <a:schemeClr val="bg1"/>
              </a:solidFill>
            </a:endParaRPr>
          </a:p>
          <a:p>
            <a:pPr algn="ctr"/>
            <a:r>
              <a:rPr lang="en-US" altLang="ja-JP" sz="800" b="1" dirty="0">
                <a:solidFill>
                  <a:schemeClr val="bg1"/>
                </a:solidFill>
              </a:rPr>
              <a:t> </a:t>
            </a:r>
            <a:endParaRPr kumimoji="1" lang="en-US" altLang="ja-JP" sz="800" b="1" dirty="0" smtClean="0">
              <a:solidFill>
                <a:schemeClr val="bg1"/>
              </a:solidFill>
            </a:endParaRPr>
          </a:p>
        </p:txBody>
      </p:sp>
      <p:sp>
        <p:nvSpPr>
          <p:cNvPr id="8" name="スライド番号プレースホルダー 7"/>
          <p:cNvSpPr>
            <a:spLocks noGrp="1"/>
          </p:cNvSpPr>
          <p:nvPr>
            <p:ph type="sldNum" sz="quarter" idx="12"/>
          </p:nvPr>
        </p:nvSpPr>
        <p:spPr/>
        <p:txBody>
          <a:bodyPr/>
          <a:lstStyle/>
          <a:p>
            <a:fld id="{F4584ACA-8B2E-4416-821B-3D93A0A25E15}" type="slidenum">
              <a:rPr kumimoji="1" lang="ja-JP" altLang="en-US" smtClean="0"/>
              <a:t>21</a:t>
            </a:fld>
            <a:endParaRPr kumimoji="1" lang="ja-JP" altLang="en-US"/>
          </a:p>
        </p:txBody>
      </p:sp>
      <p:sp>
        <p:nvSpPr>
          <p:cNvPr id="9" name="テキスト ボックス 8"/>
          <p:cNvSpPr txBox="1"/>
          <p:nvPr/>
        </p:nvSpPr>
        <p:spPr>
          <a:xfrm>
            <a:off x="11033760" y="-41587"/>
            <a:ext cx="1158240" cy="461665"/>
          </a:xfrm>
          <a:prstGeom prst="rect">
            <a:avLst/>
          </a:prstGeom>
          <a:noFill/>
        </p:spPr>
        <p:txBody>
          <a:bodyPr wrap="square" rtlCol="0">
            <a:spAutoFit/>
          </a:bodyPr>
          <a:lstStyle/>
          <a:p>
            <a:r>
              <a:rPr kumimoji="1" lang="en-US" altLang="ja-JP" sz="2400" dirty="0" smtClean="0">
                <a:solidFill>
                  <a:schemeClr val="bg1"/>
                </a:solidFill>
              </a:rPr>
              <a:t>【</a:t>
            </a:r>
            <a:r>
              <a:rPr lang="en-US" altLang="ja-JP" sz="2400" dirty="0" smtClean="0">
                <a:solidFill>
                  <a:schemeClr val="bg1"/>
                </a:solidFill>
              </a:rPr>
              <a:t>21</a:t>
            </a:r>
            <a:r>
              <a:rPr kumimoji="1" lang="en-US" altLang="ja-JP" sz="2400" dirty="0" smtClean="0">
                <a:solidFill>
                  <a:schemeClr val="bg1"/>
                </a:solidFill>
              </a:rPr>
              <a:t>】</a:t>
            </a:r>
            <a:endParaRPr kumimoji="1" lang="ja-JP" altLang="en-US" sz="2400" dirty="0">
              <a:solidFill>
                <a:schemeClr val="bg1"/>
              </a:solidFill>
            </a:endParaRPr>
          </a:p>
        </p:txBody>
      </p:sp>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5092" y="1435539"/>
            <a:ext cx="1791359" cy="3532679"/>
          </a:xfrm>
          <a:prstGeom prst="rect">
            <a:avLst/>
          </a:prstGeom>
        </p:spPr>
      </p:pic>
    </p:spTree>
    <p:extLst>
      <p:ext uri="{BB962C8B-B14F-4D97-AF65-F5344CB8AC3E}">
        <p14:creationId xmlns:p14="http://schemas.microsoft.com/office/powerpoint/2010/main" val="20734791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81449" y="1285103"/>
            <a:ext cx="10379676" cy="2990335"/>
          </a:xfrm>
          <a:ln w="38100">
            <a:solidFill>
              <a:srgbClr val="0070C0"/>
            </a:solidFill>
          </a:ln>
        </p:spPr>
        <p:txBody>
          <a:bodyPr>
            <a:noAutofit/>
          </a:bodyPr>
          <a:lstStyle/>
          <a:p>
            <a:r>
              <a:rPr lang="ja-JP" altLang="en-US" sz="8800" b="1" dirty="0" smtClean="0"/>
              <a:t>正多角形をかくときのきまりを考えよう</a:t>
            </a:r>
            <a:endParaRPr kumimoji="1" lang="ja-JP" altLang="en-US" sz="8800" b="1"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22</a:t>
            </a:fld>
            <a:endParaRPr kumimoji="1" lang="ja-JP" altLang="en-US"/>
          </a:p>
        </p:txBody>
      </p:sp>
      <p:sp>
        <p:nvSpPr>
          <p:cNvPr id="5" name="テキスト ボックス 4"/>
          <p:cNvSpPr txBox="1"/>
          <p:nvPr/>
        </p:nvSpPr>
        <p:spPr>
          <a:xfrm>
            <a:off x="10981509" y="10667"/>
            <a:ext cx="1210491" cy="461665"/>
          </a:xfrm>
          <a:prstGeom prst="rect">
            <a:avLst/>
          </a:prstGeom>
          <a:noFill/>
        </p:spPr>
        <p:txBody>
          <a:bodyPr wrap="square" rtlCol="0">
            <a:spAutoFit/>
          </a:bodyPr>
          <a:lstStyle/>
          <a:p>
            <a:r>
              <a:rPr kumimoji="1" lang="en-US" altLang="ja-JP" sz="2400" dirty="0" smtClean="0"/>
              <a:t>【</a:t>
            </a:r>
            <a:r>
              <a:rPr lang="en-US" altLang="ja-JP" sz="2400" dirty="0" smtClean="0"/>
              <a:t>22</a:t>
            </a:r>
            <a:r>
              <a:rPr kumimoji="1" lang="en-US" altLang="ja-JP" sz="2400" dirty="0" smtClean="0"/>
              <a:t>】</a:t>
            </a:r>
            <a:endParaRPr kumimoji="1" lang="ja-JP" altLang="en-US" sz="2400" dirty="0"/>
          </a:p>
        </p:txBody>
      </p:sp>
    </p:spTree>
    <p:extLst>
      <p:ext uri="{BB962C8B-B14F-4D97-AF65-F5344CB8AC3E}">
        <p14:creationId xmlns:p14="http://schemas.microsoft.com/office/powerpoint/2010/main" val="39773460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テキスト ボックス 2"/>
          <p:cNvSpPr txBox="1"/>
          <p:nvPr/>
        </p:nvSpPr>
        <p:spPr>
          <a:xfrm>
            <a:off x="2696816" y="3872260"/>
            <a:ext cx="5368833" cy="2123658"/>
          </a:xfrm>
          <a:prstGeom prst="rect">
            <a:avLst/>
          </a:prstGeom>
          <a:solidFill>
            <a:schemeClr val="bg1"/>
          </a:solidFill>
          <a:ln>
            <a:solidFill>
              <a:schemeClr val="tx1"/>
            </a:solidFill>
          </a:ln>
        </p:spPr>
        <p:txBody>
          <a:bodyPr wrap="square" rtlCol="0">
            <a:spAutoFit/>
          </a:bodyPr>
          <a:lstStyle/>
          <a:p>
            <a:r>
              <a:rPr lang="ja-JP" altLang="en-US" sz="4400" b="1" dirty="0" smtClean="0"/>
              <a:t>「正三角形」をかく</a:t>
            </a:r>
            <a:endParaRPr lang="en-US" altLang="ja-JP" sz="4400" b="1" dirty="0" smtClean="0"/>
          </a:p>
          <a:p>
            <a:r>
              <a:rPr kumimoji="1" lang="ja-JP" altLang="en-US" sz="4400" b="1" dirty="0" smtClean="0"/>
              <a:t>プログラムにつくりかえよう。</a:t>
            </a:r>
            <a:endParaRPr kumimoji="1" lang="ja-JP" altLang="en-US" sz="4400" b="1" dirty="0"/>
          </a:p>
        </p:txBody>
      </p:sp>
      <p:sp>
        <p:nvSpPr>
          <p:cNvPr id="4" name="テキスト ボックス 3"/>
          <p:cNvSpPr txBox="1"/>
          <p:nvPr/>
        </p:nvSpPr>
        <p:spPr>
          <a:xfrm>
            <a:off x="0" y="0"/>
            <a:ext cx="12192000" cy="954107"/>
          </a:xfrm>
          <a:prstGeom prst="rect">
            <a:avLst/>
          </a:prstGeom>
          <a:solidFill>
            <a:srgbClr val="0070C0"/>
          </a:solidFill>
          <a:ln w="38100">
            <a:solidFill>
              <a:srgbClr val="0070C0"/>
            </a:solidFill>
          </a:ln>
        </p:spPr>
        <p:txBody>
          <a:bodyPr wrap="square" rtlCol="0">
            <a:spAutoFit/>
          </a:bodyPr>
          <a:lstStyle/>
          <a:p>
            <a:endParaRPr kumimoji="1" lang="en-US" altLang="ja-JP" sz="800" b="1" dirty="0" smtClean="0"/>
          </a:p>
          <a:p>
            <a:r>
              <a:rPr kumimoji="1" lang="ja-JP" altLang="en-US" sz="800" b="1" dirty="0" smtClean="0"/>
              <a:t>                                                         </a:t>
            </a:r>
            <a:r>
              <a:rPr kumimoji="1" lang="ja-JP" altLang="en-US" sz="4000" b="1" dirty="0" smtClean="0">
                <a:solidFill>
                  <a:schemeClr val="bg1"/>
                </a:solidFill>
              </a:rPr>
              <a:t>正</a:t>
            </a:r>
            <a:r>
              <a:rPr lang="ja-JP" altLang="en-US" sz="4000" b="1" dirty="0" smtClean="0">
                <a:solidFill>
                  <a:schemeClr val="bg1"/>
                </a:solidFill>
              </a:rPr>
              <a:t>三角</a:t>
            </a:r>
            <a:r>
              <a:rPr kumimoji="1" lang="ja-JP" altLang="en-US" sz="4000" b="1" dirty="0" smtClean="0">
                <a:solidFill>
                  <a:schemeClr val="bg1"/>
                </a:solidFill>
              </a:rPr>
              <a:t>形</a:t>
            </a:r>
            <a:r>
              <a:rPr lang="ja-JP" altLang="en-US" sz="4000" b="1" dirty="0" smtClean="0">
                <a:solidFill>
                  <a:schemeClr val="bg1"/>
                </a:solidFill>
              </a:rPr>
              <a:t>をかくプログラムをつくる</a:t>
            </a:r>
            <a:r>
              <a:rPr lang="ja-JP" altLang="en-US" sz="800" b="1" dirty="0">
                <a:solidFill>
                  <a:schemeClr val="bg1"/>
                </a:solidFill>
              </a:rPr>
              <a:t>　</a:t>
            </a:r>
            <a:endParaRPr lang="en-US" altLang="ja-JP" sz="800" b="1" dirty="0" smtClean="0">
              <a:solidFill>
                <a:schemeClr val="bg1"/>
              </a:solidFill>
            </a:endParaRPr>
          </a:p>
          <a:p>
            <a:endParaRPr lang="en-US" altLang="ja-JP" sz="800" b="1" dirty="0" smtClean="0">
              <a:solidFill>
                <a:schemeClr val="bg1"/>
              </a:solidFill>
            </a:endParaRPr>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23</a:t>
            </a:fld>
            <a:endParaRPr kumimoji="1" lang="ja-JP" altLang="en-US"/>
          </a:p>
        </p:txBody>
      </p:sp>
      <p:sp>
        <p:nvSpPr>
          <p:cNvPr id="7" name="テキスト ボックス 6"/>
          <p:cNvSpPr txBox="1"/>
          <p:nvPr/>
        </p:nvSpPr>
        <p:spPr>
          <a:xfrm>
            <a:off x="11040290" y="-5507"/>
            <a:ext cx="1158240" cy="461665"/>
          </a:xfrm>
          <a:prstGeom prst="rect">
            <a:avLst/>
          </a:prstGeom>
          <a:noFill/>
        </p:spPr>
        <p:txBody>
          <a:bodyPr wrap="square" rtlCol="0">
            <a:spAutoFit/>
          </a:bodyPr>
          <a:lstStyle/>
          <a:p>
            <a:r>
              <a:rPr kumimoji="1" lang="en-US" altLang="ja-JP" sz="2400" dirty="0" smtClean="0">
                <a:solidFill>
                  <a:schemeClr val="bg1"/>
                </a:solidFill>
              </a:rPr>
              <a:t>【</a:t>
            </a:r>
            <a:r>
              <a:rPr lang="en-US" altLang="ja-JP" sz="2400" dirty="0" smtClean="0">
                <a:solidFill>
                  <a:schemeClr val="bg1"/>
                </a:solidFill>
              </a:rPr>
              <a:t>23</a:t>
            </a:r>
            <a:r>
              <a:rPr kumimoji="1" lang="en-US" altLang="ja-JP" sz="2400" dirty="0" smtClean="0">
                <a:solidFill>
                  <a:schemeClr val="bg1"/>
                </a:solidFill>
              </a:rPr>
              <a:t>】</a:t>
            </a:r>
            <a:endParaRPr kumimoji="1" lang="ja-JP" altLang="en-US" sz="2400" dirty="0">
              <a:solidFill>
                <a:schemeClr val="bg1"/>
              </a:solidFill>
            </a:endParaRPr>
          </a:p>
        </p:txBody>
      </p:sp>
    </p:spTree>
    <p:extLst>
      <p:ext uri="{BB962C8B-B14F-4D97-AF65-F5344CB8AC3E}">
        <p14:creationId xmlns:p14="http://schemas.microsoft.com/office/powerpoint/2010/main" val="13146451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右中かっこ 3"/>
          <p:cNvSpPr/>
          <p:nvPr/>
        </p:nvSpPr>
        <p:spPr>
          <a:xfrm>
            <a:off x="5058102" y="3082473"/>
            <a:ext cx="332476" cy="2105753"/>
          </a:xfrm>
          <a:prstGeom prst="rightBrace">
            <a:avLst>
              <a:gd name="adj1" fmla="val 48016"/>
              <a:gd name="adj2" fmla="val 49367"/>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p:cNvSpPr txBox="1"/>
          <p:nvPr/>
        </p:nvSpPr>
        <p:spPr>
          <a:xfrm>
            <a:off x="5604040" y="3463690"/>
            <a:ext cx="718458" cy="1323439"/>
          </a:xfrm>
          <a:prstGeom prst="rect">
            <a:avLst/>
          </a:prstGeom>
          <a:noFill/>
          <a:ln w="38100">
            <a:solidFill>
              <a:srgbClr val="FF0000"/>
            </a:solidFill>
          </a:ln>
        </p:spPr>
        <p:txBody>
          <a:bodyPr wrap="square" rtlCol="0">
            <a:spAutoFit/>
          </a:bodyPr>
          <a:lstStyle/>
          <a:p>
            <a:r>
              <a:rPr kumimoji="1" lang="ja-JP" altLang="en-US" sz="4000" b="1" dirty="0" smtClean="0">
                <a:solidFill>
                  <a:srgbClr val="FF0000"/>
                </a:solidFill>
              </a:rPr>
              <a:t>失敗</a:t>
            </a:r>
            <a:endParaRPr kumimoji="1" lang="ja-JP" altLang="en-US" sz="4000" b="1" dirty="0">
              <a:solidFill>
                <a:srgbClr val="FF0000"/>
              </a:solidFill>
            </a:endParaRPr>
          </a:p>
        </p:txBody>
      </p:sp>
      <p:sp>
        <p:nvSpPr>
          <p:cNvPr id="7" name="テキスト ボックス 6"/>
          <p:cNvSpPr txBox="1"/>
          <p:nvPr/>
        </p:nvSpPr>
        <p:spPr>
          <a:xfrm>
            <a:off x="5604040" y="5331651"/>
            <a:ext cx="2471267" cy="584775"/>
          </a:xfrm>
          <a:prstGeom prst="rect">
            <a:avLst/>
          </a:prstGeom>
          <a:noFill/>
          <a:ln w="38100">
            <a:noFill/>
          </a:ln>
        </p:spPr>
        <p:txBody>
          <a:bodyPr wrap="square" rtlCol="0">
            <a:spAutoFit/>
          </a:bodyPr>
          <a:lstStyle/>
          <a:p>
            <a:r>
              <a:rPr lang="ja-JP" altLang="en-US" sz="3200" b="1" dirty="0">
                <a:solidFill>
                  <a:srgbClr val="FF0000"/>
                </a:solidFill>
              </a:rPr>
              <a:t>何</a:t>
            </a:r>
            <a:r>
              <a:rPr lang="ja-JP" altLang="en-US" sz="3200" b="1" dirty="0" smtClean="0">
                <a:solidFill>
                  <a:srgbClr val="FF0000"/>
                </a:solidFill>
              </a:rPr>
              <a:t>が原因？</a:t>
            </a:r>
            <a:endParaRPr kumimoji="1" lang="ja-JP" altLang="en-US" sz="3200" b="1" dirty="0">
              <a:solidFill>
                <a:srgbClr val="FF0000"/>
              </a:solidFill>
            </a:endParaRPr>
          </a:p>
        </p:txBody>
      </p:sp>
      <p:sp>
        <p:nvSpPr>
          <p:cNvPr id="8" name="スライド番号プレースホルダー 7"/>
          <p:cNvSpPr>
            <a:spLocks noGrp="1"/>
          </p:cNvSpPr>
          <p:nvPr>
            <p:ph type="sldNum" sz="quarter" idx="12"/>
          </p:nvPr>
        </p:nvSpPr>
        <p:spPr/>
        <p:txBody>
          <a:bodyPr/>
          <a:lstStyle/>
          <a:p>
            <a:fld id="{F4584ACA-8B2E-4416-821B-3D93A0A25E15}" type="slidenum">
              <a:rPr kumimoji="1" lang="ja-JP" altLang="en-US" smtClean="0"/>
              <a:t>24</a:t>
            </a:fld>
            <a:endParaRPr kumimoji="1" lang="ja-JP" altLang="en-US"/>
          </a:p>
        </p:txBody>
      </p:sp>
      <p:sp>
        <p:nvSpPr>
          <p:cNvPr id="9" name="テキスト ボックス 8"/>
          <p:cNvSpPr txBox="1"/>
          <p:nvPr/>
        </p:nvSpPr>
        <p:spPr>
          <a:xfrm>
            <a:off x="11040290" y="-5507"/>
            <a:ext cx="1158240" cy="461665"/>
          </a:xfrm>
          <a:prstGeom prst="rect">
            <a:avLst/>
          </a:prstGeom>
          <a:solidFill>
            <a:schemeClr val="bg1"/>
          </a:solidFill>
        </p:spPr>
        <p:txBody>
          <a:bodyPr wrap="square" rtlCol="0">
            <a:spAutoFit/>
          </a:bodyPr>
          <a:lstStyle/>
          <a:p>
            <a:r>
              <a:rPr kumimoji="1" lang="en-US" altLang="ja-JP" sz="2400" dirty="0" smtClean="0"/>
              <a:t>【</a:t>
            </a:r>
            <a:r>
              <a:rPr lang="en-US" altLang="ja-JP" sz="2400" dirty="0" smtClean="0"/>
              <a:t>24</a:t>
            </a:r>
            <a:r>
              <a:rPr kumimoji="1" lang="en-US" altLang="ja-JP" sz="2400" dirty="0" smtClean="0"/>
              <a:t>】</a:t>
            </a:r>
            <a:endParaRPr kumimoji="1" lang="ja-JP" altLang="en-US" sz="2400" dirty="0"/>
          </a:p>
        </p:txBody>
      </p:sp>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7234" y="1372497"/>
            <a:ext cx="2053425" cy="3921168"/>
          </a:xfrm>
          <a:prstGeom prst="rect">
            <a:avLst/>
          </a:prstGeom>
        </p:spPr>
      </p:pic>
    </p:spTree>
    <p:extLst>
      <p:ext uri="{BB962C8B-B14F-4D97-AF65-F5344CB8AC3E}">
        <p14:creationId xmlns:p14="http://schemas.microsoft.com/office/powerpoint/2010/main" val="41300222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584ACA-8B2E-4416-821B-3D93A0A25E15}" type="slidenum">
              <a:rPr kumimoji="1" lang="ja-JP" altLang="en-US" smtClean="0"/>
              <a:t>25</a:t>
            </a:fld>
            <a:endParaRPr kumimoji="1" lang="ja-JP" altLang="en-US"/>
          </a:p>
        </p:txBody>
      </p:sp>
      <p:sp>
        <p:nvSpPr>
          <p:cNvPr id="3" name="タイトル 1"/>
          <p:cNvSpPr txBox="1">
            <a:spLocks/>
          </p:cNvSpPr>
          <p:nvPr/>
        </p:nvSpPr>
        <p:spPr>
          <a:xfrm>
            <a:off x="278296" y="1171512"/>
            <a:ext cx="11320669" cy="3992291"/>
          </a:xfrm>
          <a:prstGeom prst="rect">
            <a:avLst/>
          </a:prstGeom>
          <a:ln w="38100">
            <a:noFill/>
          </a:ln>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8800" b="1" dirty="0" smtClean="0"/>
              <a:t>「回す角の大きさ」に</a:t>
            </a:r>
            <a:endParaRPr lang="en-US" altLang="ja-JP" sz="8800" b="1" dirty="0" smtClean="0"/>
          </a:p>
          <a:p>
            <a:r>
              <a:rPr lang="ja-JP" altLang="en-US" sz="8800" b="1" dirty="0"/>
              <a:t>　</a:t>
            </a:r>
            <a:r>
              <a:rPr lang="ja-JP" altLang="en-US" sz="8800" b="1" dirty="0" smtClean="0"/>
              <a:t>ついて、考えよう。</a:t>
            </a:r>
            <a:endParaRPr lang="ja-JP" altLang="en-US" sz="8800" b="1" dirty="0"/>
          </a:p>
        </p:txBody>
      </p:sp>
      <p:sp>
        <p:nvSpPr>
          <p:cNvPr id="4" name="テキスト ボックス 3"/>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25</a:t>
            </a:r>
            <a:r>
              <a:rPr kumimoji="1" lang="en-US" altLang="ja-JP" sz="2400" dirty="0" smtClean="0"/>
              <a:t>】</a:t>
            </a:r>
            <a:endParaRPr kumimoji="1" lang="ja-JP" altLang="en-US" sz="2400" dirty="0"/>
          </a:p>
        </p:txBody>
      </p:sp>
    </p:spTree>
    <p:extLst>
      <p:ext uri="{BB962C8B-B14F-4D97-AF65-F5344CB8AC3E}">
        <p14:creationId xmlns:p14="http://schemas.microsoft.com/office/powerpoint/2010/main" val="8846598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p:cNvSpPr txBox="1"/>
          <p:nvPr/>
        </p:nvSpPr>
        <p:spPr>
          <a:xfrm>
            <a:off x="5427950" y="2077813"/>
            <a:ext cx="6518365" cy="3170099"/>
          </a:xfrm>
          <a:prstGeom prst="rect">
            <a:avLst/>
          </a:prstGeom>
          <a:noFill/>
          <a:ln w="12700">
            <a:solidFill>
              <a:schemeClr val="tx1"/>
            </a:solidFill>
          </a:ln>
        </p:spPr>
        <p:txBody>
          <a:bodyPr wrap="square" rtlCol="0">
            <a:spAutoFit/>
          </a:bodyPr>
          <a:lstStyle/>
          <a:p>
            <a:r>
              <a:rPr kumimoji="1" lang="ja-JP" altLang="en-US" sz="4000" b="1" dirty="0" smtClean="0"/>
              <a:t>正三角形をつくるためには、進行方向に対して、</a:t>
            </a:r>
            <a:endParaRPr kumimoji="1" lang="en-US" altLang="ja-JP" sz="4000" b="1" dirty="0" smtClean="0"/>
          </a:p>
          <a:p>
            <a:endParaRPr lang="en-US" altLang="ja-JP" sz="4000" b="1" dirty="0"/>
          </a:p>
          <a:p>
            <a:endParaRPr lang="en-US" altLang="ja-JP" sz="4000" dirty="0" smtClean="0"/>
          </a:p>
          <a:p>
            <a:endParaRPr kumimoji="1" lang="en-US" altLang="ja-JP" sz="4000" b="1" dirty="0" smtClean="0"/>
          </a:p>
        </p:txBody>
      </p:sp>
      <p:cxnSp>
        <p:nvCxnSpPr>
          <p:cNvPr id="3" name="直線矢印コネクタ 2"/>
          <p:cNvCxnSpPr/>
          <p:nvPr/>
        </p:nvCxnSpPr>
        <p:spPr>
          <a:xfrm>
            <a:off x="277223" y="4569306"/>
            <a:ext cx="2547257"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a:off x="2824109" y="4569306"/>
            <a:ext cx="2547257" cy="0"/>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flipH="1" flipV="1">
            <a:off x="1451842" y="2535489"/>
            <a:ext cx="1327521" cy="2010812"/>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V="1">
            <a:off x="2808037" y="2645912"/>
            <a:ext cx="1211554" cy="19245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左カーブ矢印 14"/>
          <p:cNvSpPr/>
          <p:nvPr/>
        </p:nvSpPr>
        <p:spPr>
          <a:xfrm rot="6977021" flipH="1">
            <a:off x="2737912" y="3296349"/>
            <a:ext cx="546998" cy="1456513"/>
          </a:xfrm>
          <a:prstGeom prst="curvedLeftArrow">
            <a:avLst>
              <a:gd name="adj1" fmla="val 25000"/>
              <a:gd name="adj2" fmla="val 97450"/>
              <a:gd name="adj3" fmla="val 25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アーチ 15"/>
          <p:cNvSpPr/>
          <p:nvPr/>
        </p:nvSpPr>
        <p:spPr>
          <a:xfrm rot="3950613">
            <a:off x="2999591" y="4146600"/>
            <a:ext cx="656213" cy="214300"/>
          </a:xfrm>
          <a:prstGeom prst="blockArc">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テキスト ボックス 18"/>
          <p:cNvSpPr txBox="1"/>
          <p:nvPr/>
        </p:nvSpPr>
        <p:spPr>
          <a:xfrm>
            <a:off x="3463559" y="3753492"/>
            <a:ext cx="1554481" cy="584775"/>
          </a:xfrm>
          <a:prstGeom prst="rect">
            <a:avLst/>
          </a:prstGeom>
          <a:noFill/>
        </p:spPr>
        <p:txBody>
          <a:bodyPr wrap="square" rtlCol="0">
            <a:spAutoFit/>
          </a:bodyPr>
          <a:lstStyle/>
          <a:p>
            <a:r>
              <a:rPr kumimoji="1" lang="ja-JP" altLang="en-US" sz="3200" b="1" dirty="0" smtClean="0">
                <a:solidFill>
                  <a:srgbClr val="FF0000"/>
                </a:solidFill>
              </a:rPr>
              <a:t>６０</a:t>
            </a:r>
            <a:r>
              <a:rPr kumimoji="1" lang="en-US" altLang="ja-JP" sz="3200" b="1" dirty="0" smtClean="0">
                <a:solidFill>
                  <a:srgbClr val="FF0000"/>
                </a:solidFill>
              </a:rPr>
              <a:t>°</a:t>
            </a:r>
            <a:endParaRPr kumimoji="1" lang="ja-JP" altLang="en-US" sz="3200" b="1" dirty="0">
              <a:solidFill>
                <a:srgbClr val="FF0000"/>
              </a:solidFill>
            </a:endParaRPr>
          </a:p>
        </p:txBody>
      </p:sp>
      <p:sp>
        <p:nvSpPr>
          <p:cNvPr id="20" name="テキスト ボックス 19"/>
          <p:cNvSpPr txBox="1"/>
          <p:nvPr/>
        </p:nvSpPr>
        <p:spPr>
          <a:xfrm>
            <a:off x="2033539" y="3152011"/>
            <a:ext cx="1846229" cy="584775"/>
          </a:xfrm>
          <a:prstGeom prst="rect">
            <a:avLst/>
          </a:prstGeom>
          <a:noFill/>
        </p:spPr>
        <p:txBody>
          <a:bodyPr wrap="square" rtlCol="0">
            <a:spAutoFit/>
          </a:bodyPr>
          <a:lstStyle/>
          <a:p>
            <a:r>
              <a:rPr lang="ja-JP" altLang="en-US" sz="3200" b="1" dirty="0">
                <a:solidFill>
                  <a:srgbClr val="0070C0"/>
                </a:solidFill>
              </a:rPr>
              <a:t>１２０</a:t>
            </a:r>
            <a:r>
              <a:rPr kumimoji="1" lang="en-US" altLang="ja-JP" sz="3200" b="1" dirty="0" smtClean="0">
                <a:solidFill>
                  <a:srgbClr val="0070C0"/>
                </a:solidFill>
              </a:rPr>
              <a:t>°</a:t>
            </a:r>
            <a:endParaRPr kumimoji="1" lang="ja-JP" altLang="en-US" sz="3200" b="1" dirty="0">
              <a:solidFill>
                <a:srgbClr val="0070C0"/>
              </a:solidFill>
            </a:endParaRPr>
          </a:p>
        </p:txBody>
      </p:sp>
      <p:sp>
        <p:nvSpPr>
          <p:cNvPr id="21" name="テキスト ボックス 20"/>
          <p:cNvSpPr txBox="1"/>
          <p:nvPr/>
        </p:nvSpPr>
        <p:spPr>
          <a:xfrm>
            <a:off x="6942032" y="3468920"/>
            <a:ext cx="3631475" cy="1569660"/>
          </a:xfrm>
          <a:prstGeom prst="rect">
            <a:avLst/>
          </a:prstGeom>
          <a:noFill/>
        </p:spPr>
        <p:txBody>
          <a:bodyPr wrap="square" rtlCol="0">
            <a:spAutoFit/>
          </a:bodyPr>
          <a:lstStyle/>
          <a:p>
            <a:r>
              <a:rPr kumimoji="1" lang="en-US" altLang="ja-JP" sz="4800" b="1" dirty="0" smtClean="0">
                <a:solidFill>
                  <a:srgbClr val="FF0000"/>
                </a:solidFill>
              </a:rPr>
              <a:t>×</a:t>
            </a:r>
            <a:r>
              <a:rPr kumimoji="1" lang="ja-JP" altLang="en-US" sz="4800" b="1" dirty="0" smtClean="0">
                <a:solidFill>
                  <a:srgbClr val="FF0000"/>
                </a:solidFill>
              </a:rPr>
              <a:t>　６０</a:t>
            </a:r>
            <a:r>
              <a:rPr kumimoji="1" lang="en-US" altLang="ja-JP" sz="4800" b="1" dirty="0" smtClean="0">
                <a:solidFill>
                  <a:srgbClr val="FF0000"/>
                </a:solidFill>
              </a:rPr>
              <a:t>°</a:t>
            </a:r>
          </a:p>
          <a:p>
            <a:r>
              <a:rPr kumimoji="1" lang="ja-JP" altLang="en-US" sz="4800" b="1" dirty="0" smtClean="0">
                <a:solidFill>
                  <a:srgbClr val="0070C0"/>
                </a:solidFill>
              </a:rPr>
              <a:t>○１２０</a:t>
            </a:r>
            <a:r>
              <a:rPr kumimoji="1" lang="en-US" altLang="ja-JP" sz="4800" b="1" dirty="0" smtClean="0">
                <a:solidFill>
                  <a:srgbClr val="0070C0"/>
                </a:solidFill>
              </a:rPr>
              <a:t>°</a:t>
            </a:r>
            <a:endParaRPr kumimoji="1" lang="ja-JP" altLang="en-US" sz="4800" b="1" dirty="0">
              <a:solidFill>
                <a:srgbClr val="0070C0"/>
              </a:solidFill>
            </a:endParaRPr>
          </a:p>
        </p:txBody>
      </p:sp>
      <p:sp>
        <p:nvSpPr>
          <p:cNvPr id="22" name="テキスト ボックス 21"/>
          <p:cNvSpPr txBox="1"/>
          <p:nvPr/>
        </p:nvSpPr>
        <p:spPr>
          <a:xfrm>
            <a:off x="452574" y="397803"/>
            <a:ext cx="6854388" cy="769441"/>
          </a:xfrm>
          <a:prstGeom prst="rect">
            <a:avLst/>
          </a:prstGeom>
          <a:noFill/>
        </p:spPr>
        <p:txBody>
          <a:bodyPr wrap="square" rtlCol="0">
            <a:spAutoFit/>
          </a:bodyPr>
          <a:lstStyle/>
          <a:p>
            <a:r>
              <a:rPr kumimoji="1" lang="en-US" altLang="ja-JP" sz="4400" b="1" dirty="0" smtClean="0"/>
              <a:t>[</a:t>
            </a:r>
            <a:r>
              <a:rPr kumimoji="1" lang="ja-JP" altLang="en-US" sz="4400" b="1" dirty="0" smtClean="0"/>
              <a:t>回す角の大きさについて</a:t>
            </a:r>
            <a:r>
              <a:rPr kumimoji="1" lang="en-US" altLang="ja-JP" sz="4400" b="1" dirty="0" smtClean="0"/>
              <a:t>]</a:t>
            </a:r>
            <a:endParaRPr kumimoji="1" lang="ja-JP" altLang="en-US" sz="4400" b="1"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26</a:t>
            </a:fld>
            <a:endParaRPr kumimoji="1" lang="ja-JP" altLang="en-US"/>
          </a:p>
        </p:txBody>
      </p:sp>
      <p:sp>
        <p:nvSpPr>
          <p:cNvPr id="14" name="テキスト ボックス 13"/>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26</a:t>
            </a:r>
            <a:r>
              <a:rPr kumimoji="1" lang="en-US" altLang="ja-JP" sz="2400" dirty="0" smtClean="0"/>
              <a:t>】</a:t>
            </a:r>
            <a:endParaRPr kumimoji="1" lang="ja-JP" altLang="en-US" sz="2400" dirty="0"/>
          </a:p>
        </p:txBody>
      </p:sp>
      <p:sp>
        <p:nvSpPr>
          <p:cNvPr id="2" name="テキスト ボックス 1"/>
          <p:cNvSpPr txBox="1"/>
          <p:nvPr/>
        </p:nvSpPr>
        <p:spPr>
          <a:xfrm>
            <a:off x="4338562" y="3576649"/>
            <a:ext cx="705679" cy="1015663"/>
          </a:xfrm>
          <a:prstGeom prst="rect">
            <a:avLst/>
          </a:prstGeom>
          <a:noFill/>
        </p:spPr>
        <p:txBody>
          <a:bodyPr wrap="square" rtlCol="0">
            <a:spAutoFit/>
          </a:bodyPr>
          <a:lstStyle/>
          <a:p>
            <a:r>
              <a:rPr kumimoji="1" lang="en-US" altLang="ja-JP" sz="6000" dirty="0" smtClean="0">
                <a:solidFill>
                  <a:srgbClr val="FF0000"/>
                </a:solidFill>
              </a:rPr>
              <a:t>×</a:t>
            </a:r>
            <a:endParaRPr kumimoji="1" lang="ja-JP" altLang="en-US" sz="6000" dirty="0">
              <a:solidFill>
                <a:srgbClr val="FF0000"/>
              </a:solidFill>
            </a:endParaRPr>
          </a:p>
        </p:txBody>
      </p:sp>
      <p:sp>
        <p:nvSpPr>
          <p:cNvPr id="17" name="テキスト ボックス 16"/>
          <p:cNvSpPr txBox="1"/>
          <p:nvPr/>
        </p:nvSpPr>
        <p:spPr>
          <a:xfrm>
            <a:off x="2452024" y="2562647"/>
            <a:ext cx="705679" cy="769441"/>
          </a:xfrm>
          <a:prstGeom prst="rect">
            <a:avLst/>
          </a:prstGeom>
          <a:noFill/>
        </p:spPr>
        <p:txBody>
          <a:bodyPr wrap="square" rtlCol="0">
            <a:spAutoFit/>
          </a:bodyPr>
          <a:lstStyle/>
          <a:p>
            <a:r>
              <a:rPr kumimoji="1" lang="ja-JP" altLang="en-US" sz="4400" dirty="0" smtClean="0">
                <a:solidFill>
                  <a:srgbClr val="0070C0"/>
                </a:solidFill>
              </a:rPr>
              <a:t>○</a:t>
            </a:r>
            <a:endParaRPr kumimoji="1" lang="ja-JP" altLang="en-US" sz="4400" dirty="0">
              <a:solidFill>
                <a:srgbClr val="0070C0"/>
              </a:solidFill>
            </a:endParaRPr>
          </a:p>
        </p:txBody>
      </p:sp>
    </p:spTree>
    <p:extLst>
      <p:ext uri="{BB962C8B-B14F-4D97-AF65-F5344CB8AC3E}">
        <p14:creationId xmlns:p14="http://schemas.microsoft.com/office/powerpoint/2010/main" val="8262918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p:cNvSpPr txBox="1"/>
          <p:nvPr/>
        </p:nvSpPr>
        <p:spPr>
          <a:xfrm>
            <a:off x="5529200" y="1885555"/>
            <a:ext cx="5824600" cy="2123658"/>
          </a:xfrm>
          <a:prstGeom prst="rect">
            <a:avLst/>
          </a:prstGeom>
          <a:noFill/>
          <a:ln w="12700">
            <a:solidFill>
              <a:schemeClr val="tx1"/>
            </a:solidFill>
          </a:ln>
        </p:spPr>
        <p:txBody>
          <a:bodyPr wrap="square" rtlCol="0">
            <a:spAutoFit/>
          </a:bodyPr>
          <a:lstStyle/>
          <a:p>
            <a:r>
              <a:rPr lang="ja-JP" altLang="en-US" sz="4400" b="1" dirty="0" smtClean="0">
                <a:solidFill>
                  <a:srgbClr val="0070C0"/>
                </a:solidFill>
              </a:rPr>
              <a:t>回す</a:t>
            </a:r>
            <a:r>
              <a:rPr lang="ja-JP" altLang="en-US" sz="4400" b="1" dirty="0">
                <a:solidFill>
                  <a:srgbClr val="0070C0"/>
                </a:solidFill>
              </a:rPr>
              <a:t>角</a:t>
            </a:r>
            <a:r>
              <a:rPr lang="ja-JP" altLang="en-US" sz="4400" b="1" dirty="0" smtClean="0"/>
              <a:t>の大きさ</a:t>
            </a:r>
            <a:endParaRPr kumimoji="1" lang="en-US" altLang="ja-JP" sz="4400" b="1" dirty="0" smtClean="0"/>
          </a:p>
          <a:p>
            <a:r>
              <a:rPr lang="ja-JP" altLang="en-US" sz="4400" b="1" dirty="0" smtClean="0"/>
              <a:t>＝</a:t>
            </a:r>
            <a:r>
              <a:rPr lang="ja-JP" altLang="en-US" sz="4400" b="1" dirty="0"/>
              <a:t>　</a:t>
            </a:r>
            <a:r>
              <a:rPr lang="ja-JP" altLang="en-US" sz="4400" b="1" dirty="0" smtClean="0"/>
              <a:t> 　</a:t>
            </a:r>
            <a:r>
              <a:rPr lang="en-US" altLang="ja-JP" sz="4400" b="1" dirty="0" smtClean="0"/>
              <a:t>°</a:t>
            </a:r>
            <a:r>
              <a:rPr lang="ja-JP" altLang="en-US" sz="4400" b="1" dirty="0" smtClean="0"/>
              <a:t>－　　</a:t>
            </a:r>
            <a:r>
              <a:rPr lang="en-US" altLang="ja-JP" sz="4400" b="1" dirty="0" smtClean="0"/>
              <a:t>°</a:t>
            </a:r>
            <a:endParaRPr lang="en-US" altLang="ja-JP" sz="4400" b="1" dirty="0" smtClean="0">
              <a:solidFill>
                <a:srgbClr val="FF0000"/>
              </a:solidFill>
            </a:endParaRPr>
          </a:p>
          <a:p>
            <a:r>
              <a:rPr kumimoji="1" lang="ja-JP" altLang="en-US" sz="4400" b="1" dirty="0" smtClean="0"/>
              <a:t>＝  </a:t>
            </a:r>
            <a:r>
              <a:rPr lang="ja-JP" altLang="en-US" sz="4400" b="1" dirty="0" smtClean="0">
                <a:solidFill>
                  <a:srgbClr val="0070C0"/>
                </a:solidFill>
              </a:rPr>
              <a:t>？  </a:t>
            </a:r>
            <a:r>
              <a:rPr kumimoji="1" lang="en-US" altLang="ja-JP" sz="4400" b="1" dirty="0" smtClean="0">
                <a:solidFill>
                  <a:srgbClr val="0070C0"/>
                </a:solidFill>
              </a:rPr>
              <a:t>°</a:t>
            </a:r>
          </a:p>
        </p:txBody>
      </p:sp>
      <p:cxnSp>
        <p:nvCxnSpPr>
          <p:cNvPr id="3" name="直線矢印コネクタ 2"/>
          <p:cNvCxnSpPr/>
          <p:nvPr/>
        </p:nvCxnSpPr>
        <p:spPr>
          <a:xfrm>
            <a:off x="452574" y="4448188"/>
            <a:ext cx="2547257"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a:off x="2999831" y="4433707"/>
            <a:ext cx="2547257" cy="0"/>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H="1">
            <a:off x="448857" y="2473019"/>
            <a:ext cx="1215841" cy="199481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左カーブ矢印 14"/>
          <p:cNvSpPr/>
          <p:nvPr/>
        </p:nvSpPr>
        <p:spPr>
          <a:xfrm rot="7073309" flipH="1">
            <a:off x="2901548" y="3185784"/>
            <a:ext cx="440217" cy="1481867"/>
          </a:xfrm>
          <a:prstGeom prst="curvedLeftArrow">
            <a:avLst>
              <a:gd name="adj1" fmla="val 25000"/>
              <a:gd name="adj2" fmla="val 97450"/>
              <a:gd name="adj3" fmla="val 25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アーチ 15"/>
          <p:cNvSpPr/>
          <p:nvPr/>
        </p:nvSpPr>
        <p:spPr>
          <a:xfrm rot="18091773">
            <a:off x="2046663" y="4024724"/>
            <a:ext cx="656213" cy="267153"/>
          </a:xfrm>
          <a:prstGeom prst="blockArc">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テキスト ボックス 21"/>
          <p:cNvSpPr txBox="1"/>
          <p:nvPr/>
        </p:nvSpPr>
        <p:spPr>
          <a:xfrm>
            <a:off x="452574" y="397803"/>
            <a:ext cx="6813199" cy="769441"/>
          </a:xfrm>
          <a:prstGeom prst="rect">
            <a:avLst/>
          </a:prstGeom>
          <a:noFill/>
        </p:spPr>
        <p:txBody>
          <a:bodyPr wrap="square" rtlCol="0">
            <a:spAutoFit/>
          </a:bodyPr>
          <a:lstStyle/>
          <a:p>
            <a:r>
              <a:rPr kumimoji="1" lang="en-US" altLang="ja-JP" sz="4400" b="1" dirty="0" smtClean="0"/>
              <a:t>[</a:t>
            </a:r>
            <a:r>
              <a:rPr kumimoji="1" lang="ja-JP" altLang="en-US" sz="4400" b="1" dirty="0" smtClean="0"/>
              <a:t>回す角の大きさについて</a:t>
            </a:r>
            <a:r>
              <a:rPr kumimoji="1" lang="en-US" altLang="ja-JP" sz="4400" b="1" dirty="0" smtClean="0"/>
              <a:t>]</a:t>
            </a:r>
            <a:endParaRPr kumimoji="1" lang="ja-JP" altLang="en-US" sz="4400" b="1" dirty="0"/>
          </a:p>
        </p:txBody>
      </p:sp>
      <p:cxnSp>
        <p:nvCxnSpPr>
          <p:cNvPr id="13" name="直線矢印コネクタ 12"/>
          <p:cNvCxnSpPr/>
          <p:nvPr/>
        </p:nvCxnSpPr>
        <p:spPr>
          <a:xfrm flipH="1" flipV="1">
            <a:off x="1657264" y="2473019"/>
            <a:ext cx="1273628" cy="1985552"/>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27</a:t>
            </a:fld>
            <a:endParaRPr kumimoji="1" lang="ja-JP" altLang="en-US"/>
          </a:p>
        </p:txBody>
      </p:sp>
      <p:sp>
        <p:nvSpPr>
          <p:cNvPr id="14" name="テキスト ボックス 13"/>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27</a:t>
            </a:r>
            <a:r>
              <a:rPr kumimoji="1" lang="en-US" altLang="ja-JP" sz="2400" dirty="0" smtClean="0"/>
              <a:t>】</a:t>
            </a:r>
            <a:endParaRPr kumimoji="1" lang="ja-JP" altLang="en-US" sz="2400" dirty="0"/>
          </a:p>
        </p:txBody>
      </p:sp>
      <p:sp>
        <p:nvSpPr>
          <p:cNvPr id="2" name="アーチ 1"/>
          <p:cNvSpPr/>
          <p:nvPr/>
        </p:nvSpPr>
        <p:spPr>
          <a:xfrm>
            <a:off x="1918694" y="3331951"/>
            <a:ext cx="2126149" cy="2232473"/>
          </a:xfrm>
          <a:prstGeom prst="blockArc">
            <a:avLst>
              <a:gd name="adj1" fmla="val 10750188"/>
              <a:gd name="adj2" fmla="val 21559350"/>
              <a:gd name="adj3" fmla="val 3018"/>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正方形/長方形 4"/>
          <p:cNvSpPr/>
          <p:nvPr/>
        </p:nvSpPr>
        <p:spPr>
          <a:xfrm>
            <a:off x="2711579" y="3799681"/>
            <a:ext cx="1167915" cy="584775"/>
          </a:xfrm>
          <a:prstGeom prst="rect">
            <a:avLst/>
          </a:prstGeom>
        </p:spPr>
        <p:txBody>
          <a:bodyPr wrap="square">
            <a:spAutoFit/>
          </a:bodyPr>
          <a:lstStyle/>
          <a:p>
            <a:r>
              <a:rPr lang="ja-JP" altLang="en-US" sz="3200" b="1" dirty="0" smtClean="0">
                <a:solidFill>
                  <a:srgbClr val="0070C0"/>
                </a:solidFill>
              </a:rPr>
              <a:t>？</a:t>
            </a:r>
            <a:r>
              <a:rPr lang="en-US" altLang="ja-JP" sz="3200" b="1" dirty="0" smtClean="0">
                <a:solidFill>
                  <a:srgbClr val="0070C0"/>
                </a:solidFill>
              </a:rPr>
              <a:t>°</a:t>
            </a:r>
            <a:endParaRPr lang="ja-JP" altLang="en-US" sz="3200" dirty="0"/>
          </a:p>
        </p:txBody>
      </p:sp>
    </p:spTree>
    <p:extLst>
      <p:ext uri="{BB962C8B-B14F-4D97-AF65-F5344CB8AC3E}">
        <p14:creationId xmlns:p14="http://schemas.microsoft.com/office/powerpoint/2010/main" val="26541953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矢印コネクタ 2"/>
          <p:cNvCxnSpPr/>
          <p:nvPr/>
        </p:nvCxnSpPr>
        <p:spPr>
          <a:xfrm>
            <a:off x="645065" y="4030744"/>
            <a:ext cx="2547257"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a:off x="3192321" y="4029634"/>
            <a:ext cx="2547257" cy="0"/>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H="1">
            <a:off x="645064" y="2054021"/>
            <a:ext cx="1247966" cy="197561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左カーブ矢印 14"/>
          <p:cNvSpPr/>
          <p:nvPr/>
        </p:nvSpPr>
        <p:spPr>
          <a:xfrm rot="7073309" flipH="1">
            <a:off x="3142852" y="2756847"/>
            <a:ext cx="440217" cy="1481867"/>
          </a:xfrm>
          <a:prstGeom prst="curvedLeftArrow">
            <a:avLst>
              <a:gd name="adj1" fmla="val 25000"/>
              <a:gd name="adj2" fmla="val 97450"/>
              <a:gd name="adj3" fmla="val 25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アーチ 15"/>
          <p:cNvSpPr/>
          <p:nvPr/>
        </p:nvSpPr>
        <p:spPr>
          <a:xfrm rot="18091773">
            <a:off x="2312721" y="3611517"/>
            <a:ext cx="656213" cy="267153"/>
          </a:xfrm>
          <a:prstGeom prst="blockArc">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テキスト ボックス 21"/>
          <p:cNvSpPr txBox="1"/>
          <p:nvPr/>
        </p:nvSpPr>
        <p:spPr>
          <a:xfrm>
            <a:off x="452574" y="397803"/>
            <a:ext cx="6813199" cy="769441"/>
          </a:xfrm>
          <a:prstGeom prst="rect">
            <a:avLst/>
          </a:prstGeom>
          <a:noFill/>
        </p:spPr>
        <p:txBody>
          <a:bodyPr wrap="square" rtlCol="0">
            <a:spAutoFit/>
          </a:bodyPr>
          <a:lstStyle/>
          <a:p>
            <a:r>
              <a:rPr kumimoji="1" lang="en-US" altLang="ja-JP" sz="4400" b="1" dirty="0" smtClean="0"/>
              <a:t>[</a:t>
            </a:r>
            <a:r>
              <a:rPr kumimoji="1" lang="ja-JP" altLang="en-US" sz="4400" b="1" dirty="0" smtClean="0"/>
              <a:t>回す角の大きさについて</a:t>
            </a:r>
            <a:r>
              <a:rPr kumimoji="1" lang="en-US" altLang="ja-JP" sz="4400" b="1" dirty="0" smtClean="0"/>
              <a:t>]</a:t>
            </a:r>
            <a:endParaRPr kumimoji="1" lang="ja-JP" altLang="en-US" sz="4400" b="1" dirty="0"/>
          </a:p>
        </p:txBody>
      </p:sp>
      <p:cxnSp>
        <p:nvCxnSpPr>
          <p:cNvPr id="13" name="直線矢印コネクタ 12"/>
          <p:cNvCxnSpPr/>
          <p:nvPr/>
        </p:nvCxnSpPr>
        <p:spPr>
          <a:xfrm flipH="1" flipV="1">
            <a:off x="1898152" y="2044082"/>
            <a:ext cx="1273628" cy="1985552"/>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28</a:t>
            </a:fld>
            <a:endParaRPr kumimoji="1" lang="ja-JP" altLang="en-US"/>
          </a:p>
        </p:txBody>
      </p:sp>
      <p:sp>
        <p:nvSpPr>
          <p:cNvPr id="14" name="テキスト ボックス 13"/>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28</a:t>
            </a:r>
            <a:r>
              <a:rPr kumimoji="1" lang="en-US" altLang="ja-JP" sz="2400" dirty="0" smtClean="0"/>
              <a:t>】</a:t>
            </a:r>
            <a:endParaRPr kumimoji="1" lang="ja-JP" altLang="en-US" sz="2400" dirty="0"/>
          </a:p>
        </p:txBody>
      </p:sp>
      <p:sp>
        <p:nvSpPr>
          <p:cNvPr id="2" name="アーチ 1"/>
          <p:cNvSpPr/>
          <p:nvPr/>
        </p:nvSpPr>
        <p:spPr>
          <a:xfrm>
            <a:off x="2033874" y="2922662"/>
            <a:ext cx="2126149" cy="2232473"/>
          </a:xfrm>
          <a:prstGeom prst="blockArc">
            <a:avLst>
              <a:gd name="adj1" fmla="val 10750188"/>
              <a:gd name="adj2" fmla="val 21559350"/>
              <a:gd name="adj3" fmla="val 3018"/>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テキスト ボックス 16"/>
          <p:cNvSpPr txBox="1"/>
          <p:nvPr/>
        </p:nvSpPr>
        <p:spPr>
          <a:xfrm>
            <a:off x="2089333" y="4618170"/>
            <a:ext cx="9431383" cy="2123658"/>
          </a:xfrm>
          <a:prstGeom prst="rect">
            <a:avLst/>
          </a:prstGeom>
          <a:noFill/>
          <a:ln w="12700">
            <a:solidFill>
              <a:schemeClr val="tx1"/>
            </a:solidFill>
          </a:ln>
        </p:spPr>
        <p:txBody>
          <a:bodyPr wrap="square" rtlCol="0">
            <a:spAutoFit/>
          </a:bodyPr>
          <a:lstStyle/>
          <a:p>
            <a:r>
              <a:rPr lang="ja-JP" altLang="en-US" sz="4400" b="1" dirty="0" smtClean="0">
                <a:solidFill>
                  <a:srgbClr val="0070C0"/>
                </a:solidFill>
              </a:rPr>
              <a:t>回す</a:t>
            </a:r>
            <a:r>
              <a:rPr lang="ja-JP" altLang="en-US" sz="4400" b="1" dirty="0">
                <a:solidFill>
                  <a:srgbClr val="0070C0"/>
                </a:solidFill>
              </a:rPr>
              <a:t>角</a:t>
            </a:r>
            <a:r>
              <a:rPr lang="ja-JP" altLang="en-US" sz="4400" b="1" dirty="0" smtClean="0"/>
              <a:t>の大きさ</a:t>
            </a:r>
            <a:endParaRPr kumimoji="1" lang="en-US" altLang="ja-JP" sz="4400" b="1" dirty="0" smtClean="0"/>
          </a:p>
          <a:p>
            <a:r>
              <a:rPr lang="ja-JP" altLang="en-US" sz="4400" b="1" dirty="0" smtClean="0"/>
              <a:t>＝１８０</a:t>
            </a:r>
            <a:r>
              <a:rPr lang="en-US" altLang="ja-JP" sz="4400" b="1" dirty="0" smtClean="0"/>
              <a:t>°</a:t>
            </a:r>
            <a:r>
              <a:rPr lang="ja-JP" altLang="en-US" sz="4400" b="1" dirty="0" smtClean="0"/>
              <a:t>－ </a:t>
            </a:r>
            <a:r>
              <a:rPr lang="ja-JP" altLang="en-US" sz="4400" b="1" dirty="0" smtClean="0">
                <a:solidFill>
                  <a:srgbClr val="FF0000"/>
                </a:solidFill>
              </a:rPr>
              <a:t>６０</a:t>
            </a:r>
            <a:r>
              <a:rPr lang="en-US" altLang="ja-JP" sz="4400" b="1" dirty="0" smtClean="0">
                <a:solidFill>
                  <a:srgbClr val="FF0000"/>
                </a:solidFill>
              </a:rPr>
              <a:t>°</a:t>
            </a:r>
            <a:r>
              <a:rPr lang="ja-JP" altLang="en-US" sz="4400" b="1" dirty="0" smtClean="0">
                <a:solidFill>
                  <a:srgbClr val="FF0000"/>
                </a:solidFill>
              </a:rPr>
              <a:t>（１つの角）</a:t>
            </a:r>
            <a:endParaRPr lang="en-US" altLang="ja-JP" sz="4400" b="1" dirty="0" smtClean="0">
              <a:solidFill>
                <a:srgbClr val="FF0000"/>
              </a:solidFill>
            </a:endParaRPr>
          </a:p>
          <a:p>
            <a:r>
              <a:rPr kumimoji="1" lang="ja-JP" altLang="en-US" sz="4400" b="1" dirty="0" smtClean="0"/>
              <a:t>＝</a:t>
            </a:r>
            <a:r>
              <a:rPr kumimoji="1" lang="ja-JP" altLang="en-US" sz="4400" b="1" dirty="0" smtClean="0">
                <a:solidFill>
                  <a:srgbClr val="0070C0"/>
                </a:solidFill>
              </a:rPr>
              <a:t>１２０</a:t>
            </a:r>
            <a:r>
              <a:rPr kumimoji="1" lang="en-US" altLang="ja-JP" sz="4400" b="1" dirty="0" smtClean="0">
                <a:solidFill>
                  <a:srgbClr val="0070C0"/>
                </a:solidFill>
              </a:rPr>
              <a:t>°</a:t>
            </a:r>
          </a:p>
        </p:txBody>
      </p:sp>
    </p:spTree>
    <p:extLst>
      <p:ext uri="{BB962C8B-B14F-4D97-AF65-F5344CB8AC3E}">
        <p14:creationId xmlns:p14="http://schemas.microsoft.com/office/powerpoint/2010/main" val="34270586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右中かっこ 4"/>
          <p:cNvSpPr/>
          <p:nvPr/>
        </p:nvSpPr>
        <p:spPr>
          <a:xfrm>
            <a:off x="4830417" y="3008160"/>
            <a:ext cx="332476" cy="2130370"/>
          </a:xfrm>
          <a:prstGeom prst="rightBrace">
            <a:avLst>
              <a:gd name="adj1" fmla="val 48016"/>
              <a:gd name="adj2" fmla="val 49367"/>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p:cNvSpPr txBox="1"/>
          <p:nvPr/>
        </p:nvSpPr>
        <p:spPr>
          <a:xfrm>
            <a:off x="5336303" y="3171456"/>
            <a:ext cx="718458" cy="1938992"/>
          </a:xfrm>
          <a:prstGeom prst="rect">
            <a:avLst/>
          </a:prstGeom>
          <a:noFill/>
          <a:ln w="38100">
            <a:solidFill>
              <a:srgbClr val="FF0000"/>
            </a:solidFill>
          </a:ln>
        </p:spPr>
        <p:txBody>
          <a:bodyPr wrap="square" rtlCol="0">
            <a:spAutoFit/>
          </a:bodyPr>
          <a:lstStyle/>
          <a:p>
            <a:r>
              <a:rPr kumimoji="1" lang="ja-JP" altLang="en-US" sz="4000" b="1" dirty="0" smtClean="0">
                <a:solidFill>
                  <a:srgbClr val="FF0000"/>
                </a:solidFill>
              </a:rPr>
              <a:t>正解例</a:t>
            </a:r>
            <a:endParaRPr kumimoji="1" lang="ja-JP" altLang="en-US" sz="4000" b="1" dirty="0">
              <a:solidFill>
                <a:srgbClr val="FF0000"/>
              </a:solidFill>
            </a:endParaRPr>
          </a:p>
        </p:txBody>
      </p:sp>
      <p:sp>
        <p:nvSpPr>
          <p:cNvPr id="7" name="テキスト ボックス 6"/>
          <p:cNvSpPr txBox="1"/>
          <p:nvPr/>
        </p:nvSpPr>
        <p:spPr>
          <a:xfrm>
            <a:off x="1" y="17787"/>
            <a:ext cx="12191999" cy="892552"/>
          </a:xfrm>
          <a:prstGeom prst="rect">
            <a:avLst/>
          </a:prstGeom>
          <a:solidFill>
            <a:srgbClr val="0070C0"/>
          </a:solidFill>
          <a:ln w="38100">
            <a:solidFill>
              <a:srgbClr val="0070C0"/>
            </a:solidFill>
          </a:ln>
        </p:spPr>
        <p:txBody>
          <a:bodyPr wrap="square" rtlCol="0">
            <a:spAutoFit/>
          </a:bodyPr>
          <a:lstStyle/>
          <a:p>
            <a:r>
              <a:rPr kumimoji="1" lang="ja-JP" altLang="en-US" sz="800" b="1" dirty="0" smtClean="0"/>
              <a:t> </a:t>
            </a:r>
            <a:endParaRPr kumimoji="1" lang="en-US" altLang="ja-JP" sz="800" b="1" dirty="0" smtClean="0"/>
          </a:p>
          <a:p>
            <a:r>
              <a:rPr kumimoji="1" lang="ja-JP" altLang="en-US" sz="800" b="1" dirty="0" smtClean="0"/>
              <a:t>                                                                                              </a:t>
            </a:r>
            <a:r>
              <a:rPr lang="ja-JP" altLang="en-US" sz="4400" b="1" dirty="0" smtClean="0">
                <a:solidFill>
                  <a:schemeClr val="bg1"/>
                </a:solidFill>
              </a:rPr>
              <a:t>正三角</a:t>
            </a:r>
            <a:r>
              <a:rPr kumimoji="1" lang="ja-JP" altLang="en-US" sz="4400" b="1" dirty="0" smtClean="0">
                <a:solidFill>
                  <a:schemeClr val="bg1"/>
                </a:solidFill>
              </a:rPr>
              <a:t>形</a:t>
            </a:r>
            <a:r>
              <a:rPr lang="ja-JP" altLang="en-US" sz="4400" b="1" dirty="0" smtClean="0">
                <a:solidFill>
                  <a:schemeClr val="bg1"/>
                </a:solidFill>
              </a:rPr>
              <a:t>をかくプログラム</a:t>
            </a:r>
            <a:r>
              <a:rPr lang="ja-JP" altLang="en-US" sz="800" b="1" dirty="0">
                <a:solidFill>
                  <a:schemeClr val="bg1"/>
                </a:solidFill>
              </a:rPr>
              <a:t>　</a:t>
            </a:r>
            <a:endParaRPr lang="en-US" altLang="ja-JP" sz="800" b="1" dirty="0" smtClean="0">
              <a:solidFill>
                <a:schemeClr val="bg1"/>
              </a:solidFill>
            </a:endParaRPr>
          </a:p>
        </p:txBody>
      </p:sp>
      <p:sp>
        <p:nvSpPr>
          <p:cNvPr id="8" name="スライド番号プレースホルダー 7"/>
          <p:cNvSpPr>
            <a:spLocks noGrp="1"/>
          </p:cNvSpPr>
          <p:nvPr>
            <p:ph type="sldNum" sz="quarter" idx="12"/>
          </p:nvPr>
        </p:nvSpPr>
        <p:spPr/>
        <p:txBody>
          <a:bodyPr/>
          <a:lstStyle/>
          <a:p>
            <a:fld id="{F4584ACA-8B2E-4416-821B-3D93A0A25E15}" type="slidenum">
              <a:rPr kumimoji="1" lang="ja-JP" altLang="en-US" smtClean="0"/>
              <a:t>29</a:t>
            </a:fld>
            <a:endParaRPr kumimoji="1" lang="ja-JP" altLang="en-US"/>
          </a:p>
        </p:txBody>
      </p:sp>
      <p:sp>
        <p:nvSpPr>
          <p:cNvPr id="16" name="テキスト ボックス 15"/>
          <p:cNvSpPr txBox="1"/>
          <p:nvPr/>
        </p:nvSpPr>
        <p:spPr>
          <a:xfrm>
            <a:off x="3902824" y="5980116"/>
            <a:ext cx="2144167" cy="769441"/>
          </a:xfrm>
          <a:prstGeom prst="rect">
            <a:avLst/>
          </a:prstGeom>
          <a:noFill/>
        </p:spPr>
        <p:txBody>
          <a:bodyPr wrap="square" rtlCol="0">
            <a:spAutoFit/>
          </a:bodyPr>
          <a:lstStyle/>
          <a:p>
            <a:r>
              <a:rPr kumimoji="1" lang="ja-JP" altLang="en-US" sz="4400" b="1" dirty="0" smtClean="0"/>
              <a:t>１２０</a:t>
            </a:r>
            <a:endParaRPr kumimoji="1" lang="ja-JP" altLang="en-US" sz="4400" b="1" dirty="0"/>
          </a:p>
        </p:txBody>
      </p:sp>
      <p:sp>
        <p:nvSpPr>
          <p:cNvPr id="11" name="テキスト ボックス 10"/>
          <p:cNvSpPr txBox="1"/>
          <p:nvPr/>
        </p:nvSpPr>
        <p:spPr>
          <a:xfrm>
            <a:off x="11040290" y="-5507"/>
            <a:ext cx="1158240" cy="461665"/>
          </a:xfrm>
          <a:prstGeom prst="rect">
            <a:avLst/>
          </a:prstGeom>
          <a:noFill/>
        </p:spPr>
        <p:txBody>
          <a:bodyPr wrap="square" rtlCol="0">
            <a:spAutoFit/>
          </a:bodyPr>
          <a:lstStyle/>
          <a:p>
            <a:r>
              <a:rPr kumimoji="1" lang="en-US" altLang="ja-JP" sz="2400" dirty="0" smtClean="0">
                <a:solidFill>
                  <a:schemeClr val="bg1"/>
                </a:solidFill>
              </a:rPr>
              <a:t>【</a:t>
            </a:r>
            <a:r>
              <a:rPr lang="en-US" altLang="ja-JP" sz="2400" dirty="0" smtClean="0">
                <a:solidFill>
                  <a:schemeClr val="bg1"/>
                </a:solidFill>
              </a:rPr>
              <a:t>29</a:t>
            </a:r>
            <a:r>
              <a:rPr kumimoji="1" lang="en-US" altLang="ja-JP" sz="2400" dirty="0" smtClean="0">
                <a:solidFill>
                  <a:schemeClr val="bg1"/>
                </a:solidFill>
              </a:rPr>
              <a:t>】</a:t>
            </a:r>
            <a:endParaRPr kumimoji="1" lang="ja-JP" altLang="en-US" sz="2400" dirty="0">
              <a:solidFill>
                <a:schemeClr val="bg1"/>
              </a:solidFill>
            </a:endParaRPr>
          </a:p>
        </p:txBody>
      </p:sp>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34621" y="1346975"/>
            <a:ext cx="2022386" cy="3956362"/>
          </a:xfrm>
          <a:prstGeom prst="rect">
            <a:avLst/>
          </a:prstGeom>
        </p:spPr>
      </p:pic>
      <p:cxnSp>
        <p:nvCxnSpPr>
          <p:cNvPr id="10" name="直線矢印コネクタ 9"/>
          <p:cNvCxnSpPr/>
          <p:nvPr/>
        </p:nvCxnSpPr>
        <p:spPr>
          <a:xfrm flipH="1" flipV="1">
            <a:off x="3796748" y="4283765"/>
            <a:ext cx="858770" cy="1696352"/>
          </a:xfrm>
          <a:prstGeom prst="straightConnector1">
            <a:avLst/>
          </a:prstGeom>
          <a:ln w="190500">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1087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1018900" y="1233241"/>
            <a:ext cx="10228217" cy="1283334"/>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9600" b="1" dirty="0" smtClean="0"/>
              <a:t>多角形の角の和</a:t>
            </a:r>
            <a:endParaRPr lang="en-US" altLang="ja-JP" sz="8800" b="1" dirty="0" smtClean="0"/>
          </a:p>
        </p:txBody>
      </p:sp>
      <p:sp>
        <p:nvSpPr>
          <p:cNvPr id="4" name="タイトル 1"/>
          <p:cNvSpPr txBox="1">
            <a:spLocks/>
          </p:cNvSpPr>
          <p:nvPr/>
        </p:nvSpPr>
        <p:spPr>
          <a:xfrm>
            <a:off x="1293219" y="3207812"/>
            <a:ext cx="9679577" cy="2912429"/>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9600" b="1" dirty="0" smtClean="0"/>
              <a:t> → どんなことが</a:t>
            </a:r>
            <a:endParaRPr lang="en-US" altLang="ja-JP" sz="9600" b="1" dirty="0" smtClean="0"/>
          </a:p>
          <a:p>
            <a:r>
              <a:rPr lang="ja-JP" altLang="en-US" sz="9600" b="1" dirty="0" smtClean="0"/>
              <a:t> 　 いえた</a:t>
            </a:r>
            <a:r>
              <a:rPr lang="ja-JP" altLang="en-US" sz="9600" b="1" dirty="0"/>
              <a:t>かな</a:t>
            </a:r>
            <a:r>
              <a:rPr lang="ja-JP" altLang="en-US" sz="9600" b="1" dirty="0" smtClean="0"/>
              <a:t>？</a:t>
            </a:r>
            <a:endParaRPr lang="ja-JP" altLang="en-US" sz="9600" b="1" dirty="0"/>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3</a:t>
            </a:fld>
            <a:endParaRPr kumimoji="1" lang="ja-JP" altLang="en-US"/>
          </a:p>
        </p:txBody>
      </p:sp>
      <p:sp>
        <p:nvSpPr>
          <p:cNvPr id="5" name="テキスト ボックス 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lang="ja-JP" altLang="en-US" sz="2400" dirty="0"/>
              <a:t>３</a:t>
            </a:r>
            <a:r>
              <a:rPr kumimoji="1" lang="en-US" altLang="ja-JP" sz="2400" dirty="0" smtClean="0"/>
              <a:t>】</a:t>
            </a:r>
            <a:endParaRPr kumimoji="1" lang="ja-JP" altLang="en-US" sz="2400" dirty="0"/>
          </a:p>
        </p:txBody>
      </p:sp>
    </p:spTree>
    <p:extLst>
      <p:ext uri="{BB962C8B-B14F-4D97-AF65-F5344CB8AC3E}">
        <p14:creationId xmlns:p14="http://schemas.microsoft.com/office/powerpoint/2010/main" val="23576478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p:cNvSpPr txBox="1"/>
          <p:nvPr/>
        </p:nvSpPr>
        <p:spPr>
          <a:xfrm>
            <a:off x="5443500" y="1609190"/>
            <a:ext cx="6373334" cy="1446550"/>
          </a:xfrm>
          <a:prstGeom prst="rect">
            <a:avLst/>
          </a:prstGeom>
          <a:noFill/>
          <a:ln w="38100">
            <a:solidFill>
              <a:srgbClr val="FF0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4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　回す角の大きさ</a:t>
            </a:r>
            <a:endParaRPr kumimoji="1" lang="en-US" altLang="ja-JP" sz="44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4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　＝１８０</a:t>
            </a:r>
            <a:r>
              <a:rPr kumimoji="1" lang="en-US" altLang="ja-JP" sz="44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r>
              <a:rPr kumimoji="1" lang="ja-JP" altLang="en-US" sz="44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r>
              <a:rPr kumimoji="1" lang="ja-JP" altLang="en-US" sz="4400" b="1" i="0" u="none" strike="noStrike" kern="120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cs typeface="+mn-cs"/>
              </a:rPr>
              <a:t>１つの角</a:t>
            </a:r>
            <a:endParaRPr kumimoji="1" lang="en-US" altLang="ja-JP" sz="4400" b="1" i="0" u="none" strike="noStrike" kern="120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cs typeface="+mn-cs"/>
            </a:endParaRPr>
          </a:p>
        </p:txBody>
      </p:sp>
      <p:cxnSp>
        <p:nvCxnSpPr>
          <p:cNvPr id="3" name="直線矢印コネクタ 2"/>
          <p:cNvCxnSpPr/>
          <p:nvPr/>
        </p:nvCxnSpPr>
        <p:spPr>
          <a:xfrm>
            <a:off x="381573" y="3655662"/>
            <a:ext cx="2547257"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a:off x="2888796" y="3665759"/>
            <a:ext cx="2547257" cy="0"/>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H="1">
            <a:off x="381573" y="1670109"/>
            <a:ext cx="1177834" cy="198555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左カーブ矢印 14"/>
          <p:cNvSpPr/>
          <p:nvPr/>
        </p:nvSpPr>
        <p:spPr>
          <a:xfrm rot="7282809" flipH="1">
            <a:off x="2740600" y="2549315"/>
            <a:ext cx="428403" cy="1214435"/>
          </a:xfrm>
          <a:prstGeom prst="curvedLeftArrow">
            <a:avLst>
              <a:gd name="adj1" fmla="val 25000"/>
              <a:gd name="adj2" fmla="val 97450"/>
              <a:gd name="adj3" fmla="val 25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16" name="アーチ 15"/>
          <p:cNvSpPr/>
          <p:nvPr/>
        </p:nvSpPr>
        <p:spPr>
          <a:xfrm rot="17371263">
            <a:off x="2000388" y="3214307"/>
            <a:ext cx="656213" cy="263023"/>
          </a:xfrm>
          <a:prstGeom prst="blockArc">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19" name="テキスト ボックス 18"/>
          <p:cNvSpPr txBox="1"/>
          <p:nvPr/>
        </p:nvSpPr>
        <p:spPr>
          <a:xfrm>
            <a:off x="1337026" y="3053430"/>
            <a:ext cx="147144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cs typeface="+mn-cs"/>
              </a:rPr>
              <a:t>６０</a:t>
            </a:r>
            <a:r>
              <a:rPr kumimoji="1" lang="en-US" altLang="ja-JP" sz="3200" b="1" i="0" u="none" strike="noStrike" kern="120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cs typeface="+mn-cs"/>
              </a:rPr>
              <a:t>°</a:t>
            </a:r>
            <a:endParaRPr kumimoji="1" lang="ja-JP" altLang="en-US" sz="3200" b="1" i="0" u="none" strike="noStrike" kern="1200" cap="none" spc="0" normalizeH="0" baseline="0" noProof="0" dirty="0">
              <a:ln>
                <a:noFill/>
              </a:ln>
              <a:solidFill>
                <a:srgbClr val="FF0000"/>
              </a:solidFill>
              <a:effectLst/>
              <a:uLnTx/>
              <a:uFillTx/>
              <a:latin typeface="Calibri" panose="020F0502020204030204"/>
              <a:ea typeface="ＭＳ Ｐゴシック" panose="020B0600070205080204" pitchFamily="50" charset="-128"/>
              <a:cs typeface="+mn-cs"/>
            </a:endParaRPr>
          </a:p>
        </p:txBody>
      </p:sp>
      <p:sp>
        <p:nvSpPr>
          <p:cNvPr id="20" name="テキスト ボックス 19"/>
          <p:cNvSpPr txBox="1"/>
          <p:nvPr/>
        </p:nvSpPr>
        <p:spPr>
          <a:xfrm>
            <a:off x="3057843" y="2573539"/>
            <a:ext cx="148089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srgbClr val="0070C0"/>
                </a:solidFill>
                <a:effectLst/>
                <a:uLnTx/>
                <a:uFillTx/>
                <a:latin typeface="Calibri" panose="020F0502020204030204"/>
                <a:ea typeface="ＭＳ Ｐゴシック" panose="020B0600070205080204" pitchFamily="50" charset="-128"/>
                <a:cs typeface="+mn-cs"/>
              </a:rPr>
              <a:t>１２０</a:t>
            </a:r>
            <a:r>
              <a:rPr kumimoji="1" lang="en-US" altLang="ja-JP" sz="3200" b="1" i="0" u="none" strike="noStrike" kern="1200" cap="none" spc="0" normalizeH="0" baseline="0" noProof="0" dirty="0" smtClean="0">
                <a:ln>
                  <a:noFill/>
                </a:ln>
                <a:solidFill>
                  <a:srgbClr val="0070C0"/>
                </a:solidFill>
                <a:effectLst/>
                <a:uLnTx/>
                <a:uFillTx/>
                <a:latin typeface="Calibri" panose="020F0502020204030204"/>
                <a:ea typeface="ＭＳ Ｐゴシック" panose="020B0600070205080204" pitchFamily="50" charset="-128"/>
                <a:cs typeface="+mn-cs"/>
              </a:rPr>
              <a:t>°</a:t>
            </a:r>
            <a:endParaRPr kumimoji="1" lang="ja-JP" altLang="en-US" sz="3200" b="1" i="0" u="none" strike="noStrike" kern="1200" cap="none" spc="0" normalizeH="0" baseline="0" noProof="0" dirty="0">
              <a:ln>
                <a:noFill/>
              </a:ln>
              <a:solidFill>
                <a:srgbClr val="0070C0"/>
              </a:solidFill>
              <a:effectLst/>
              <a:uLnTx/>
              <a:uFillTx/>
              <a:latin typeface="Calibri" panose="020F0502020204030204"/>
              <a:ea typeface="ＭＳ Ｐゴシック" panose="020B0600070205080204" pitchFamily="50" charset="-128"/>
              <a:cs typeface="+mn-cs"/>
            </a:endParaRPr>
          </a:p>
        </p:txBody>
      </p:sp>
      <p:sp>
        <p:nvSpPr>
          <p:cNvPr id="22" name="テキスト ボックス 21"/>
          <p:cNvSpPr txBox="1"/>
          <p:nvPr/>
        </p:nvSpPr>
        <p:spPr>
          <a:xfrm>
            <a:off x="452574" y="397803"/>
            <a:ext cx="10321443"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4400" b="1" noProof="0" dirty="0" smtClean="0">
                <a:solidFill>
                  <a:prstClr val="black"/>
                </a:solidFill>
                <a:latin typeface="Calibri" panose="020F0502020204030204"/>
                <a:ea typeface="ＭＳ Ｐゴシック" panose="020B0600070205080204" pitchFamily="50" charset="-128"/>
              </a:rPr>
              <a:t>［</a:t>
            </a:r>
            <a:r>
              <a:rPr kumimoji="1" lang="ja-JP" altLang="en-US" sz="44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回す角の大きさについて：正三角形］</a:t>
            </a:r>
            <a:endParaRPr kumimoji="1" lang="ja-JP" altLang="en-US" sz="44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13" name="直線矢印コネクタ 12"/>
          <p:cNvCxnSpPr/>
          <p:nvPr/>
        </p:nvCxnSpPr>
        <p:spPr>
          <a:xfrm flipH="1" flipV="1">
            <a:off x="1559407" y="1660390"/>
            <a:ext cx="1273628" cy="1985552"/>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8" name="スライド番号プレースホルダー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584ACA-8B2E-4416-821B-3D93A0A25E15}" type="slidenum">
              <a:rPr kumimoji="1" lang="ja-JP" altLang="en-US" sz="1200" b="0" i="0" u="none" strike="noStrike" kern="1200" cap="none" spc="0" normalizeH="0" baseline="0" noProof="0" smtClean="0">
                <a:ln>
                  <a:noFill/>
                </a:ln>
                <a:solidFill>
                  <a:prstClr val="black">
                    <a:tint val="75000"/>
                  </a:prstClr>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1200" b="0" i="0" u="none" strike="noStrike" kern="1200" cap="none" spc="0" normalizeH="0" baseline="0" noProof="0">
              <a:ln>
                <a:noFill/>
              </a:ln>
              <a:solidFill>
                <a:prstClr val="black">
                  <a:tint val="75000"/>
                </a:prstClr>
              </a:solidFill>
              <a:effectLst/>
              <a:uLnTx/>
              <a:uFillTx/>
              <a:latin typeface="Calibri" panose="020F0502020204030204"/>
              <a:ea typeface="ＭＳ Ｐゴシック" panose="020B0600070205080204" pitchFamily="50" charset="-128"/>
              <a:cs typeface="+mn-cs"/>
            </a:endParaRPr>
          </a:p>
        </p:txBody>
      </p:sp>
      <p:sp>
        <p:nvSpPr>
          <p:cNvPr id="2" name="テキスト ボックス 1"/>
          <p:cNvSpPr txBox="1"/>
          <p:nvPr/>
        </p:nvSpPr>
        <p:spPr>
          <a:xfrm>
            <a:off x="4627925" y="4778749"/>
            <a:ext cx="7456985"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0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r>
              <a:rPr kumimoji="1" lang="ja-JP" altLang="en-US" sz="4000" b="0" i="0" u="none" strike="noStrike" kern="120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cs typeface="+mn-cs"/>
              </a:rPr>
              <a:t>１つの角</a:t>
            </a:r>
            <a:r>
              <a:rPr kumimoji="1" lang="ja-JP" altLang="en-US" sz="40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 ＝ 角の和 </a:t>
            </a:r>
            <a:r>
              <a:rPr kumimoji="1" lang="en-US" altLang="ja-JP" sz="40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 </a:t>
            </a:r>
            <a:r>
              <a:rPr kumimoji="1" lang="ja-JP" altLang="en-US" sz="40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角の数）</a:t>
            </a:r>
            <a:endParaRPr kumimoji="1" lang="en-US" altLang="ja-JP" sz="40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30" name="直線矢印コネクタ 29"/>
          <p:cNvCxnSpPr/>
          <p:nvPr/>
        </p:nvCxnSpPr>
        <p:spPr>
          <a:xfrm flipV="1">
            <a:off x="6766560" y="2865926"/>
            <a:ext cx="2111433" cy="1912824"/>
          </a:xfrm>
          <a:prstGeom prst="straightConnector1">
            <a:avLst/>
          </a:prstGeom>
          <a:ln w="127000" cmpd="sng">
            <a:prstDash val="sysDot"/>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7268543" y="5887419"/>
            <a:ext cx="425289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r>
              <a:rPr kumimoji="1" lang="ja-JP" altLang="en-US" sz="32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正三角形</a:t>
            </a:r>
            <a:r>
              <a:rPr kumimoji="1" lang="en-US" altLang="ja-JP" sz="32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180°〕〔3〕</a:t>
            </a:r>
            <a:endParaRPr kumimoji="1" lang="ja-JP" altLang="en-US" sz="3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39" name="直線コネクタ 38"/>
          <p:cNvCxnSpPr/>
          <p:nvPr/>
        </p:nvCxnSpPr>
        <p:spPr>
          <a:xfrm flipV="1">
            <a:off x="8353425" y="5370137"/>
            <a:ext cx="1708" cy="584368"/>
          </a:xfrm>
          <a:prstGeom prst="line">
            <a:avLst/>
          </a:prstGeom>
          <a:ln w="38100" cmpd="sng">
            <a:prstDash val="solid"/>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V="1">
            <a:off x="10658475" y="5345954"/>
            <a:ext cx="1708" cy="584368"/>
          </a:xfrm>
          <a:prstGeom prst="line">
            <a:avLst/>
          </a:prstGeom>
          <a:ln w="38100" cmpd="sng">
            <a:prstDash val="solid"/>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11040290" y="-5507"/>
            <a:ext cx="115824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【30】</a:t>
            </a:r>
            <a:endParaRPr kumimoji="1" lang="ja-JP" altLang="en-US" sz="24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24" name="アーチ 23"/>
          <p:cNvSpPr/>
          <p:nvPr/>
        </p:nvSpPr>
        <p:spPr>
          <a:xfrm flipV="1">
            <a:off x="2212846" y="3113328"/>
            <a:ext cx="1145495" cy="1064844"/>
          </a:xfrm>
          <a:prstGeom prst="blockArc">
            <a:avLst>
              <a:gd name="adj1" fmla="val 10750188"/>
              <a:gd name="adj2" fmla="val 21559350"/>
              <a:gd name="adj3" fmla="val 3018"/>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25" name="テキスト ボックス 24"/>
          <p:cNvSpPr txBox="1"/>
          <p:nvPr/>
        </p:nvSpPr>
        <p:spPr>
          <a:xfrm>
            <a:off x="1510500" y="4087966"/>
            <a:ext cx="144134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１８０</a:t>
            </a:r>
            <a:r>
              <a:rPr kumimoji="1" lang="en-US" altLang="ja-JP" sz="3200" b="1"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endParaRPr kumimoji="1" lang="ja-JP" altLang="en-US" sz="3200" b="1"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32" name="直線コネクタ 31"/>
          <p:cNvCxnSpPr/>
          <p:nvPr/>
        </p:nvCxnSpPr>
        <p:spPr>
          <a:xfrm flipV="1">
            <a:off x="5912254" y="5365949"/>
            <a:ext cx="1708" cy="584368"/>
          </a:xfrm>
          <a:prstGeom prst="line">
            <a:avLst/>
          </a:prstGeom>
          <a:ln w="38100" cmpd="sng">
            <a:prstDash val="solid"/>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5270267" y="5921255"/>
            <a:ext cx="157941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〔60°〕</a:t>
            </a:r>
            <a:endParaRPr kumimoji="1" lang="ja-JP" altLang="en-US" sz="3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7669113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p:cNvSpPr txBox="1"/>
          <p:nvPr/>
        </p:nvSpPr>
        <p:spPr>
          <a:xfrm>
            <a:off x="5423933" y="2346640"/>
            <a:ext cx="6373334" cy="1446550"/>
          </a:xfrm>
          <a:prstGeom prst="rect">
            <a:avLst/>
          </a:prstGeom>
          <a:noFill/>
          <a:ln w="38100">
            <a:solidFill>
              <a:srgbClr val="FF0000"/>
            </a:solidFill>
          </a:ln>
        </p:spPr>
        <p:txBody>
          <a:bodyPr wrap="square" rtlCol="0">
            <a:spAutoFit/>
          </a:bodyPr>
          <a:lstStyle/>
          <a:p>
            <a:r>
              <a:rPr kumimoji="1" lang="ja-JP" altLang="en-US" sz="4400" b="1" dirty="0" smtClean="0"/>
              <a:t>　回す角</a:t>
            </a:r>
            <a:r>
              <a:rPr lang="ja-JP" altLang="en-US" sz="4400" b="1" dirty="0" smtClean="0"/>
              <a:t>の大きさ</a:t>
            </a:r>
            <a:endParaRPr kumimoji="1" lang="en-US" altLang="ja-JP" sz="4400" b="1" dirty="0" smtClean="0"/>
          </a:p>
          <a:p>
            <a:r>
              <a:rPr lang="ja-JP" altLang="en-US" sz="4400" b="1" dirty="0" smtClean="0"/>
              <a:t>　＝１８０</a:t>
            </a:r>
            <a:r>
              <a:rPr lang="en-US" altLang="ja-JP" sz="4400" b="1" dirty="0" smtClean="0"/>
              <a:t>°</a:t>
            </a:r>
            <a:r>
              <a:rPr lang="ja-JP" altLang="en-US" sz="4400" b="1" dirty="0" smtClean="0"/>
              <a:t>－</a:t>
            </a:r>
            <a:r>
              <a:rPr lang="ja-JP" altLang="en-US" sz="4400" b="1" dirty="0" smtClean="0">
                <a:solidFill>
                  <a:srgbClr val="FF0000"/>
                </a:solidFill>
              </a:rPr>
              <a:t>１つの角</a:t>
            </a:r>
            <a:endParaRPr lang="en-US" altLang="ja-JP" sz="4400" b="1" dirty="0" smtClean="0">
              <a:solidFill>
                <a:srgbClr val="FF0000"/>
              </a:solidFill>
            </a:endParaRPr>
          </a:p>
        </p:txBody>
      </p:sp>
      <p:cxnSp>
        <p:nvCxnSpPr>
          <p:cNvPr id="3" name="直線矢印コネクタ 2"/>
          <p:cNvCxnSpPr/>
          <p:nvPr/>
        </p:nvCxnSpPr>
        <p:spPr>
          <a:xfrm>
            <a:off x="668050" y="4353339"/>
            <a:ext cx="2547257"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a:off x="3156314" y="4362738"/>
            <a:ext cx="2547257" cy="0"/>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a:off x="674648" y="1818659"/>
            <a:ext cx="13853" cy="254407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左カーブ矢印 14"/>
          <p:cNvSpPr/>
          <p:nvPr/>
        </p:nvSpPr>
        <p:spPr>
          <a:xfrm rot="7999409" flipH="1">
            <a:off x="3372221" y="3303565"/>
            <a:ext cx="390504" cy="1074178"/>
          </a:xfrm>
          <a:prstGeom prst="curvedLeftArrow">
            <a:avLst>
              <a:gd name="adj1" fmla="val 25000"/>
              <a:gd name="adj2" fmla="val 66990"/>
              <a:gd name="adj3" fmla="val 39627"/>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アーチ 15"/>
          <p:cNvSpPr/>
          <p:nvPr/>
        </p:nvSpPr>
        <p:spPr>
          <a:xfrm rot="18666520">
            <a:off x="2416154" y="3761231"/>
            <a:ext cx="893100" cy="483279"/>
          </a:xfrm>
          <a:prstGeom prst="blockArc">
            <a:avLst>
              <a:gd name="adj1" fmla="val 10867131"/>
              <a:gd name="adj2" fmla="val 21315138"/>
              <a:gd name="adj3" fmla="val 830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テキスト ボックス 18"/>
          <p:cNvSpPr txBox="1"/>
          <p:nvPr/>
        </p:nvSpPr>
        <p:spPr>
          <a:xfrm>
            <a:off x="1848516" y="3317032"/>
            <a:ext cx="1404134" cy="584775"/>
          </a:xfrm>
          <a:prstGeom prst="rect">
            <a:avLst/>
          </a:prstGeom>
          <a:noFill/>
        </p:spPr>
        <p:txBody>
          <a:bodyPr wrap="square" rtlCol="0">
            <a:spAutoFit/>
          </a:bodyPr>
          <a:lstStyle/>
          <a:p>
            <a:r>
              <a:rPr lang="ja-JP" altLang="en-US" sz="3200" b="1" dirty="0" smtClean="0">
                <a:solidFill>
                  <a:srgbClr val="FF0000"/>
                </a:solidFill>
              </a:rPr>
              <a:t>９</a:t>
            </a:r>
            <a:r>
              <a:rPr lang="ja-JP" altLang="en-US" sz="3200" b="1" dirty="0">
                <a:solidFill>
                  <a:srgbClr val="FF0000"/>
                </a:solidFill>
              </a:rPr>
              <a:t>０</a:t>
            </a:r>
            <a:r>
              <a:rPr kumimoji="1" lang="en-US" altLang="ja-JP" sz="3200" b="1" dirty="0" smtClean="0">
                <a:solidFill>
                  <a:srgbClr val="FF0000"/>
                </a:solidFill>
              </a:rPr>
              <a:t>°</a:t>
            </a:r>
            <a:endParaRPr kumimoji="1" lang="ja-JP" altLang="en-US" sz="3200" b="1" dirty="0">
              <a:solidFill>
                <a:srgbClr val="FF0000"/>
              </a:solidFill>
            </a:endParaRPr>
          </a:p>
        </p:txBody>
      </p:sp>
      <p:sp>
        <p:nvSpPr>
          <p:cNvPr id="20" name="テキスト ボックス 19"/>
          <p:cNvSpPr txBox="1"/>
          <p:nvPr/>
        </p:nvSpPr>
        <p:spPr>
          <a:xfrm>
            <a:off x="3633966" y="3361953"/>
            <a:ext cx="1541584" cy="584775"/>
          </a:xfrm>
          <a:prstGeom prst="rect">
            <a:avLst/>
          </a:prstGeom>
          <a:noFill/>
        </p:spPr>
        <p:txBody>
          <a:bodyPr wrap="square" rtlCol="0">
            <a:spAutoFit/>
          </a:bodyPr>
          <a:lstStyle/>
          <a:p>
            <a:r>
              <a:rPr lang="ja-JP" altLang="en-US" sz="3200" b="1" dirty="0" smtClean="0">
                <a:solidFill>
                  <a:srgbClr val="0070C0"/>
                </a:solidFill>
              </a:rPr>
              <a:t>９０</a:t>
            </a:r>
            <a:r>
              <a:rPr kumimoji="1" lang="en-US" altLang="ja-JP" sz="3200" b="1" dirty="0" smtClean="0">
                <a:solidFill>
                  <a:srgbClr val="0070C0"/>
                </a:solidFill>
              </a:rPr>
              <a:t>°</a:t>
            </a:r>
            <a:endParaRPr kumimoji="1" lang="ja-JP" altLang="en-US" sz="3200" b="1" dirty="0">
              <a:solidFill>
                <a:srgbClr val="0070C0"/>
              </a:solidFill>
            </a:endParaRPr>
          </a:p>
        </p:txBody>
      </p:sp>
      <p:sp>
        <p:nvSpPr>
          <p:cNvPr id="22" name="テキスト ボックス 21"/>
          <p:cNvSpPr txBox="1"/>
          <p:nvPr/>
        </p:nvSpPr>
        <p:spPr>
          <a:xfrm>
            <a:off x="452574" y="397803"/>
            <a:ext cx="10072965" cy="769441"/>
          </a:xfrm>
          <a:prstGeom prst="rect">
            <a:avLst/>
          </a:prstGeom>
          <a:noFill/>
        </p:spPr>
        <p:txBody>
          <a:bodyPr wrap="square" rtlCol="0">
            <a:spAutoFit/>
          </a:bodyPr>
          <a:lstStyle/>
          <a:p>
            <a:r>
              <a:rPr kumimoji="1" lang="en-US" altLang="ja-JP" sz="4400" b="1" dirty="0" smtClean="0"/>
              <a:t>[</a:t>
            </a:r>
            <a:r>
              <a:rPr kumimoji="1" lang="ja-JP" altLang="en-US" sz="4400" b="1" dirty="0" smtClean="0"/>
              <a:t>回す角の大きさについて：正方形</a:t>
            </a:r>
            <a:r>
              <a:rPr kumimoji="1" lang="en-US" altLang="ja-JP" sz="4400" b="1" dirty="0" smtClean="0"/>
              <a:t>]</a:t>
            </a:r>
            <a:endParaRPr kumimoji="1" lang="ja-JP" altLang="en-US" sz="4400" b="1" dirty="0"/>
          </a:p>
        </p:txBody>
      </p:sp>
      <p:cxnSp>
        <p:nvCxnSpPr>
          <p:cNvPr id="13" name="直線矢印コネクタ 12"/>
          <p:cNvCxnSpPr/>
          <p:nvPr/>
        </p:nvCxnSpPr>
        <p:spPr>
          <a:xfrm flipV="1">
            <a:off x="3138760" y="1807639"/>
            <a:ext cx="0" cy="2545700"/>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8" name="スライド番号プレースホルダー 7"/>
          <p:cNvSpPr>
            <a:spLocks noGrp="1"/>
          </p:cNvSpPr>
          <p:nvPr>
            <p:ph type="sldNum" sz="quarter" idx="12"/>
          </p:nvPr>
        </p:nvSpPr>
        <p:spPr/>
        <p:txBody>
          <a:bodyPr/>
          <a:lstStyle/>
          <a:p>
            <a:fld id="{F4584ACA-8B2E-4416-821B-3D93A0A25E15}" type="slidenum">
              <a:rPr kumimoji="1" lang="ja-JP" altLang="en-US" smtClean="0"/>
              <a:t>31</a:t>
            </a:fld>
            <a:endParaRPr kumimoji="1" lang="ja-JP" altLang="en-US"/>
          </a:p>
        </p:txBody>
      </p:sp>
      <p:sp>
        <p:nvSpPr>
          <p:cNvPr id="2" name="テキスト ボックス 1"/>
          <p:cNvSpPr txBox="1"/>
          <p:nvPr/>
        </p:nvSpPr>
        <p:spPr>
          <a:xfrm>
            <a:off x="4162425" y="4778749"/>
            <a:ext cx="7877176" cy="707886"/>
          </a:xfrm>
          <a:prstGeom prst="rect">
            <a:avLst/>
          </a:prstGeom>
          <a:noFill/>
        </p:spPr>
        <p:txBody>
          <a:bodyPr wrap="square" rtlCol="0">
            <a:spAutoFit/>
          </a:bodyPr>
          <a:lstStyle/>
          <a:p>
            <a:r>
              <a:rPr kumimoji="1" lang="ja-JP" altLang="en-US" sz="4000" dirty="0" smtClean="0"/>
              <a:t>（</a:t>
            </a:r>
            <a:r>
              <a:rPr kumimoji="1" lang="ja-JP" altLang="en-US" sz="4000" dirty="0" smtClean="0">
                <a:solidFill>
                  <a:srgbClr val="FF0000"/>
                </a:solidFill>
              </a:rPr>
              <a:t>１つの角</a:t>
            </a:r>
            <a:r>
              <a:rPr kumimoji="1" lang="ja-JP" altLang="en-US" sz="4000" dirty="0" smtClean="0"/>
              <a:t> ＝ 角の和 </a:t>
            </a:r>
            <a:r>
              <a:rPr kumimoji="1" lang="en-US" altLang="ja-JP" sz="4000" dirty="0" smtClean="0"/>
              <a:t>÷ </a:t>
            </a:r>
            <a:r>
              <a:rPr kumimoji="1" lang="ja-JP" altLang="en-US" sz="4000" dirty="0" smtClean="0"/>
              <a:t>角の数）</a:t>
            </a:r>
            <a:endParaRPr kumimoji="1" lang="en-US" altLang="ja-JP" sz="4000" dirty="0" smtClean="0"/>
          </a:p>
        </p:txBody>
      </p:sp>
      <p:cxnSp>
        <p:nvCxnSpPr>
          <p:cNvPr id="30" name="直線矢印コネクタ 29"/>
          <p:cNvCxnSpPr/>
          <p:nvPr/>
        </p:nvCxnSpPr>
        <p:spPr>
          <a:xfrm flipV="1">
            <a:off x="6715125" y="3498166"/>
            <a:ext cx="2771775" cy="1459764"/>
          </a:xfrm>
          <a:prstGeom prst="straightConnector1">
            <a:avLst/>
          </a:prstGeom>
          <a:ln w="127000" cmpd="sng">
            <a:prstDash val="sysDot"/>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6202366" y="5887419"/>
            <a:ext cx="5061982" cy="584775"/>
          </a:xfrm>
          <a:prstGeom prst="rect">
            <a:avLst/>
          </a:prstGeom>
          <a:noFill/>
        </p:spPr>
        <p:txBody>
          <a:bodyPr wrap="square" rtlCol="0">
            <a:spAutoFit/>
          </a:bodyPr>
          <a:lstStyle/>
          <a:p>
            <a:r>
              <a:rPr lang="en-US" altLang="ja-JP" sz="3200" dirty="0" smtClean="0"/>
              <a:t>〔</a:t>
            </a:r>
            <a:r>
              <a:rPr lang="ja-JP" altLang="en-US" sz="3200" dirty="0" smtClean="0"/>
              <a:t>正方形 </a:t>
            </a:r>
            <a:r>
              <a:rPr lang="en-US" altLang="ja-JP" sz="3200" dirty="0" smtClean="0"/>
              <a:t>360°〕     〔</a:t>
            </a:r>
            <a:r>
              <a:rPr lang="en-US" altLang="ja-JP" sz="3200" dirty="0"/>
              <a:t>4</a:t>
            </a:r>
            <a:r>
              <a:rPr lang="en-US" altLang="ja-JP" sz="3200" dirty="0" smtClean="0"/>
              <a:t>〕</a:t>
            </a:r>
            <a:endParaRPr kumimoji="1" lang="ja-JP" altLang="en-US" sz="3200" dirty="0"/>
          </a:p>
        </p:txBody>
      </p:sp>
      <p:cxnSp>
        <p:nvCxnSpPr>
          <p:cNvPr id="39" name="直線コネクタ 38"/>
          <p:cNvCxnSpPr/>
          <p:nvPr/>
        </p:nvCxnSpPr>
        <p:spPr>
          <a:xfrm flipV="1">
            <a:off x="8353425" y="5370137"/>
            <a:ext cx="1708" cy="584368"/>
          </a:xfrm>
          <a:prstGeom prst="line">
            <a:avLst/>
          </a:prstGeom>
          <a:ln w="38100" cmpd="sng">
            <a:prstDash val="solid"/>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V="1">
            <a:off x="10658475" y="5345954"/>
            <a:ext cx="1708" cy="584368"/>
          </a:xfrm>
          <a:prstGeom prst="line">
            <a:avLst/>
          </a:prstGeom>
          <a:ln w="38100" cmpd="sng">
            <a:prstDash val="solid"/>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31</a:t>
            </a:r>
            <a:r>
              <a:rPr kumimoji="1" lang="en-US" altLang="ja-JP" sz="2400" dirty="0" smtClean="0"/>
              <a:t>】</a:t>
            </a:r>
            <a:endParaRPr kumimoji="1" lang="ja-JP" altLang="en-US" sz="2400" dirty="0"/>
          </a:p>
        </p:txBody>
      </p:sp>
      <p:sp>
        <p:nvSpPr>
          <p:cNvPr id="24" name="アーチ 23"/>
          <p:cNvSpPr/>
          <p:nvPr/>
        </p:nvSpPr>
        <p:spPr>
          <a:xfrm rot="10800000">
            <a:off x="2544043" y="3780651"/>
            <a:ext cx="1244384" cy="1197773"/>
          </a:xfrm>
          <a:prstGeom prst="blockArc">
            <a:avLst>
              <a:gd name="adj1" fmla="val 10750188"/>
              <a:gd name="adj2" fmla="val 147799"/>
              <a:gd name="adj3" fmla="val 242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テキスト ボックス 24"/>
          <p:cNvSpPr txBox="1"/>
          <p:nvPr/>
        </p:nvSpPr>
        <p:spPr>
          <a:xfrm>
            <a:off x="1632131" y="4979163"/>
            <a:ext cx="1954406" cy="584775"/>
          </a:xfrm>
          <a:prstGeom prst="rect">
            <a:avLst/>
          </a:prstGeom>
          <a:noFill/>
        </p:spPr>
        <p:txBody>
          <a:bodyPr wrap="square" rtlCol="0">
            <a:spAutoFit/>
          </a:bodyPr>
          <a:lstStyle/>
          <a:p>
            <a:r>
              <a:rPr lang="ja-JP" altLang="en-US" sz="3200" b="1" dirty="0" smtClean="0"/>
              <a:t>１８０</a:t>
            </a:r>
            <a:r>
              <a:rPr kumimoji="1" lang="en-US" altLang="ja-JP" sz="3200" b="1" dirty="0" smtClean="0"/>
              <a:t>°</a:t>
            </a:r>
            <a:endParaRPr kumimoji="1" lang="ja-JP" altLang="en-US" sz="3200" b="1" dirty="0"/>
          </a:p>
        </p:txBody>
      </p:sp>
      <p:cxnSp>
        <p:nvCxnSpPr>
          <p:cNvPr id="26" name="直線矢印コネクタ 25"/>
          <p:cNvCxnSpPr/>
          <p:nvPr/>
        </p:nvCxnSpPr>
        <p:spPr>
          <a:xfrm flipH="1">
            <a:off x="668050" y="1807639"/>
            <a:ext cx="2451461"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04598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00893" y="334629"/>
            <a:ext cx="4885508" cy="6186309"/>
          </a:xfrm>
          <a:prstGeom prst="rect">
            <a:avLst/>
          </a:prstGeom>
          <a:noFill/>
          <a:ln w="19050">
            <a:solidFill>
              <a:schemeClr val="tx1"/>
            </a:solidFill>
          </a:ln>
        </p:spPr>
        <p:txBody>
          <a:bodyPr wrap="square" rtlCol="0">
            <a:spAutoFit/>
          </a:bodyPr>
          <a:lstStyle/>
          <a:p>
            <a:r>
              <a:rPr kumimoji="1" lang="ja-JP" altLang="en-US" sz="4400" dirty="0" smtClean="0"/>
              <a:t>きまりを使って</a:t>
            </a:r>
            <a:endParaRPr kumimoji="1" lang="en-US" altLang="ja-JP" sz="4400" dirty="0" smtClean="0"/>
          </a:p>
          <a:p>
            <a:r>
              <a:rPr kumimoji="1" lang="ja-JP" altLang="en-US" sz="4400" dirty="0" smtClean="0"/>
              <a:t>正五角形をかこう</a:t>
            </a:r>
            <a:endParaRPr kumimoji="1" lang="en-US" altLang="ja-JP" sz="4400" dirty="0" smtClean="0"/>
          </a:p>
          <a:p>
            <a:endParaRPr kumimoji="1" lang="en-US" altLang="ja-JP" sz="4400" dirty="0" smtClean="0"/>
          </a:p>
          <a:p>
            <a:endParaRPr kumimoji="1" lang="en-US" altLang="ja-JP" sz="4400" dirty="0" smtClean="0"/>
          </a:p>
          <a:p>
            <a:endParaRPr lang="en-US" altLang="ja-JP" sz="4400" dirty="0"/>
          </a:p>
          <a:p>
            <a:endParaRPr kumimoji="1" lang="en-US" altLang="ja-JP" sz="4400" dirty="0" smtClean="0"/>
          </a:p>
          <a:p>
            <a:endParaRPr lang="en-US" altLang="ja-JP" sz="4400" dirty="0"/>
          </a:p>
          <a:p>
            <a:endParaRPr kumimoji="1" lang="en-US" altLang="ja-JP" sz="4400" dirty="0" smtClean="0"/>
          </a:p>
          <a:p>
            <a:endParaRPr kumimoji="1" lang="ja-JP" altLang="en-US" sz="4400" dirty="0"/>
          </a:p>
        </p:txBody>
      </p:sp>
      <p:sp>
        <p:nvSpPr>
          <p:cNvPr id="3" name="テキスト ボックス 2"/>
          <p:cNvSpPr txBox="1"/>
          <p:nvPr/>
        </p:nvSpPr>
        <p:spPr>
          <a:xfrm>
            <a:off x="6318069" y="359452"/>
            <a:ext cx="4863737" cy="6186309"/>
          </a:xfrm>
          <a:prstGeom prst="rect">
            <a:avLst/>
          </a:prstGeom>
          <a:noFill/>
          <a:ln w="19050">
            <a:solidFill>
              <a:schemeClr val="tx1"/>
            </a:solidFill>
          </a:ln>
        </p:spPr>
        <p:txBody>
          <a:bodyPr wrap="square" rtlCol="0">
            <a:spAutoFit/>
          </a:bodyPr>
          <a:lstStyle/>
          <a:p>
            <a:r>
              <a:rPr kumimoji="1" lang="ja-JP" altLang="en-US" sz="4400" dirty="0" smtClean="0"/>
              <a:t>きまりを使って</a:t>
            </a:r>
            <a:endParaRPr kumimoji="1" lang="en-US" altLang="ja-JP" sz="4400" dirty="0" smtClean="0"/>
          </a:p>
          <a:p>
            <a:r>
              <a:rPr kumimoji="1" lang="ja-JP" altLang="en-US" sz="4400" dirty="0" smtClean="0"/>
              <a:t>正六角形をかこう</a:t>
            </a:r>
            <a:endParaRPr kumimoji="1" lang="en-US" altLang="ja-JP" sz="4400" dirty="0" smtClean="0"/>
          </a:p>
          <a:p>
            <a:endParaRPr kumimoji="1" lang="en-US" altLang="ja-JP" sz="4400" dirty="0" smtClean="0"/>
          </a:p>
          <a:p>
            <a:endParaRPr kumimoji="1" lang="en-US" altLang="ja-JP" sz="4400" dirty="0" smtClean="0"/>
          </a:p>
          <a:p>
            <a:endParaRPr lang="en-US" altLang="ja-JP" sz="4400" dirty="0"/>
          </a:p>
          <a:p>
            <a:endParaRPr kumimoji="1" lang="en-US" altLang="ja-JP" sz="4400" dirty="0" smtClean="0"/>
          </a:p>
          <a:p>
            <a:endParaRPr lang="en-US" altLang="ja-JP" sz="4400" dirty="0"/>
          </a:p>
          <a:p>
            <a:endParaRPr kumimoji="1" lang="en-US" altLang="ja-JP" sz="4400" dirty="0" smtClean="0"/>
          </a:p>
          <a:p>
            <a:endParaRPr kumimoji="1" lang="ja-JP" altLang="en-US" sz="4400" dirty="0"/>
          </a:p>
        </p:txBody>
      </p:sp>
      <p:sp>
        <p:nvSpPr>
          <p:cNvPr id="7" name="スライド番号プレースホルダー 6"/>
          <p:cNvSpPr>
            <a:spLocks noGrp="1"/>
          </p:cNvSpPr>
          <p:nvPr>
            <p:ph type="sldNum" sz="quarter" idx="12"/>
          </p:nvPr>
        </p:nvSpPr>
        <p:spPr/>
        <p:txBody>
          <a:bodyPr/>
          <a:lstStyle/>
          <a:p>
            <a:fld id="{F4584ACA-8B2E-4416-821B-3D93A0A25E15}" type="slidenum">
              <a:rPr kumimoji="1" lang="ja-JP" altLang="en-US" smtClean="0"/>
              <a:t>32</a:t>
            </a:fld>
            <a:endParaRPr kumimoji="1" lang="ja-JP" altLang="en-US"/>
          </a:p>
        </p:txBody>
      </p:sp>
      <p:sp>
        <p:nvSpPr>
          <p:cNvPr id="8" name="テキスト ボックス 7"/>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32</a:t>
            </a:r>
            <a:r>
              <a:rPr kumimoji="1" lang="en-US" altLang="ja-JP" sz="2400" dirty="0" smtClean="0"/>
              <a:t>】</a:t>
            </a:r>
            <a:endParaRPr kumimoji="1" lang="ja-JP" altLang="en-US" sz="2400" dirty="0"/>
          </a:p>
        </p:txBody>
      </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8329" y="2001201"/>
            <a:ext cx="4061132" cy="4355150"/>
          </a:xfrm>
          <a:prstGeom prst="rect">
            <a:avLst/>
          </a:prstGeom>
        </p:spPr>
      </p:pic>
      <p:pic>
        <p:nvPicPr>
          <p:cNvPr id="11" name="図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8003" y="1881480"/>
            <a:ext cx="4474870" cy="4474870"/>
          </a:xfrm>
          <a:prstGeom prst="rect">
            <a:avLst/>
          </a:prstGeom>
        </p:spPr>
      </p:pic>
    </p:spTree>
    <p:extLst>
      <p:ext uri="{BB962C8B-B14F-4D97-AF65-F5344CB8AC3E}">
        <p14:creationId xmlns:p14="http://schemas.microsoft.com/office/powerpoint/2010/main" val="38332773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2391950219"/>
              </p:ext>
            </p:extLst>
          </p:nvPr>
        </p:nvGraphicFramePr>
        <p:xfrm>
          <a:off x="600887" y="2168434"/>
          <a:ext cx="10250615" cy="3370217"/>
        </p:xfrm>
        <a:graphic>
          <a:graphicData uri="http://schemas.openxmlformats.org/drawingml/2006/table">
            <a:tbl>
              <a:tblPr firstRow="1" bandRow="1">
                <a:effectLst/>
                <a:tableStyleId>{5C22544A-7EE6-4342-B048-85BDC9FD1C3A}</a:tableStyleId>
              </a:tblPr>
              <a:tblGrid>
                <a:gridCol w="1753207">
                  <a:extLst>
                    <a:ext uri="{9D8B030D-6E8A-4147-A177-3AD203B41FA5}">
                      <a16:colId xmlns:a16="http://schemas.microsoft.com/office/drawing/2014/main" val="20000"/>
                    </a:ext>
                  </a:extLst>
                </a:gridCol>
                <a:gridCol w="1437315">
                  <a:extLst>
                    <a:ext uri="{9D8B030D-6E8A-4147-A177-3AD203B41FA5}">
                      <a16:colId xmlns:a16="http://schemas.microsoft.com/office/drawing/2014/main" val="20001"/>
                    </a:ext>
                  </a:extLst>
                </a:gridCol>
                <a:gridCol w="2242839">
                  <a:extLst>
                    <a:ext uri="{9D8B030D-6E8A-4147-A177-3AD203B41FA5}">
                      <a16:colId xmlns:a16="http://schemas.microsoft.com/office/drawing/2014/main" val="20002"/>
                    </a:ext>
                  </a:extLst>
                </a:gridCol>
                <a:gridCol w="2211251">
                  <a:extLst>
                    <a:ext uri="{9D8B030D-6E8A-4147-A177-3AD203B41FA5}">
                      <a16:colId xmlns:a16="http://schemas.microsoft.com/office/drawing/2014/main" val="20003"/>
                    </a:ext>
                  </a:extLst>
                </a:gridCol>
                <a:gridCol w="2606003">
                  <a:extLst>
                    <a:ext uri="{9D8B030D-6E8A-4147-A177-3AD203B41FA5}">
                      <a16:colId xmlns:a16="http://schemas.microsoft.com/office/drawing/2014/main" val="20004"/>
                    </a:ext>
                  </a:extLst>
                </a:gridCol>
              </a:tblGrid>
              <a:tr h="832641">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角</a:t>
                      </a:r>
                      <a:r>
                        <a:rPr kumimoji="1" lang="ja-JP" altLang="en-US" sz="2400" dirty="0" smtClean="0">
                          <a:solidFill>
                            <a:schemeClr val="tx1"/>
                          </a:solidFill>
                        </a:rPr>
                        <a:t>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１つの角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34395">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1177">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34394">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761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3" name="テキスト ボックス 2"/>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4" name="テキスト ボックス 3"/>
          <p:cNvSpPr txBox="1"/>
          <p:nvPr/>
        </p:nvSpPr>
        <p:spPr>
          <a:xfrm>
            <a:off x="7289071" y="1362836"/>
            <a:ext cx="4545877" cy="461665"/>
          </a:xfrm>
          <a:prstGeom prst="rect">
            <a:avLst/>
          </a:prstGeom>
          <a:noFill/>
        </p:spPr>
        <p:txBody>
          <a:bodyPr wrap="square" rtlCol="0">
            <a:spAutoFit/>
          </a:bodyPr>
          <a:lstStyle/>
          <a:p>
            <a:r>
              <a:rPr kumimoji="1" lang="en-US" altLang="ja-JP" sz="2400" b="1" dirty="0" smtClean="0"/>
              <a:t>※</a:t>
            </a:r>
            <a:r>
              <a:rPr kumimoji="1" lang="ja-JP" altLang="en-US" sz="2400" b="1" dirty="0" smtClean="0"/>
              <a:t>表を完成させて、考えよう！</a:t>
            </a:r>
            <a:endParaRPr kumimoji="1" lang="ja-JP" altLang="en-US" sz="2400" b="1" dirty="0"/>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33</a:t>
            </a:fld>
            <a:endParaRPr kumimoji="1" lang="ja-JP" altLang="en-US"/>
          </a:p>
        </p:txBody>
      </p:sp>
      <p:sp>
        <p:nvSpPr>
          <p:cNvPr id="7" name="テキスト ボックス 6"/>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33</a:t>
            </a:r>
            <a:r>
              <a:rPr kumimoji="1" lang="en-US" altLang="ja-JP" sz="2400" dirty="0" smtClean="0"/>
              <a:t>】</a:t>
            </a:r>
            <a:endParaRPr kumimoji="1" lang="ja-JP" altLang="en-US" sz="2400" dirty="0"/>
          </a:p>
        </p:txBody>
      </p:sp>
      <p:pic>
        <p:nvPicPr>
          <p:cNvPr id="5" name="図 4"/>
          <p:cNvPicPr>
            <a:picLocks noChangeAspect="1"/>
          </p:cNvPicPr>
          <p:nvPr/>
        </p:nvPicPr>
        <p:blipFill>
          <a:blip r:embed="rId3"/>
          <a:stretch>
            <a:fillRect/>
          </a:stretch>
        </p:blipFill>
        <p:spPr>
          <a:xfrm>
            <a:off x="948029" y="3022680"/>
            <a:ext cx="616376" cy="565251"/>
          </a:xfrm>
          <a:prstGeom prst="rect">
            <a:avLst/>
          </a:prstGeom>
        </p:spPr>
      </p:pic>
      <p:pic>
        <p:nvPicPr>
          <p:cNvPr id="8" name="図 7"/>
          <p:cNvPicPr>
            <a:picLocks noChangeAspect="1"/>
          </p:cNvPicPr>
          <p:nvPr/>
        </p:nvPicPr>
        <p:blipFill>
          <a:blip r:embed="rId4"/>
          <a:stretch>
            <a:fillRect/>
          </a:stretch>
        </p:blipFill>
        <p:spPr>
          <a:xfrm>
            <a:off x="1016128" y="3700281"/>
            <a:ext cx="480177" cy="463165"/>
          </a:xfrm>
          <a:prstGeom prst="rect">
            <a:avLst/>
          </a:prstGeom>
        </p:spPr>
      </p:pic>
      <p:pic>
        <p:nvPicPr>
          <p:cNvPr id="9" name="図 8"/>
          <p:cNvPicPr>
            <a:picLocks noChangeAspect="1"/>
          </p:cNvPicPr>
          <p:nvPr/>
        </p:nvPicPr>
        <p:blipFill>
          <a:blip r:embed="rId5"/>
          <a:stretch>
            <a:fillRect/>
          </a:stretch>
        </p:blipFill>
        <p:spPr>
          <a:xfrm>
            <a:off x="982865" y="4301924"/>
            <a:ext cx="548276" cy="522208"/>
          </a:xfrm>
          <a:prstGeom prst="rect">
            <a:avLst/>
          </a:prstGeom>
        </p:spPr>
      </p:pic>
      <p:pic>
        <p:nvPicPr>
          <p:cNvPr id="10" name="図 9"/>
          <p:cNvPicPr>
            <a:picLocks noChangeAspect="1"/>
          </p:cNvPicPr>
          <p:nvPr/>
        </p:nvPicPr>
        <p:blipFill>
          <a:blip r:embed="rId6"/>
          <a:stretch>
            <a:fillRect/>
          </a:stretch>
        </p:blipFill>
        <p:spPr>
          <a:xfrm>
            <a:off x="991574" y="4975726"/>
            <a:ext cx="572831" cy="501969"/>
          </a:xfrm>
          <a:prstGeom prst="rect">
            <a:avLst/>
          </a:prstGeom>
        </p:spPr>
      </p:pic>
    </p:spTree>
    <p:extLst>
      <p:ext uri="{BB962C8B-B14F-4D97-AF65-F5344CB8AC3E}">
        <p14:creationId xmlns:p14="http://schemas.microsoft.com/office/powerpoint/2010/main" val="24510836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71363471"/>
              </p:ext>
            </p:extLst>
          </p:nvPr>
        </p:nvGraphicFramePr>
        <p:xfrm>
          <a:off x="587828" y="2181495"/>
          <a:ext cx="10273005" cy="3340364"/>
        </p:xfrm>
        <a:graphic>
          <a:graphicData uri="http://schemas.openxmlformats.org/drawingml/2006/table">
            <a:tbl>
              <a:tblPr firstRow="1" bandRow="1">
                <a:effectLst/>
                <a:tableStyleId>{5C22544A-7EE6-4342-B048-85BDC9FD1C3A}</a:tableStyleId>
              </a:tblPr>
              <a:tblGrid>
                <a:gridCol w="1728934">
                  <a:extLst>
                    <a:ext uri="{9D8B030D-6E8A-4147-A177-3AD203B41FA5}">
                      <a16:colId xmlns:a16="http://schemas.microsoft.com/office/drawing/2014/main" val="20000"/>
                    </a:ext>
                  </a:extLst>
                </a:gridCol>
                <a:gridCol w="1417416">
                  <a:extLst>
                    <a:ext uri="{9D8B030D-6E8A-4147-A177-3AD203B41FA5}">
                      <a16:colId xmlns:a16="http://schemas.microsoft.com/office/drawing/2014/main" val="20001"/>
                    </a:ext>
                  </a:extLst>
                </a:gridCol>
                <a:gridCol w="2211788">
                  <a:extLst>
                    <a:ext uri="{9D8B030D-6E8A-4147-A177-3AD203B41FA5}">
                      <a16:colId xmlns:a16="http://schemas.microsoft.com/office/drawing/2014/main" val="20002"/>
                    </a:ext>
                  </a:extLst>
                </a:gridCol>
                <a:gridCol w="2180638">
                  <a:extLst>
                    <a:ext uri="{9D8B030D-6E8A-4147-A177-3AD203B41FA5}">
                      <a16:colId xmlns:a16="http://schemas.microsoft.com/office/drawing/2014/main" val="20003"/>
                    </a:ext>
                  </a:extLst>
                </a:gridCol>
                <a:gridCol w="2734229">
                  <a:extLst>
                    <a:ext uri="{9D8B030D-6E8A-4147-A177-3AD203B41FA5}">
                      <a16:colId xmlns:a16="http://schemas.microsoft.com/office/drawing/2014/main" val="20004"/>
                    </a:ext>
                  </a:extLst>
                </a:gridCol>
              </a:tblGrid>
              <a:tr h="832293">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rgbClr val="0070C0"/>
                          </a:solidFill>
                        </a:rPr>
                        <a:t>角の和</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１つの角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１８０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３６０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５４０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７２０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テキスト ボックス 5"/>
          <p:cNvSpPr txBox="1"/>
          <p:nvPr/>
        </p:nvSpPr>
        <p:spPr>
          <a:xfrm>
            <a:off x="7289071" y="1362836"/>
            <a:ext cx="4545877" cy="461665"/>
          </a:xfrm>
          <a:prstGeom prst="rect">
            <a:avLst/>
          </a:prstGeom>
          <a:noFill/>
        </p:spPr>
        <p:txBody>
          <a:bodyPr wrap="square" rtlCol="0">
            <a:spAutoFit/>
          </a:bodyPr>
          <a:lstStyle/>
          <a:p>
            <a:r>
              <a:rPr kumimoji="1" lang="en-US" altLang="ja-JP" sz="2400" b="1" dirty="0" smtClean="0"/>
              <a:t>※</a:t>
            </a:r>
            <a:r>
              <a:rPr kumimoji="1" lang="ja-JP" altLang="en-US" sz="2400" b="1" dirty="0" smtClean="0"/>
              <a:t>表を完成させて、考えよう！</a:t>
            </a:r>
            <a:endParaRPr kumimoji="1" lang="ja-JP" altLang="en-US" sz="2400" b="1"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34</a:t>
            </a:fld>
            <a:endParaRPr kumimoji="1" lang="ja-JP" altLang="en-US"/>
          </a:p>
        </p:txBody>
      </p:sp>
      <p:sp>
        <p:nvSpPr>
          <p:cNvPr id="7" name="テキスト ボックス 6"/>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34</a:t>
            </a:r>
            <a:r>
              <a:rPr kumimoji="1" lang="en-US" altLang="ja-JP" sz="2400" dirty="0" smtClean="0"/>
              <a:t>】</a:t>
            </a:r>
            <a:endParaRPr kumimoji="1" lang="ja-JP" altLang="en-US" sz="2400" dirty="0"/>
          </a:p>
        </p:txBody>
      </p:sp>
      <p:pic>
        <p:nvPicPr>
          <p:cNvPr id="8" name="図 7"/>
          <p:cNvPicPr>
            <a:picLocks noChangeAspect="1"/>
          </p:cNvPicPr>
          <p:nvPr/>
        </p:nvPicPr>
        <p:blipFill>
          <a:blip r:embed="rId3"/>
          <a:stretch>
            <a:fillRect/>
          </a:stretch>
        </p:blipFill>
        <p:spPr>
          <a:xfrm>
            <a:off x="948029" y="3022680"/>
            <a:ext cx="616376" cy="565251"/>
          </a:xfrm>
          <a:prstGeom prst="rect">
            <a:avLst/>
          </a:prstGeom>
        </p:spPr>
      </p:pic>
      <p:pic>
        <p:nvPicPr>
          <p:cNvPr id="9" name="図 8"/>
          <p:cNvPicPr>
            <a:picLocks noChangeAspect="1"/>
          </p:cNvPicPr>
          <p:nvPr/>
        </p:nvPicPr>
        <p:blipFill>
          <a:blip r:embed="rId4"/>
          <a:stretch>
            <a:fillRect/>
          </a:stretch>
        </p:blipFill>
        <p:spPr>
          <a:xfrm>
            <a:off x="1016128" y="3713342"/>
            <a:ext cx="480177" cy="463165"/>
          </a:xfrm>
          <a:prstGeom prst="rect">
            <a:avLst/>
          </a:prstGeom>
        </p:spPr>
      </p:pic>
      <p:pic>
        <p:nvPicPr>
          <p:cNvPr id="10" name="図 9"/>
          <p:cNvPicPr>
            <a:picLocks noChangeAspect="1"/>
          </p:cNvPicPr>
          <p:nvPr/>
        </p:nvPicPr>
        <p:blipFill>
          <a:blip r:embed="rId5"/>
          <a:stretch>
            <a:fillRect/>
          </a:stretch>
        </p:blipFill>
        <p:spPr>
          <a:xfrm>
            <a:off x="982865" y="4301924"/>
            <a:ext cx="548276" cy="522208"/>
          </a:xfrm>
          <a:prstGeom prst="rect">
            <a:avLst/>
          </a:prstGeom>
        </p:spPr>
      </p:pic>
      <p:pic>
        <p:nvPicPr>
          <p:cNvPr id="12" name="図 11"/>
          <p:cNvPicPr>
            <a:picLocks noChangeAspect="1"/>
          </p:cNvPicPr>
          <p:nvPr/>
        </p:nvPicPr>
        <p:blipFill>
          <a:blip r:embed="rId6"/>
          <a:stretch>
            <a:fillRect/>
          </a:stretch>
        </p:blipFill>
        <p:spPr>
          <a:xfrm>
            <a:off x="991574" y="4958308"/>
            <a:ext cx="572831" cy="501969"/>
          </a:xfrm>
          <a:prstGeom prst="rect">
            <a:avLst/>
          </a:prstGeom>
        </p:spPr>
      </p:pic>
    </p:spTree>
    <p:extLst>
      <p:ext uri="{BB962C8B-B14F-4D97-AF65-F5344CB8AC3E}">
        <p14:creationId xmlns:p14="http://schemas.microsoft.com/office/powerpoint/2010/main" val="23700492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400342248"/>
              </p:ext>
            </p:extLst>
          </p:nvPr>
        </p:nvGraphicFramePr>
        <p:xfrm>
          <a:off x="587828" y="2181495"/>
          <a:ext cx="10123715" cy="3340364"/>
        </p:xfrm>
        <a:graphic>
          <a:graphicData uri="http://schemas.openxmlformats.org/drawingml/2006/table">
            <a:tbl>
              <a:tblPr firstRow="1" bandRow="1">
                <a:effectLst/>
                <a:tableStyleId>{5C22544A-7EE6-4342-B048-85BDC9FD1C3A}</a:tableStyleId>
              </a:tblPr>
              <a:tblGrid>
                <a:gridCol w="1692361">
                  <a:extLst>
                    <a:ext uri="{9D8B030D-6E8A-4147-A177-3AD203B41FA5}">
                      <a16:colId xmlns:a16="http://schemas.microsoft.com/office/drawing/2014/main" val="20000"/>
                    </a:ext>
                  </a:extLst>
                </a:gridCol>
                <a:gridCol w="1387432">
                  <a:extLst>
                    <a:ext uri="{9D8B030D-6E8A-4147-A177-3AD203B41FA5}">
                      <a16:colId xmlns:a16="http://schemas.microsoft.com/office/drawing/2014/main" val="20001"/>
                    </a:ext>
                  </a:extLst>
                </a:gridCol>
                <a:gridCol w="2165001">
                  <a:extLst>
                    <a:ext uri="{9D8B030D-6E8A-4147-A177-3AD203B41FA5}">
                      <a16:colId xmlns:a16="http://schemas.microsoft.com/office/drawing/2014/main" val="20002"/>
                    </a:ext>
                  </a:extLst>
                </a:gridCol>
                <a:gridCol w="2134509">
                  <a:extLst>
                    <a:ext uri="{9D8B030D-6E8A-4147-A177-3AD203B41FA5}">
                      <a16:colId xmlns:a16="http://schemas.microsoft.com/office/drawing/2014/main" val="20003"/>
                    </a:ext>
                  </a:extLst>
                </a:gridCol>
                <a:gridCol w="2744412">
                  <a:extLst>
                    <a:ext uri="{9D8B030D-6E8A-4147-A177-3AD203B41FA5}">
                      <a16:colId xmlns:a16="http://schemas.microsoft.com/office/drawing/2014/main" val="20004"/>
                    </a:ext>
                  </a:extLst>
                </a:gridCol>
              </a:tblGrid>
              <a:tr h="832293">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rgbClr val="0070C0"/>
                          </a:solidFill>
                        </a:rPr>
                        <a:t>角の和</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１つの角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１８０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３６０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５４０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７２０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テキスト ボックス 5"/>
          <p:cNvSpPr txBox="1"/>
          <p:nvPr/>
        </p:nvSpPr>
        <p:spPr>
          <a:xfrm>
            <a:off x="7289071" y="1362836"/>
            <a:ext cx="4545877" cy="461665"/>
          </a:xfrm>
          <a:prstGeom prst="rect">
            <a:avLst/>
          </a:prstGeom>
          <a:noFill/>
        </p:spPr>
        <p:txBody>
          <a:bodyPr wrap="square" rtlCol="0">
            <a:spAutoFit/>
          </a:bodyPr>
          <a:lstStyle/>
          <a:p>
            <a:r>
              <a:rPr kumimoji="1" lang="en-US" altLang="ja-JP" sz="2400" b="1" dirty="0" smtClean="0"/>
              <a:t>※</a:t>
            </a:r>
            <a:r>
              <a:rPr kumimoji="1" lang="ja-JP" altLang="en-US" sz="2400" b="1" dirty="0" smtClean="0"/>
              <a:t>表を完成させて、考えよう！</a:t>
            </a:r>
            <a:endParaRPr kumimoji="1" lang="ja-JP" altLang="en-US" sz="2400" b="1"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35</a:t>
            </a:fld>
            <a:endParaRPr kumimoji="1" lang="ja-JP" altLang="en-US"/>
          </a:p>
        </p:txBody>
      </p:sp>
      <p:sp>
        <p:nvSpPr>
          <p:cNvPr id="7" name="テキスト ボックス 6"/>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35</a:t>
            </a:r>
            <a:r>
              <a:rPr kumimoji="1" lang="en-US" altLang="ja-JP" sz="2400" dirty="0" smtClean="0"/>
              <a:t>】</a:t>
            </a:r>
            <a:endParaRPr kumimoji="1" lang="ja-JP" altLang="en-US" sz="2400" dirty="0"/>
          </a:p>
        </p:txBody>
      </p:sp>
      <p:pic>
        <p:nvPicPr>
          <p:cNvPr id="8" name="図 7"/>
          <p:cNvPicPr>
            <a:picLocks noChangeAspect="1"/>
          </p:cNvPicPr>
          <p:nvPr/>
        </p:nvPicPr>
        <p:blipFill>
          <a:blip r:embed="rId3"/>
          <a:stretch>
            <a:fillRect/>
          </a:stretch>
        </p:blipFill>
        <p:spPr>
          <a:xfrm>
            <a:off x="948029" y="3022680"/>
            <a:ext cx="616376" cy="565251"/>
          </a:xfrm>
          <a:prstGeom prst="rect">
            <a:avLst/>
          </a:prstGeom>
        </p:spPr>
      </p:pic>
      <p:pic>
        <p:nvPicPr>
          <p:cNvPr id="9" name="図 8"/>
          <p:cNvPicPr>
            <a:picLocks noChangeAspect="1"/>
          </p:cNvPicPr>
          <p:nvPr/>
        </p:nvPicPr>
        <p:blipFill>
          <a:blip r:embed="rId4"/>
          <a:stretch>
            <a:fillRect/>
          </a:stretch>
        </p:blipFill>
        <p:spPr>
          <a:xfrm>
            <a:off x="1016128" y="3713342"/>
            <a:ext cx="480177" cy="463165"/>
          </a:xfrm>
          <a:prstGeom prst="rect">
            <a:avLst/>
          </a:prstGeom>
        </p:spPr>
      </p:pic>
      <p:pic>
        <p:nvPicPr>
          <p:cNvPr id="10" name="図 9"/>
          <p:cNvPicPr>
            <a:picLocks noChangeAspect="1"/>
          </p:cNvPicPr>
          <p:nvPr/>
        </p:nvPicPr>
        <p:blipFill>
          <a:blip r:embed="rId5"/>
          <a:stretch>
            <a:fillRect/>
          </a:stretch>
        </p:blipFill>
        <p:spPr>
          <a:xfrm>
            <a:off x="982865" y="4301924"/>
            <a:ext cx="548276" cy="522208"/>
          </a:xfrm>
          <a:prstGeom prst="rect">
            <a:avLst/>
          </a:prstGeom>
        </p:spPr>
      </p:pic>
      <p:pic>
        <p:nvPicPr>
          <p:cNvPr id="12" name="図 11"/>
          <p:cNvPicPr>
            <a:picLocks noChangeAspect="1"/>
          </p:cNvPicPr>
          <p:nvPr/>
        </p:nvPicPr>
        <p:blipFill>
          <a:blip r:embed="rId6"/>
          <a:stretch>
            <a:fillRect/>
          </a:stretch>
        </p:blipFill>
        <p:spPr>
          <a:xfrm>
            <a:off x="991574" y="4958308"/>
            <a:ext cx="572831" cy="501969"/>
          </a:xfrm>
          <a:prstGeom prst="rect">
            <a:avLst/>
          </a:prstGeom>
        </p:spPr>
      </p:pic>
      <p:sp>
        <p:nvSpPr>
          <p:cNvPr id="11" name="テキスト ボックス 10"/>
          <p:cNvSpPr txBox="1"/>
          <p:nvPr/>
        </p:nvSpPr>
        <p:spPr>
          <a:xfrm>
            <a:off x="3460804" y="5819729"/>
            <a:ext cx="6865952" cy="646331"/>
          </a:xfrm>
          <a:prstGeom prst="rect">
            <a:avLst/>
          </a:prstGeom>
          <a:noFill/>
          <a:ln w="38100">
            <a:solidFill>
              <a:srgbClr val="0070C0"/>
            </a:solidFill>
          </a:ln>
        </p:spPr>
        <p:txBody>
          <a:bodyPr wrap="square" rtlCol="0">
            <a:spAutoFit/>
          </a:bodyPr>
          <a:lstStyle/>
          <a:p>
            <a:r>
              <a:rPr lang="ja-JP" altLang="en-US" sz="3600" b="1" dirty="0" smtClean="0">
                <a:solidFill>
                  <a:srgbClr val="0070C0"/>
                </a:solidFill>
              </a:rPr>
              <a:t>角の和＝１８０</a:t>
            </a:r>
            <a:r>
              <a:rPr lang="en-US" altLang="ja-JP" sz="3600" b="1" dirty="0" smtClean="0">
                <a:solidFill>
                  <a:srgbClr val="0070C0"/>
                </a:solidFill>
              </a:rPr>
              <a:t>°×</a:t>
            </a:r>
            <a:r>
              <a:rPr lang="ja-JP" altLang="en-US" sz="3600" b="1" dirty="0" smtClean="0">
                <a:solidFill>
                  <a:srgbClr val="0070C0"/>
                </a:solidFill>
              </a:rPr>
              <a:t>三角形の数</a:t>
            </a:r>
            <a:endParaRPr kumimoji="1" lang="ja-JP" altLang="en-US" sz="3600" b="1" dirty="0">
              <a:solidFill>
                <a:srgbClr val="0070C0"/>
              </a:solidFill>
            </a:endParaRPr>
          </a:p>
        </p:txBody>
      </p:sp>
      <p:sp>
        <p:nvSpPr>
          <p:cNvPr id="13" name="上矢印 12"/>
          <p:cNvSpPr/>
          <p:nvPr/>
        </p:nvSpPr>
        <p:spPr>
          <a:xfrm>
            <a:off x="3789079" y="5512526"/>
            <a:ext cx="535578" cy="281693"/>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160682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423892489"/>
              </p:ext>
            </p:extLst>
          </p:nvPr>
        </p:nvGraphicFramePr>
        <p:xfrm>
          <a:off x="587827" y="2181495"/>
          <a:ext cx="9974426" cy="3331031"/>
        </p:xfrm>
        <a:graphic>
          <a:graphicData uri="http://schemas.openxmlformats.org/drawingml/2006/table">
            <a:tbl>
              <a:tblPr firstRow="1" bandRow="1">
                <a:effectLst/>
                <a:tableStyleId>{5C22544A-7EE6-4342-B048-85BDC9FD1C3A}</a:tableStyleId>
              </a:tblPr>
              <a:tblGrid>
                <a:gridCol w="1647475">
                  <a:extLst>
                    <a:ext uri="{9D8B030D-6E8A-4147-A177-3AD203B41FA5}">
                      <a16:colId xmlns:a16="http://schemas.microsoft.com/office/drawing/2014/main" val="20000"/>
                    </a:ext>
                  </a:extLst>
                </a:gridCol>
                <a:gridCol w="1350634">
                  <a:extLst>
                    <a:ext uri="{9D8B030D-6E8A-4147-A177-3AD203B41FA5}">
                      <a16:colId xmlns:a16="http://schemas.microsoft.com/office/drawing/2014/main" val="20001"/>
                    </a:ext>
                  </a:extLst>
                </a:gridCol>
                <a:gridCol w="2107579">
                  <a:extLst>
                    <a:ext uri="{9D8B030D-6E8A-4147-A177-3AD203B41FA5}">
                      <a16:colId xmlns:a16="http://schemas.microsoft.com/office/drawing/2014/main" val="20002"/>
                    </a:ext>
                  </a:extLst>
                </a:gridCol>
                <a:gridCol w="2077896">
                  <a:extLst>
                    <a:ext uri="{9D8B030D-6E8A-4147-A177-3AD203B41FA5}">
                      <a16:colId xmlns:a16="http://schemas.microsoft.com/office/drawing/2014/main" val="20003"/>
                    </a:ext>
                  </a:extLst>
                </a:gridCol>
                <a:gridCol w="2790842">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chemeClr val="tx1"/>
                          </a:solidFill>
                        </a:rPr>
                        <a:t>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rgbClr val="0070C0"/>
                          </a:solidFill>
                        </a:rPr>
                        <a:t>  １つの角</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en-US" altLang="ja-JP" sz="2400" dirty="0" smtClean="0">
                        <a:solidFill>
                          <a:schemeClr val="tx1"/>
                        </a:solidFill>
                      </a:endParaRPr>
                    </a:p>
                    <a:p>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６０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９０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１０８</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１２０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テキスト ボックス 5"/>
          <p:cNvSpPr txBox="1"/>
          <p:nvPr/>
        </p:nvSpPr>
        <p:spPr>
          <a:xfrm>
            <a:off x="7289071" y="1362836"/>
            <a:ext cx="4545877" cy="461665"/>
          </a:xfrm>
          <a:prstGeom prst="rect">
            <a:avLst/>
          </a:prstGeom>
          <a:noFill/>
        </p:spPr>
        <p:txBody>
          <a:bodyPr wrap="square" rtlCol="0">
            <a:spAutoFit/>
          </a:bodyPr>
          <a:lstStyle/>
          <a:p>
            <a:r>
              <a:rPr kumimoji="1" lang="en-US" altLang="ja-JP" sz="2400" b="1" dirty="0" smtClean="0"/>
              <a:t>※</a:t>
            </a:r>
            <a:r>
              <a:rPr kumimoji="1" lang="ja-JP" altLang="en-US" sz="2400" b="1" dirty="0" smtClean="0"/>
              <a:t>表を完成させて、考えよう！</a:t>
            </a:r>
            <a:endParaRPr kumimoji="1" lang="ja-JP" altLang="en-US" sz="2400" b="1" dirty="0"/>
          </a:p>
        </p:txBody>
      </p:sp>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36</a:t>
            </a:fld>
            <a:endParaRPr kumimoji="1" lang="ja-JP" altLang="en-US"/>
          </a:p>
        </p:txBody>
      </p:sp>
      <p:sp>
        <p:nvSpPr>
          <p:cNvPr id="7" name="テキスト ボックス 6"/>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36</a:t>
            </a:r>
            <a:r>
              <a:rPr kumimoji="1" lang="en-US" altLang="ja-JP" sz="2400" dirty="0" smtClean="0"/>
              <a:t>】</a:t>
            </a:r>
            <a:endParaRPr kumimoji="1" lang="ja-JP" altLang="en-US" sz="2400" dirty="0"/>
          </a:p>
        </p:txBody>
      </p:sp>
      <p:pic>
        <p:nvPicPr>
          <p:cNvPr id="8" name="図 7"/>
          <p:cNvPicPr>
            <a:picLocks noChangeAspect="1"/>
          </p:cNvPicPr>
          <p:nvPr/>
        </p:nvPicPr>
        <p:blipFill>
          <a:blip r:embed="rId3"/>
          <a:stretch>
            <a:fillRect/>
          </a:stretch>
        </p:blipFill>
        <p:spPr>
          <a:xfrm>
            <a:off x="948029" y="3022680"/>
            <a:ext cx="616376" cy="565251"/>
          </a:xfrm>
          <a:prstGeom prst="rect">
            <a:avLst/>
          </a:prstGeom>
        </p:spPr>
      </p:pic>
      <p:pic>
        <p:nvPicPr>
          <p:cNvPr id="9" name="図 8"/>
          <p:cNvPicPr>
            <a:picLocks noChangeAspect="1"/>
          </p:cNvPicPr>
          <p:nvPr/>
        </p:nvPicPr>
        <p:blipFill>
          <a:blip r:embed="rId4"/>
          <a:stretch>
            <a:fillRect/>
          </a:stretch>
        </p:blipFill>
        <p:spPr>
          <a:xfrm>
            <a:off x="1016128" y="3713342"/>
            <a:ext cx="480177" cy="463165"/>
          </a:xfrm>
          <a:prstGeom prst="rect">
            <a:avLst/>
          </a:prstGeom>
        </p:spPr>
      </p:pic>
      <p:pic>
        <p:nvPicPr>
          <p:cNvPr id="10" name="図 9"/>
          <p:cNvPicPr>
            <a:picLocks noChangeAspect="1"/>
          </p:cNvPicPr>
          <p:nvPr/>
        </p:nvPicPr>
        <p:blipFill>
          <a:blip r:embed="rId5"/>
          <a:stretch>
            <a:fillRect/>
          </a:stretch>
        </p:blipFill>
        <p:spPr>
          <a:xfrm>
            <a:off x="982865" y="4301924"/>
            <a:ext cx="548276" cy="522208"/>
          </a:xfrm>
          <a:prstGeom prst="rect">
            <a:avLst/>
          </a:prstGeom>
        </p:spPr>
      </p:pic>
      <p:pic>
        <p:nvPicPr>
          <p:cNvPr id="12" name="図 11"/>
          <p:cNvPicPr>
            <a:picLocks noChangeAspect="1"/>
          </p:cNvPicPr>
          <p:nvPr/>
        </p:nvPicPr>
        <p:blipFill>
          <a:blip r:embed="rId6"/>
          <a:stretch>
            <a:fillRect/>
          </a:stretch>
        </p:blipFill>
        <p:spPr>
          <a:xfrm>
            <a:off x="991574" y="4958308"/>
            <a:ext cx="572831" cy="501969"/>
          </a:xfrm>
          <a:prstGeom prst="rect">
            <a:avLst/>
          </a:prstGeom>
        </p:spPr>
      </p:pic>
    </p:spTree>
    <p:extLst>
      <p:ext uri="{BB962C8B-B14F-4D97-AF65-F5344CB8AC3E}">
        <p14:creationId xmlns:p14="http://schemas.microsoft.com/office/powerpoint/2010/main" val="26766188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2783188710"/>
              </p:ext>
            </p:extLst>
          </p:nvPr>
        </p:nvGraphicFramePr>
        <p:xfrm>
          <a:off x="548638" y="1319347"/>
          <a:ext cx="9836333" cy="3331031"/>
        </p:xfrm>
        <a:graphic>
          <a:graphicData uri="http://schemas.openxmlformats.org/drawingml/2006/table">
            <a:tbl>
              <a:tblPr firstRow="1" bandRow="1">
                <a:effectLst/>
                <a:tableStyleId>{5C22544A-7EE6-4342-B048-85BDC9FD1C3A}</a:tableStyleId>
              </a:tblPr>
              <a:tblGrid>
                <a:gridCol w="1661107">
                  <a:extLst>
                    <a:ext uri="{9D8B030D-6E8A-4147-A177-3AD203B41FA5}">
                      <a16:colId xmlns:a16="http://schemas.microsoft.com/office/drawing/2014/main" val="20000"/>
                    </a:ext>
                  </a:extLst>
                </a:gridCol>
                <a:gridCol w="1361810">
                  <a:extLst>
                    <a:ext uri="{9D8B030D-6E8A-4147-A177-3AD203B41FA5}">
                      <a16:colId xmlns:a16="http://schemas.microsoft.com/office/drawing/2014/main" val="20001"/>
                    </a:ext>
                  </a:extLst>
                </a:gridCol>
                <a:gridCol w="2125018">
                  <a:extLst>
                    <a:ext uri="{9D8B030D-6E8A-4147-A177-3AD203B41FA5}">
                      <a16:colId xmlns:a16="http://schemas.microsoft.com/office/drawing/2014/main" val="20002"/>
                    </a:ext>
                  </a:extLst>
                </a:gridCol>
                <a:gridCol w="2095090">
                  <a:extLst>
                    <a:ext uri="{9D8B030D-6E8A-4147-A177-3AD203B41FA5}">
                      <a16:colId xmlns:a16="http://schemas.microsoft.com/office/drawing/2014/main" val="20003"/>
                    </a:ext>
                  </a:extLst>
                </a:gridCol>
                <a:gridCol w="2593308">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chemeClr val="tx1"/>
                          </a:solidFill>
                        </a:rPr>
                        <a:t>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dirty="0" smtClean="0">
                          <a:solidFill>
                            <a:srgbClr val="0070C0"/>
                          </a:solidFill>
                        </a:rPr>
                        <a:t>１つの角</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en-US" altLang="ja-JP" sz="2400" dirty="0" smtClean="0">
                        <a:solidFill>
                          <a:schemeClr val="tx1"/>
                        </a:solidFill>
                      </a:endParaRPr>
                    </a:p>
                    <a:p>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６０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９０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１０８</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１２０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37</a:t>
            </a:fld>
            <a:endParaRPr kumimoji="1" lang="ja-JP" altLang="en-US"/>
          </a:p>
        </p:txBody>
      </p:sp>
      <p:sp>
        <p:nvSpPr>
          <p:cNvPr id="12" name="テキスト ボックス 11"/>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37</a:t>
            </a:r>
            <a:r>
              <a:rPr kumimoji="1" lang="en-US" altLang="ja-JP" sz="2400" dirty="0" smtClean="0"/>
              <a:t>】</a:t>
            </a:r>
            <a:endParaRPr kumimoji="1" lang="ja-JP" altLang="en-US" sz="2400" dirty="0"/>
          </a:p>
        </p:txBody>
      </p:sp>
      <p:pic>
        <p:nvPicPr>
          <p:cNvPr id="13" name="図 12"/>
          <p:cNvPicPr>
            <a:picLocks noChangeAspect="1"/>
          </p:cNvPicPr>
          <p:nvPr/>
        </p:nvPicPr>
        <p:blipFill>
          <a:blip r:embed="rId3"/>
          <a:stretch>
            <a:fillRect/>
          </a:stretch>
        </p:blipFill>
        <p:spPr>
          <a:xfrm>
            <a:off x="904487" y="2186657"/>
            <a:ext cx="616376" cy="565251"/>
          </a:xfrm>
          <a:prstGeom prst="rect">
            <a:avLst/>
          </a:prstGeom>
        </p:spPr>
      </p:pic>
      <p:pic>
        <p:nvPicPr>
          <p:cNvPr id="14" name="図 13"/>
          <p:cNvPicPr>
            <a:picLocks noChangeAspect="1"/>
          </p:cNvPicPr>
          <p:nvPr/>
        </p:nvPicPr>
        <p:blipFill>
          <a:blip r:embed="rId4"/>
          <a:stretch>
            <a:fillRect/>
          </a:stretch>
        </p:blipFill>
        <p:spPr>
          <a:xfrm>
            <a:off x="972586" y="2866769"/>
            <a:ext cx="480177" cy="463165"/>
          </a:xfrm>
          <a:prstGeom prst="rect">
            <a:avLst/>
          </a:prstGeom>
        </p:spPr>
      </p:pic>
      <p:pic>
        <p:nvPicPr>
          <p:cNvPr id="15" name="図 14"/>
          <p:cNvPicPr>
            <a:picLocks noChangeAspect="1"/>
          </p:cNvPicPr>
          <p:nvPr/>
        </p:nvPicPr>
        <p:blipFill>
          <a:blip r:embed="rId5"/>
          <a:stretch>
            <a:fillRect/>
          </a:stretch>
        </p:blipFill>
        <p:spPr>
          <a:xfrm>
            <a:off x="904487" y="3440039"/>
            <a:ext cx="548276" cy="522208"/>
          </a:xfrm>
          <a:prstGeom prst="rect">
            <a:avLst/>
          </a:prstGeom>
        </p:spPr>
      </p:pic>
      <p:pic>
        <p:nvPicPr>
          <p:cNvPr id="16" name="図 15"/>
          <p:cNvPicPr>
            <a:picLocks noChangeAspect="1"/>
          </p:cNvPicPr>
          <p:nvPr/>
        </p:nvPicPr>
        <p:blipFill>
          <a:blip r:embed="rId6"/>
          <a:stretch>
            <a:fillRect/>
          </a:stretch>
        </p:blipFill>
        <p:spPr>
          <a:xfrm>
            <a:off x="887066" y="4061326"/>
            <a:ext cx="572831" cy="501969"/>
          </a:xfrm>
          <a:prstGeom prst="rect">
            <a:avLst/>
          </a:prstGeom>
        </p:spPr>
      </p:pic>
      <p:sp>
        <p:nvSpPr>
          <p:cNvPr id="17" name="テキスト ボックス 16"/>
          <p:cNvSpPr txBox="1"/>
          <p:nvPr/>
        </p:nvSpPr>
        <p:spPr>
          <a:xfrm>
            <a:off x="1114698" y="4926380"/>
            <a:ext cx="5879226" cy="646331"/>
          </a:xfrm>
          <a:prstGeom prst="rect">
            <a:avLst/>
          </a:prstGeom>
          <a:noFill/>
          <a:ln w="38100">
            <a:solidFill>
              <a:srgbClr val="0070C0"/>
            </a:solidFill>
          </a:ln>
        </p:spPr>
        <p:txBody>
          <a:bodyPr wrap="square" rtlCol="0">
            <a:spAutoFit/>
          </a:bodyPr>
          <a:lstStyle/>
          <a:p>
            <a:r>
              <a:rPr lang="ja-JP" altLang="en-US" sz="3600" b="1" dirty="0" smtClean="0">
                <a:solidFill>
                  <a:srgbClr val="0070C0"/>
                </a:solidFill>
              </a:rPr>
              <a:t>１つの角＝角の和</a:t>
            </a:r>
            <a:r>
              <a:rPr lang="en-US" altLang="ja-JP" sz="3600" b="1" dirty="0" smtClean="0">
                <a:solidFill>
                  <a:srgbClr val="0070C0"/>
                </a:solidFill>
              </a:rPr>
              <a:t>÷</a:t>
            </a:r>
            <a:r>
              <a:rPr lang="ja-JP" altLang="en-US" sz="3600" b="1" dirty="0" smtClean="0">
                <a:solidFill>
                  <a:srgbClr val="0070C0"/>
                </a:solidFill>
              </a:rPr>
              <a:t>角の数</a:t>
            </a:r>
            <a:endParaRPr kumimoji="1" lang="ja-JP" altLang="en-US" sz="3600" b="1" dirty="0">
              <a:solidFill>
                <a:srgbClr val="0070C0"/>
              </a:solidFill>
            </a:endParaRPr>
          </a:p>
        </p:txBody>
      </p:sp>
      <p:sp>
        <p:nvSpPr>
          <p:cNvPr id="18" name="上矢印 17"/>
          <p:cNvSpPr/>
          <p:nvPr/>
        </p:nvSpPr>
        <p:spPr>
          <a:xfrm>
            <a:off x="6178730" y="4644687"/>
            <a:ext cx="535578" cy="281693"/>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438064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2666073062"/>
              </p:ext>
            </p:extLst>
          </p:nvPr>
        </p:nvGraphicFramePr>
        <p:xfrm>
          <a:off x="548638" y="1319347"/>
          <a:ext cx="9948301" cy="3331031"/>
        </p:xfrm>
        <a:graphic>
          <a:graphicData uri="http://schemas.openxmlformats.org/drawingml/2006/table">
            <a:tbl>
              <a:tblPr firstRow="1" bandRow="1">
                <a:effectLst/>
                <a:tableStyleId>{5C22544A-7EE6-4342-B048-85BDC9FD1C3A}</a:tableStyleId>
              </a:tblPr>
              <a:tblGrid>
                <a:gridCol w="1689369">
                  <a:extLst>
                    <a:ext uri="{9D8B030D-6E8A-4147-A177-3AD203B41FA5}">
                      <a16:colId xmlns:a16="http://schemas.microsoft.com/office/drawing/2014/main" val="20000"/>
                    </a:ext>
                  </a:extLst>
                </a:gridCol>
                <a:gridCol w="1384979">
                  <a:extLst>
                    <a:ext uri="{9D8B030D-6E8A-4147-A177-3AD203B41FA5}">
                      <a16:colId xmlns:a16="http://schemas.microsoft.com/office/drawing/2014/main" val="20001"/>
                    </a:ext>
                  </a:extLst>
                </a:gridCol>
                <a:gridCol w="2161173">
                  <a:extLst>
                    <a:ext uri="{9D8B030D-6E8A-4147-A177-3AD203B41FA5}">
                      <a16:colId xmlns:a16="http://schemas.microsoft.com/office/drawing/2014/main" val="20002"/>
                    </a:ext>
                  </a:extLst>
                </a:gridCol>
                <a:gridCol w="2130734">
                  <a:extLst>
                    <a:ext uri="{9D8B030D-6E8A-4147-A177-3AD203B41FA5}">
                      <a16:colId xmlns:a16="http://schemas.microsoft.com/office/drawing/2014/main" val="20003"/>
                    </a:ext>
                  </a:extLst>
                </a:gridCol>
                <a:gridCol w="2582046">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chemeClr val="tx1"/>
                          </a:solidFill>
                        </a:rPr>
                        <a:t>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１つの角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dirty="0" smtClean="0">
                          <a:solidFill>
                            <a:srgbClr val="0070C0"/>
                          </a:solidFill>
                        </a:rPr>
                        <a:t>回す角の大きさ</a:t>
                      </a:r>
                      <a:endParaRPr kumimoji="1" lang="en-US" altLang="ja-JP" sz="2400" dirty="0" smtClean="0">
                        <a:solidFill>
                          <a:srgbClr val="0070C0"/>
                        </a:solidFill>
                      </a:endParaRPr>
                    </a:p>
                    <a:p>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１２０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９０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１０８</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７２</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６０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38</a:t>
            </a:fld>
            <a:endParaRPr kumimoji="1" lang="ja-JP" altLang="en-US"/>
          </a:p>
        </p:txBody>
      </p:sp>
      <p:sp>
        <p:nvSpPr>
          <p:cNvPr id="12" name="テキスト ボックス 11"/>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38</a:t>
            </a:r>
            <a:r>
              <a:rPr kumimoji="1" lang="en-US" altLang="ja-JP" sz="2400" dirty="0" smtClean="0"/>
              <a:t>】</a:t>
            </a:r>
            <a:endParaRPr kumimoji="1" lang="ja-JP" altLang="en-US" sz="2400" dirty="0"/>
          </a:p>
        </p:txBody>
      </p:sp>
      <p:pic>
        <p:nvPicPr>
          <p:cNvPr id="13" name="図 12"/>
          <p:cNvPicPr>
            <a:picLocks noChangeAspect="1"/>
          </p:cNvPicPr>
          <p:nvPr/>
        </p:nvPicPr>
        <p:blipFill>
          <a:blip r:embed="rId3"/>
          <a:stretch>
            <a:fillRect/>
          </a:stretch>
        </p:blipFill>
        <p:spPr>
          <a:xfrm>
            <a:off x="904487" y="2186657"/>
            <a:ext cx="616376" cy="565251"/>
          </a:xfrm>
          <a:prstGeom prst="rect">
            <a:avLst/>
          </a:prstGeom>
        </p:spPr>
      </p:pic>
      <p:pic>
        <p:nvPicPr>
          <p:cNvPr id="14" name="図 13"/>
          <p:cNvPicPr>
            <a:picLocks noChangeAspect="1"/>
          </p:cNvPicPr>
          <p:nvPr/>
        </p:nvPicPr>
        <p:blipFill>
          <a:blip r:embed="rId4"/>
          <a:stretch>
            <a:fillRect/>
          </a:stretch>
        </p:blipFill>
        <p:spPr>
          <a:xfrm>
            <a:off x="972586" y="2866769"/>
            <a:ext cx="480177" cy="463165"/>
          </a:xfrm>
          <a:prstGeom prst="rect">
            <a:avLst/>
          </a:prstGeom>
        </p:spPr>
      </p:pic>
      <p:pic>
        <p:nvPicPr>
          <p:cNvPr id="15" name="図 14"/>
          <p:cNvPicPr>
            <a:picLocks noChangeAspect="1"/>
          </p:cNvPicPr>
          <p:nvPr/>
        </p:nvPicPr>
        <p:blipFill>
          <a:blip r:embed="rId5"/>
          <a:stretch>
            <a:fillRect/>
          </a:stretch>
        </p:blipFill>
        <p:spPr>
          <a:xfrm>
            <a:off x="904487" y="3440039"/>
            <a:ext cx="548276" cy="522208"/>
          </a:xfrm>
          <a:prstGeom prst="rect">
            <a:avLst/>
          </a:prstGeom>
        </p:spPr>
      </p:pic>
      <p:pic>
        <p:nvPicPr>
          <p:cNvPr id="16" name="図 15"/>
          <p:cNvPicPr>
            <a:picLocks noChangeAspect="1"/>
          </p:cNvPicPr>
          <p:nvPr/>
        </p:nvPicPr>
        <p:blipFill>
          <a:blip r:embed="rId6"/>
          <a:stretch>
            <a:fillRect/>
          </a:stretch>
        </p:blipFill>
        <p:spPr>
          <a:xfrm>
            <a:off x="887066" y="4061326"/>
            <a:ext cx="572831" cy="501969"/>
          </a:xfrm>
          <a:prstGeom prst="rect">
            <a:avLst/>
          </a:prstGeom>
        </p:spPr>
      </p:pic>
    </p:spTree>
    <p:extLst>
      <p:ext uri="{BB962C8B-B14F-4D97-AF65-F5344CB8AC3E}">
        <p14:creationId xmlns:p14="http://schemas.microsoft.com/office/powerpoint/2010/main" val="30301046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029015138"/>
              </p:ext>
            </p:extLst>
          </p:nvPr>
        </p:nvGraphicFramePr>
        <p:xfrm>
          <a:off x="548639" y="1319347"/>
          <a:ext cx="9938969" cy="3331031"/>
        </p:xfrm>
        <a:graphic>
          <a:graphicData uri="http://schemas.openxmlformats.org/drawingml/2006/table">
            <a:tbl>
              <a:tblPr firstRow="1" bandRow="1">
                <a:effectLst/>
                <a:tableStyleId>{5C22544A-7EE6-4342-B048-85BDC9FD1C3A}</a:tableStyleId>
              </a:tblPr>
              <a:tblGrid>
                <a:gridCol w="1674407">
                  <a:extLst>
                    <a:ext uri="{9D8B030D-6E8A-4147-A177-3AD203B41FA5}">
                      <a16:colId xmlns:a16="http://schemas.microsoft.com/office/drawing/2014/main" val="20000"/>
                    </a:ext>
                  </a:extLst>
                </a:gridCol>
                <a:gridCol w="1372713">
                  <a:extLst>
                    <a:ext uri="{9D8B030D-6E8A-4147-A177-3AD203B41FA5}">
                      <a16:colId xmlns:a16="http://schemas.microsoft.com/office/drawing/2014/main" val="20001"/>
                    </a:ext>
                  </a:extLst>
                </a:gridCol>
                <a:gridCol w="2142032">
                  <a:extLst>
                    <a:ext uri="{9D8B030D-6E8A-4147-A177-3AD203B41FA5}">
                      <a16:colId xmlns:a16="http://schemas.microsoft.com/office/drawing/2014/main" val="20002"/>
                    </a:ext>
                  </a:extLst>
                </a:gridCol>
                <a:gridCol w="2111864">
                  <a:extLst>
                    <a:ext uri="{9D8B030D-6E8A-4147-A177-3AD203B41FA5}">
                      <a16:colId xmlns:a16="http://schemas.microsoft.com/office/drawing/2014/main" val="20003"/>
                    </a:ext>
                  </a:extLst>
                </a:gridCol>
                <a:gridCol w="2637953">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chemeClr val="tx1"/>
                          </a:solidFill>
                        </a:rPr>
                        <a:t>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１つの角</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dirty="0" smtClean="0">
                          <a:solidFill>
                            <a:srgbClr val="0070C0"/>
                          </a:solidFill>
                        </a:rPr>
                        <a:t>回す角の大きさ</a:t>
                      </a:r>
                      <a:endParaRPr kumimoji="1" lang="en-US" altLang="ja-JP" sz="2400" dirty="0" smtClean="0">
                        <a:solidFill>
                          <a:srgbClr val="0070C0"/>
                        </a:solidFill>
                      </a:endParaRPr>
                    </a:p>
                    <a:p>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１２０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９０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１０８</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７２</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６０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39</a:t>
            </a:fld>
            <a:endParaRPr kumimoji="1" lang="ja-JP" altLang="en-US"/>
          </a:p>
        </p:txBody>
      </p:sp>
      <p:sp>
        <p:nvSpPr>
          <p:cNvPr id="12" name="テキスト ボックス 11"/>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39</a:t>
            </a:r>
            <a:r>
              <a:rPr kumimoji="1" lang="en-US" altLang="ja-JP" sz="2400" dirty="0" smtClean="0"/>
              <a:t>】</a:t>
            </a:r>
            <a:endParaRPr kumimoji="1" lang="ja-JP" altLang="en-US" sz="2400" dirty="0"/>
          </a:p>
        </p:txBody>
      </p:sp>
      <p:pic>
        <p:nvPicPr>
          <p:cNvPr id="13" name="図 12"/>
          <p:cNvPicPr>
            <a:picLocks noChangeAspect="1"/>
          </p:cNvPicPr>
          <p:nvPr/>
        </p:nvPicPr>
        <p:blipFill>
          <a:blip r:embed="rId3"/>
          <a:stretch>
            <a:fillRect/>
          </a:stretch>
        </p:blipFill>
        <p:spPr>
          <a:xfrm>
            <a:off x="904487" y="2186657"/>
            <a:ext cx="616376" cy="565251"/>
          </a:xfrm>
          <a:prstGeom prst="rect">
            <a:avLst/>
          </a:prstGeom>
        </p:spPr>
      </p:pic>
      <p:pic>
        <p:nvPicPr>
          <p:cNvPr id="14" name="図 13"/>
          <p:cNvPicPr>
            <a:picLocks noChangeAspect="1"/>
          </p:cNvPicPr>
          <p:nvPr/>
        </p:nvPicPr>
        <p:blipFill>
          <a:blip r:embed="rId4"/>
          <a:stretch>
            <a:fillRect/>
          </a:stretch>
        </p:blipFill>
        <p:spPr>
          <a:xfrm>
            <a:off x="972586" y="2866769"/>
            <a:ext cx="480177" cy="463165"/>
          </a:xfrm>
          <a:prstGeom prst="rect">
            <a:avLst/>
          </a:prstGeom>
        </p:spPr>
      </p:pic>
      <p:pic>
        <p:nvPicPr>
          <p:cNvPr id="15" name="図 14"/>
          <p:cNvPicPr>
            <a:picLocks noChangeAspect="1"/>
          </p:cNvPicPr>
          <p:nvPr/>
        </p:nvPicPr>
        <p:blipFill>
          <a:blip r:embed="rId5"/>
          <a:stretch>
            <a:fillRect/>
          </a:stretch>
        </p:blipFill>
        <p:spPr>
          <a:xfrm>
            <a:off x="904487" y="3440039"/>
            <a:ext cx="548276" cy="522208"/>
          </a:xfrm>
          <a:prstGeom prst="rect">
            <a:avLst/>
          </a:prstGeom>
        </p:spPr>
      </p:pic>
      <p:pic>
        <p:nvPicPr>
          <p:cNvPr id="16" name="図 15"/>
          <p:cNvPicPr>
            <a:picLocks noChangeAspect="1"/>
          </p:cNvPicPr>
          <p:nvPr/>
        </p:nvPicPr>
        <p:blipFill>
          <a:blip r:embed="rId6"/>
          <a:stretch>
            <a:fillRect/>
          </a:stretch>
        </p:blipFill>
        <p:spPr>
          <a:xfrm>
            <a:off x="887066" y="4061326"/>
            <a:ext cx="572831" cy="501969"/>
          </a:xfrm>
          <a:prstGeom prst="rect">
            <a:avLst/>
          </a:prstGeom>
        </p:spPr>
      </p:pic>
      <p:sp>
        <p:nvSpPr>
          <p:cNvPr id="10" name="上矢印 9"/>
          <p:cNvSpPr/>
          <p:nvPr/>
        </p:nvSpPr>
        <p:spPr>
          <a:xfrm>
            <a:off x="8342811" y="4648867"/>
            <a:ext cx="535578" cy="1246448"/>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3657601" y="5895315"/>
            <a:ext cx="8029302" cy="646331"/>
          </a:xfrm>
          <a:prstGeom prst="rect">
            <a:avLst/>
          </a:prstGeom>
          <a:noFill/>
          <a:ln w="38100">
            <a:solidFill>
              <a:srgbClr val="0070C0"/>
            </a:solidFill>
          </a:ln>
        </p:spPr>
        <p:txBody>
          <a:bodyPr wrap="square" rtlCol="0">
            <a:spAutoFit/>
          </a:bodyPr>
          <a:lstStyle/>
          <a:p>
            <a:r>
              <a:rPr lang="ja-JP" altLang="en-US" sz="3600" b="1" dirty="0" smtClean="0">
                <a:solidFill>
                  <a:srgbClr val="0070C0"/>
                </a:solidFill>
              </a:rPr>
              <a:t>回す角の大きさ＝１８０</a:t>
            </a:r>
            <a:r>
              <a:rPr lang="en-US" altLang="ja-JP" sz="3600" b="1" dirty="0" smtClean="0">
                <a:solidFill>
                  <a:srgbClr val="0070C0"/>
                </a:solidFill>
              </a:rPr>
              <a:t>°</a:t>
            </a:r>
            <a:r>
              <a:rPr lang="ja-JP" altLang="en-US" sz="3600" b="1" dirty="0" smtClean="0">
                <a:solidFill>
                  <a:srgbClr val="0070C0"/>
                </a:solidFill>
              </a:rPr>
              <a:t>－１つの角</a:t>
            </a:r>
            <a:endParaRPr kumimoji="1" lang="ja-JP" altLang="en-US" sz="3600" b="1" dirty="0">
              <a:solidFill>
                <a:srgbClr val="0070C0"/>
              </a:solidFill>
            </a:endParaRPr>
          </a:p>
        </p:txBody>
      </p:sp>
    </p:spTree>
    <p:extLst>
      <p:ext uri="{BB962C8B-B14F-4D97-AF65-F5344CB8AC3E}">
        <p14:creationId xmlns:p14="http://schemas.microsoft.com/office/powerpoint/2010/main" val="2610461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テキスト ボックス 46"/>
          <p:cNvSpPr txBox="1"/>
          <p:nvPr/>
        </p:nvSpPr>
        <p:spPr>
          <a:xfrm>
            <a:off x="314599" y="1469324"/>
            <a:ext cx="11532939" cy="4862870"/>
          </a:xfrm>
          <a:prstGeom prst="rect">
            <a:avLst/>
          </a:prstGeom>
          <a:noFill/>
          <a:ln>
            <a:solidFill>
              <a:schemeClr val="tx1"/>
            </a:solidFill>
          </a:ln>
        </p:spPr>
        <p:txBody>
          <a:bodyPr wrap="square" rtlCol="0">
            <a:spAutoFit/>
          </a:bodyPr>
          <a:lstStyle/>
          <a:p>
            <a:r>
              <a:rPr kumimoji="1" lang="ja-JP" altLang="en-US" sz="1000" dirty="0" smtClean="0"/>
              <a:t>  </a:t>
            </a:r>
            <a:endParaRPr kumimoji="1" lang="en-US" altLang="ja-JP" sz="1000" dirty="0" smtClean="0"/>
          </a:p>
          <a:p>
            <a:endParaRPr lang="en-US" altLang="ja-JP" sz="1000" dirty="0"/>
          </a:p>
          <a:p>
            <a:endParaRPr kumimoji="1" lang="en-US" altLang="ja-JP" sz="1000" dirty="0" smtClean="0"/>
          </a:p>
          <a:p>
            <a:endParaRPr kumimoji="1" lang="en-US" altLang="ja-JP" sz="1000" dirty="0" smtClean="0"/>
          </a:p>
          <a:p>
            <a:r>
              <a:rPr lang="ja-JP" altLang="en-US" sz="5400" b="1" dirty="0"/>
              <a:t> </a:t>
            </a:r>
            <a:r>
              <a:rPr kumimoji="1" lang="ja-JP" altLang="en-US" sz="5400" b="1" dirty="0" smtClean="0"/>
              <a:t>三角形  </a:t>
            </a:r>
            <a:r>
              <a:rPr kumimoji="1" lang="ja-JP" altLang="en-US" sz="5400" b="1" dirty="0" smtClean="0">
                <a:solidFill>
                  <a:srgbClr val="0070C0"/>
                </a:solidFill>
              </a:rPr>
              <a:t>１８０</a:t>
            </a:r>
            <a:r>
              <a:rPr kumimoji="1" lang="en-US" altLang="ja-JP" sz="5400" b="1" dirty="0" smtClean="0">
                <a:solidFill>
                  <a:srgbClr val="0070C0"/>
                </a:solidFill>
              </a:rPr>
              <a:t>°</a:t>
            </a:r>
          </a:p>
          <a:p>
            <a:endParaRPr lang="en-US" altLang="ja-JP" sz="5400" b="1" dirty="0"/>
          </a:p>
          <a:p>
            <a:endParaRPr kumimoji="1" lang="en-US" altLang="ja-JP" sz="5400" b="1" dirty="0" smtClean="0"/>
          </a:p>
          <a:p>
            <a:endParaRPr lang="en-US" altLang="ja-JP" sz="5400" b="1" dirty="0"/>
          </a:p>
          <a:p>
            <a:endParaRPr kumimoji="1" lang="ja-JP" altLang="en-US" sz="5400" dirty="0"/>
          </a:p>
        </p:txBody>
      </p:sp>
      <p:sp>
        <p:nvSpPr>
          <p:cNvPr id="3" name="テキスト ボックス 2"/>
          <p:cNvSpPr txBox="1"/>
          <p:nvPr/>
        </p:nvSpPr>
        <p:spPr>
          <a:xfrm>
            <a:off x="558401" y="4362568"/>
            <a:ext cx="6101444" cy="923330"/>
          </a:xfrm>
          <a:prstGeom prst="rect">
            <a:avLst/>
          </a:prstGeom>
          <a:noFill/>
        </p:spPr>
        <p:txBody>
          <a:bodyPr wrap="square" rtlCol="0">
            <a:spAutoFit/>
          </a:bodyPr>
          <a:lstStyle/>
          <a:p>
            <a:r>
              <a:rPr lang="ja-JP" altLang="en-US" sz="5400" b="1" dirty="0"/>
              <a:t>四</a:t>
            </a:r>
            <a:r>
              <a:rPr lang="ja-JP" altLang="en-US" sz="5400" b="1" dirty="0" smtClean="0"/>
              <a:t>角形</a:t>
            </a:r>
            <a:r>
              <a:rPr kumimoji="1" lang="ja-JP" altLang="en-US" sz="5400" b="1" dirty="0" smtClean="0"/>
              <a:t>  </a:t>
            </a:r>
            <a:r>
              <a:rPr kumimoji="1" lang="ja-JP" altLang="en-US" sz="5400" b="1" dirty="0" smtClean="0">
                <a:solidFill>
                  <a:srgbClr val="0070C0"/>
                </a:solidFill>
              </a:rPr>
              <a:t>３６０</a:t>
            </a:r>
            <a:r>
              <a:rPr kumimoji="1" lang="en-US" altLang="ja-JP" sz="5400" b="1" dirty="0" smtClean="0">
                <a:solidFill>
                  <a:srgbClr val="0070C0"/>
                </a:solidFill>
              </a:rPr>
              <a:t>°</a:t>
            </a:r>
            <a:endParaRPr kumimoji="1" lang="ja-JP" altLang="en-US" sz="5400" b="1" dirty="0">
              <a:solidFill>
                <a:srgbClr val="0070C0"/>
              </a:solidFill>
            </a:endParaRPr>
          </a:p>
        </p:txBody>
      </p:sp>
      <p:cxnSp>
        <p:nvCxnSpPr>
          <p:cNvPr id="5" name="直線コネクタ 4"/>
          <p:cNvCxnSpPr/>
          <p:nvPr/>
        </p:nvCxnSpPr>
        <p:spPr>
          <a:xfrm>
            <a:off x="8565496" y="3900759"/>
            <a:ext cx="0" cy="14223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8574166" y="3941595"/>
            <a:ext cx="1480249" cy="1368453"/>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8713576" y="4060890"/>
            <a:ext cx="653143" cy="584775"/>
          </a:xfrm>
          <a:prstGeom prst="rect">
            <a:avLst/>
          </a:prstGeom>
          <a:noFill/>
        </p:spPr>
        <p:txBody>
          <a:bodyPr wrap="square" rtlCol="0">
            <a:spAutoFit/>
          </a:bodyPr>
          <a:lstStyle/>
          <a:p>
            <a:r>
              <a:rPr kumimoji="1" lang="ja-JP" altLang="en-US" sz="3200" dirty="0" smtClean="0">
                <a:solidFill>
                  <a:srgbClr val="0070C0"/>
                </a:solidFill>
              </a:rPr>
              <a:t>①</a:t>
            </a:r>
            <a:endParaRPr kumimoji="1" lang="ja-JP" altLang="en-US" sz="3200" dirty="0">
              <a:solidFill>
                <a:srgbClr val="0070C0"/>
              </a:solidFill>
            </a:endParaRPr>
          </a:p>
        </p:txBody>
      </p:sp>
      <p:sp>
        <p:nvSpPr>
          <p:cNvPr id="20" name="テキスト ボックス 19"/>
          <p:cNvSpPr txBox="1"/>
          <p:nvPr/>
        </p:nvSpPr>
        <p:spPr>
          <a:xfrm>
            <a:off x="9392602" y="4636883"/>
            <a:ext cx="653143" cy="584775"/>
          </a:xfrm>
          <a:prstGeom prst="rect">
            <a:avLst/>
          </a:prstGeom>
          <a:noFill/>
        </p:spPr>
        <p:txBody>
          <a:bodyPr wrap="square" rtlCol="0">
            <a:spAutoFit/>
          </a:bodyPr>
          <a:lstStyle/>
          <a:p>
            <a:r>
              <a:rPr lang="ja-JP" altLang="en-US" sz="3200" dirty="0" smtClean="0">
                <a:solidFill>
                  <a:srgbClr val="0070C0"/>
                </a:solidFill>
              </a:rPr>
              <a:t>②</a:t>
            </a:r>
            <a:endParaRPr kumimoji="1" lang="ja-JP" altLang="en-US" sz="3200" dirty="0">
              <a:solidFill>
                <a:srgbClr val="0070C0"/>
              </a:solidFill>
            </a:endParaRPr>
          </a:p>
        </p:txBody>
      </p:sp>
      <p:sp>
        <p:nvSpPr>
          <p:cNvPr id="21" name="テキスト ボックス 20"/>
          <p:cNvSpPr txBox="1"/>
          <p:nvPr/>
        </p:nvSpPr>
        <p:spPr>
          <a:xfrm>
            <a:off x="5879919" y="5048438"/>
            <a:ext cx="2403568" cy="523220"/>
          </a:xfrm>
          <a:prstGeom prst="rect">
            <a:avLst/>
          </a:prstGeom>
          <a:noFill/>
        </p:spPr>
        <p:txBody>
          <a:bodyPr wrap="square" rtlCol="0">
            <a:spAutoFit/>
          </a:bodyPr>
          <a:lstStyle/>
          <a:p>
            <a:r>
              <a:rPr kumimoji="1" lang="ja-JP" altLang="en-US" sz="2800" dirty="0" smtClean="0"/>
              <a:t>（</a:t>
            </a:r>
            <a:r>
              <a:rPr kumimoji="1" lang="ja-JP" altLang="en-US" sz="2800" dirty="0" smtClean="0">
                <a:solidFill>
                  <a:srgbClr val="0070C0"/>
                </a:solidFill>
              </a:rPr>
              <a:t>△２つ分</a:t>
            </a:r>
            <a:r>
              <a:rPr kumimoji="1" lang="ja-JP" altLang="en-US" sz="2800" dirty="0" smtClean="0"/>
              <a:t>）</a:t>
            </a:r>
            <a:endParaRPr kumimoji="1" lang="ja-JP" altLang="en-US" sz="2800" dirty="0"/>
          </a:p>
        </p:txBody>
      </p:sp>
      <p:sp>
        <p:nvSpPr>
          <p:cNvPr id="61" name="テキスト ボックス 60"/>
          <p:cNvSpPr txBox="1"/>
          <p:nvPr/>
        </p:nvSpPr>
        <p:spPr>
          <a:xfrm>
            <a:off x="314599" y="348585"/>
            <a:ext cx="6743076" cy="1015663"/>
          </a:xfrm>
          <a:prstGeom prst="rect">
            <a:avLst/>
          </a:prstGeom>
          <a:noFill/>
        </p:spPr>
        <p:txBody>
          <a:bodyPr wrap="square" rtlCol="0">
            <a:spAutoFit/>
          </a:bodyPr>
          <a:lstStyle/>
          <a:p>
            <a:r>
              <a:rPr lang="ja-JP" altLang="en-US" sz="6000" b="1" dirty="0" smtClean="0"/>
              <a:t>多角形の角の和</a:t>
            </a:r>
            <a:endParaRPr kumimoji="1" lang="ja-JP" altLang="en-US" sz="6000" dirty="0"/>
          </a:p>
        </p:txBody>
      </p:sp>
      <p:sp>
        <p:nvSpPr>
          <p:cNvPr id="68" name="上矢印 67"/>
          <p:cNvSpPr/>
          <p:nvPr/>
        </p:nvSpPr>
        <p:spPr>
          <a:xfrm rot="16200000">
            <a:off x="6919008" y="3845442"/>
            <a:ext cx="325392" cy="1830429"/>
          </a:xfrm>
          <a:prstGeom prst="upArrow">
            <a:avLst>
              <a:gd name="adj1" fmla="val 50000"/>
              <a:gd name="adj2" fmla="val 7964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B0F0"/>
              </a:solidFill>
            </a:endParaRPr>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4</a:t>
            </a:fld>
            <a:endParaRPr kumimoji="1" lang="ja-JP" altLang="en-US"/>
          </a:p>
        </p:txBody>
      </p:sp>
      <p:sp>
        <p:nvSpPr>
          <p:cNvPr id="45" name="テキスト ボックス 4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lang="ja-JP" altLang="en-US" sz="2400" dirty="0"/>
              <a:t>４</a:t>
            </a:r>
            <a:r>
              <a:rPr kumimoji="1" lang="en-US" altLang="ja-JP" sz="2400" dirty="0" smtClean="0"/>
              <a:t>】</a:t>
            </a:r>
            <a:endParaRPr kumimoji="1" lang="ja-JP" altLang="en-US" sz="2400" dirty="0"/>
          </a:p>
        </p:txBody>
      </p:sp>
      <p:sp>
        <p:nvSpPr>
          <p:cNvPr id="51" name="上矢印 50"/>
          <p:cNvSpPr/>
          <p:nvPr/>
        </p:nvSpPr>
        <p:spPr>
          <a:xfrm rot="16200000">
            <a:off x="6894979" y="1618392"/>
            <a:ext cx="325392" cy="1830429"/>
          </a:xfrm>
          <a:prstGeom prst="upArrow">
            <a:avLst>
              <a:gd name="adj1" fmla="val 50000"/>
              <a:gd name="adj2" fmla="val 7964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52" name="直線コネクタ 51"/>
          <p:cNvCxnSpPr/>
          <p:nvPr/>
        </p:nvCxnSpPr>
        <p:spPr>
          <a:xfrm flipH="1">
            <a:off x="8493280" y="1736357"/>
            <a:ext cx="705394" cy="126910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H="1" flipV="1">
            <a:off x="9193127" y="1738968"/>
            <a:ext cx="762250" cy="1266494"/>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55" name="テキスト ボックス 54"/>
          <p:cNvSpPr txBox="1"/>
          <p:nvPr/>
        </p:nvSpPr>
        <p:spPr>
          <a:xfrm>
            <a:off x="5975459" y="2793053"/>
            <a:ext cx="2403568" cy="523220"/>
          </a:xfrm>
          <a:prstGeom prst="rect">
            <a:avLst/>
          </a:prstGeom>
          <a:noFill/>
        </p:spPr>
        <p:txBody>
          <a:bodyPr wrap="square" rtlCol="0">
            <a:spAutoFit/>
          </a:bodyPr>
          <a:lstStyle/>
          <a:p>
            <a:r>
              <a:rPr kumimoji="1" lang="ja-JP" altLang="en-US" sz="2800" dirty="0" smtClean="0"/>
              <a:t>（</a:t>
            </a:r>
            <a:r>
              <a:rPr kumimoji="1" lang="ja-JP" altLang="en-US" sz="2800" dirty="0" smtClean="0">
                <a:solidFill>
                  <a:srgbClr val="0070C0"/>
                </a:solidFill>
              </a:rPr>
              <a:t>△</a:t>
            </a:r>
            <a:r>
              <a:rPr lang="ja-JP" altLang="en-US" sz="2800" dirty="0">
                <a:solidFill>
                  <a:srgbClr val="0070C0"/>
                </a:solidFill>
              </a:rPr>
              <a:t>１</a:t>
            </a:r>
            <a:r>
              <a:rPr kumimoji="1" lang="ja-JP" altLang="en-US" sz="2800" dirty="0" smtClean="0">
                <a:solidFill>
                  <a:srgbClr val="0070C0"/>
                </a:solidFill>
              </a:rPr>
              <a:t>つ分</a:t>
            </a:r>
            <a:r>
              <a:rPr kumimoji="1" lang="ja-JP" altLang="en-US" sz="2800" dirty="0" smtClean="0"/>
              <a:t>）</a:t>
            </a:r>
            <a:endParaRPr kumimoji="1" lang="ja-JP" altLang="en-US" sz="2800" dirty="0"/>
          </a:p>
        </p:txBody>
      </p:sp>
      <p:sp>
        <p:nvSpPr>
          <p:cNvPr id="56" name="テキスト ボックス 55"/>
          <p:cNvSpPr txBox="1"/>
          <p:nvPr/>
        </p:nvSpPr>
        <p:spPr>
          <a:xfrm>
            <a:off x="8911168" y="2278558"/>
            <a:ext cx="653143" cy="584775"/>
          </a:xfrm>
          <a:prstGeom prst="rect">
            <a:avLst/>
          </a:prstGeom>
          <a:noFill/>
        </p:spPr>
        <p:txBody>
          <a:bodyPr wrap="square" rtlCol="0">
            <a:spAutoFit/>
          </a:bodyPr>
          <a:lstStyle/>
          <a:p>
            <a:r>
              <a:rPr kumimoji="1" lang="ja-JP" altLang="en-US" sz="3200" dirty="0" smtClean="0">
                <a:solidFill>
                  <a:srgbClr val="0070C0"/>
                </a:solidFill>
              </a:rPr>
              <a:t>①</a:t>
            </a:r>
            <a:endParaRPr kumimoji="1" lang="ja-JP" altLang="en-US" sz="3200" dirty="0">
              <a:solidFill>
                <a:srgbClr val="0070C0"/>
              </a:solidFill>
            </a:endParaRPr>
          </a:p>
        </p:txBody>
      </p:sp>
      <p:cxnSp>
        <p:nvCxnSpPr>
          <p:cNvPr id="22" name="直線コネクタ 21"/>
          <p:cNvCxnSpPr/>
          <p:nvPr/>
        </p:nvCxnSpPr>
        <p:spPr>
          <a:xfrm flipH="1" flipV="1">
            <a:off x="8493281" y="2984677"/>
            <a:ext cx="1488918" cy="2643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H="1" flipV="1">
            <a:off x="8565496" y="5314965"/>
            <a:ext cx="1488918" cy="2643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H="1" flipV="1">
            <a:off x="8565496" y="3899293"/>
            <a:ext cx="1488918" cy="2643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10054414" y="3925724"/>
            <a:ext cx="0" cy="14223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231043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00893" y="334629"/>
            <a:ext cx="4885508" cy="6186309"/>
          </a:xfrm>
          <a:prstGeom prst="rect">
            <a:avLst/>
          </a:prstGeom>
          <a:noFill/>
          <a:ln w="19050">
            <a:solidFill>
              <a:schemeClr val="tx1"/>
            </a:solidFill>
          </a:ln>
        </p:spPr>
        <p:txBody>
          <a:bodyPr wrap="square" rtlCol="0">
            <a:spAutoFit/>
          </a:bodyPr>
          <a:lstStyle/>
          <a:p>
            <a:r>
              <a:rPr kumimoji="1" lang="ja-JP" altLang="en-US" sz="4400" b="1" dirty="0" smtClean="0">
                <a:solidFill>
                  <a:srgbClr val="FF0000"/>
                </a:solidFill>
              </a:rPr>
              <a:t>正五角形</a:t>
            </a:r>
            <a:r>
              <a:rPr kumimoji="1" lang="ja-JP" altLang="en-US" sz="4400" dirty="0" smtClean="0"/>
              <a:t>をかく</a:t>
            </a:r>
            <a:endParaRPr kumimoji="1" lang="en-US" altLang="ja-JP" sz="4400" dirty="0" smtClean="0"/>
          </a:p>
          <a:p>
            <a:r>
              <a:rPr kumimoji="1" lang="ja-JP" altLang="en-US" sz="4400" dirty="0" smtClean="0"/>
              <a:t>プログラム</a:t>
            </a:r>
            <a:endParaRPr kumimoji="1" lang="en-US" altLang="ja-JP" sz="4400" dirty="0" smtClean="0"/>
          </a:p>
          <a:p>
            <a:endParaRPr kumimoji="1" lang="en-US" altLang="ja-JP" sz="4400" dirty="0" smtClean="0"/>
          </a:p>
          <a:p>
            <a:endParaRPr kumimoji="1" lang="en-US" altLang="ja-JP" sz="4400" dirty="0" smtClean="0"/>
          </a:p>
          <a:p>
            <a:endParaRPr kumimoji="1" lang="en-US" altLang="ja-JP" sz="4400" dirty="0" smtClean="0"/>
          </a:p>
          <a:p>
            <a:endParaRPr lang="en-US" altLang="ja-JP" sz="4400" dirty="0"/>
          </a:p>
          <a:p>
            <a:endParaRPr kumimoji="1" lang="en-US" altLang="ja-JP" sz="4400" dirty="0" smtClean="0"/>
          </a:p>
          <a:p>
            <a:endParaRPr kumimoji="1" lang="en-US" altLang="ja-JP" sz="4400" dirty="0" smtClean="0"/>
          </a:p>
          <a:p>
            <a:endParaRPr kumimoji="1" lang="ja-JP" altLang="en-US" sz="4400" dirty="0"/>
          </a:p>
        </p:txBody>
      </p:sp>
      <p:sp>
        <p:nvSpPr>
          <p:cNvPr id="3" name="テキスト ボックス 2"/>
          <p:cNvSpPr txBox="1"/>
          <p:nvPr/>
        </p:nvSpPr>
        <p:spPr>
          <a:xfrm>
            <a:off x="6318069" y="359452"/>
            <a:ext cx="4863737" cy="6186309"/>
          </a:xfrm>
          <a:prstGeom prst="rect">
            <a:avLst/>
          </a:prstGeom>
          <a:noFill/>
          <a:ln w="19050">
            <a:solidFill>
              <a:schemeClr val="tx1"/>
            </a:solidFill>
          </a:ln>
        </p:spPr>
        <p:txBody>
          <a:bodyPr wrap="square" rtlCol="0">
            <a:spAutoFit/>
          </a:bodyPr>
          <a:lstStyle/>
          <a:p>
            <a:r>
              <a:rPr kumimoji="1" lang="ja-JP" altLang="en-US" sz="4400" b="1" dirty="0" smtClean="0">
                <a:solidFill>
                  <a:srgbClr val="FF0000"/>
                </a:solidFill>
              </a:rPr>
              <a:t>正六角形</a:t>
            </a:r>
            <a:r>
              <a:rPr kumimoji="1" lang="ja-JP" altLang="en-US" sz="4400" dirty="0" smtClean="0"/>
              <a:t>をかく</a:t>
            </a:r>
            <a:endParaRPr kumimoji="1" lang="en-US" altLang="ja-JP" sz="4400" dirty="0" smtClean="0"/>
          </a:p>
          <a:p>
            <a:r>
              <a:rPr kumimoji="1" lang="ja-JP" altLang="en-US" sz="4400" dirty="0" smtClean="0"/>
              <a:t>プログラム</a:t>
            </a:r>
            <a:endParaRPr kumimoji="1" lang="en-US" altLang="ja-JP" sz="4400" dirty="0" smtClean="0"/>
          </a:p>
          <a:p>
            <a:endParaRPr kumimoji="1" lang="en-US" altLang="ja-JP" sz="4400" dirty="0" smtClean="0"/>
          </a:p>
          <a:p>
            <a:endParaRPr kumimoji="1" lang="en-US" altLang="ja-JP" sz="4400" dirty="0" smtClean="0"/>
          </a:p>
          <a:p>
            <a:endParaRPr lang="en-US" altLang="ja-JP" sz="4400" dirty="0"/>
          </a:p>
          <a:p>
            <a:endParaRPr kumimoji="1" lang="en-US" altLang="ja-JP" sz="4400" dirty="0" smtClean="0"/>
          </a:p>
          <a:p>
            <a:endParaRPr lang="en-US" altLang="ja-JP" sz="4400" dirty="0"/>
          </a:p>
          <a:p>
            <a:endParaRPr kumimoji="1" lang="en-US" altLang="ja-JP" sz="4400" dirty="0" smtClean="0"/>
          </a:p>
          <a:p>
            <a:endParaRPr kumimoji="1" lang="en-US" altLang="ja-JP" sz="4400" dirty="0" smtClean="0"/>
          </a:p>
        </p:txBody>
      </p:sp>
      <p:sp>
        <p:nvSpPr>
          <p:cNvPr id="9" name="右中かっこ 8"/>
          <p:cNvSpPr/>
          <p:nvPr/>
        </p:nvSpPr>
        <p:spPr>
          <a:xfrm>
            <a:off x="9144452" y="3876261"/>
            <a:ext cx="332476" cy="2405268"/>
          </a:xfrm>
          <a:prstGeom prst="rightBrace">
            <a:avLst>
              <a:gd name="adj1" fmla="val 48016"/>
              <a:gd name="adj2" fmla="val 49367"/>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1" name="テキスト ボックス 10"/>
          <p:cNvSpPr txBox="1"/>
          <p:nvPr/>
        </p:nvSpPr>
        <p:spPr>
          <a:xfrm>
            <a:off x="9630503" y="4235425"/>
            <a:ext cx="698863" cy="1754326"/>
          </a:xfrm>
          <a:prstGeom prst="rect">
            <a:avLst/>
          </a:prstGeom>
          <a:noFill/>
          <a:ln w="38100">
            <a:solidFill>
              <a:srgbClr val="FF0000"/>
            </a:solidFill>
          </a:ln>
        </p:spPr>
        <p:txBody>
          <a:bodyPr wrap="square" rtlCol="0">
            <a:spAutoFit/>
          </a:bodyPr>
          <a:lstStyle/>
          <a:p>
            <a:r>
              <a:rPr kumimoji="1" lang="ja-JP" altLang="en-US" sz="3600" b="1" dirty="0" smtClean="0">
                <a:solidFill>
                  <a:srgbClr val="FF0000"/>
                </a:solidFill>
              </a:rPr>
              <a:t>正解例</a:t>
            </a:r>
            <a:endParaRPr kumimoji="1" lang="ja-JP" altLang="en-US" sz="3600" b="1" dirty="0">
              <a:solidFill>
                <a:srgbClr val="FF0000"/>
              </a:solidFill>
            </a:endParaRPr>
          </a:p>
        </p:txBody>
      </p:sp>
      <p:sp>
        <p:nvSpPr>
          <p:cNvPr id="13" name="スライド番号プレースホルダー 12"/>
          <p:cNvSpPr>
            <a:spLocks noGrp="1"/>
          </p:cNvSpPr>
          <p:nvPr>
            <p:ph type="sldNum" sz="quarter" idx="12"/>
          </p:nvPr>
        </p:nvSpPr>
        <p:spPr/>
        <p:txBody>
          <a:bodyPr/>
          <a:lstStyle/>
          <a:p>
            <a:fld id="{F4584ACA-8B2E-4416-821B-3D93A0A25E15}" type="slidenum">
              <a:rPr kumimoji="1" lang="ja-JP" altLang="en-US" smtClean="0"/>
              <a:t>40</a:t>
            </a:fld>
            <a:endParaRPr kumimoji="1" lang="ja-JP" altLang="en-US"/>
          </a:p>
        </p:txBody>
      </p:sp>
      <p:sp>
        <p:nvSpPr>
          <p:cNvPr id="14" name="テキスト ボックス 13"/>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40</a:t>
            </a:r>
            <a:r>
              <a:rPr kumimoji="1" lang="en-US" altLang="ja-JP" sz="2400" dirty="0" smtClean="0"/>
              <a:t>】</a:t>
            </a:r>
            <a:endParaRPr kumimoji="1" lang="ja-JP" altLang="en-US" sz="2400" dirty="0"/>
          </a:p>
        </p:txBody>
      </p:sp>
      <p:sp>
        <p:nvSpPr>
          <p:cNvPr id="18" name="テキスト ボックス 17"/>
          <p:cNvSpPr txBox="1"/>
          <p:nvPr/>
        </p:nvSpPr>
        <p:spPr>
          <a:xfrm>
            <a:off x="4069978" y="2861354"/>
            <a:ext cx="2144167" cy="769441"/>
          </a:xfrm>
          <a:prstGeom prst="rect">
            <a:avLst/>
          </a:prstGeom>
          <a:noFill/>
        </p:spPr>
        <p:txBody>
          <a:bodyPr wrap="square" rtlCol="0">
            <a:spAutoFit/>
          </a:bodyPr>
          <a:lstStyle/>
          <a:p>
            <a:r>
              <a:rPr lang="ja-JP" altLang="en-US" sz="4400" b="1" dirty="0" smtClean="0"/>
              <a:t>７２</a:t>
            </a:r>
            <a:r>
              <a:rPr lang="en-US" altLang="ja-JP" sz="4400" b="1" dirty="0" smtClean="0"/>
              <a:t>°</a:t>
            </a:r>
            <a:endParaRPr kumimoji="1" lang="ja-JP" altLang="en-US" sz="4400" b="1" dirty="0"/>
          </a:p>
        </p:txBody>
      </p:sp>
      <p:sp>
        <p:nvSpPr>
          <p:cNvPr id="19" name="テキスト ボックス 18"/>
          <p:cNvSpPr txBox="1"/>
          <p:nvPr/>
        </p:nvSpPr>
        <p:spPr>
          <a:xfrm>
            <a:off x="9733234" y="3015760"/>
            <a:ext cx="1956934" cy="769441"/>
          </a:xfrm>
          <a:prstGeom prst="rect">
            <a:avLst/>
          </a:prstGeom>
          <a:noFill/>
        </p:spPr>
        <p:txBody>
          <a:bodyPr wrap="square" rtlCol="0">
            <a:spAutoFit/>
          </a:bodyPr>
          <a:lstStyle/>
          <a:p>
            <a:r>
              <a:rPr lang="ja-JP" altLang="en-US" sz="4400" b="1" dirty="0" smtClean="0"/>
              <a:t>６</a:t>
            </a:r>
            <a:r>
              <a:rPr lang="ja-JP" altLang="en-US" sz="4400" b="1" dirty="0"/>
              <a:t>０</a:t>
            </a:r>
            <a:r>
              <a:rPr lang="en-US" altLang="ja-JP" sz="4400" b="1" dirty="0" smtClean="0"/>
              <a:t>°</a:t>
            </a:r>
            <a:endParaRPr kumimoji="1" lang="ja-JP" altLang="en-US" sz="4400" b="1" dirty="0"/>
          </a:p>
        </p:txBody>
      </p:sp>
      <p:sp>
        <p:nvSpPr>
          <p:cNvPr id="8" name="右中かっこ 7"/>
          <p:cNvSpPr/>
          <p:nvPr/>
        </p:nvSpPr>
        <p:spPr>
          <a:xfrm>
            <a:off x="3381867" y="3864066"/>
            <a:ext cx="332476" cy="2417463"/>
          </a:xfrm>
          <a:prstGeom prst="rightBrace">
            <a:avLst>
              <a:gd name="adj1" fmla="val 48016"/>
              <a:gd name="adj2" fmla="val 49367"/>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テキスト ボックス 9"/>
          <p:cNvSpPr txBox="1"/>
          <p:nvPr/>
        </p:nvSpPr>
        <p:spPr>
          <a:xfrm>
            <a:off x="3880749" y="4195634"/>
            <a:ext cx="698863" cy="1754326"/>
          </a:xfrm>
          <a:prstGeom prst="rect">
            <a:avLst/>
          </a:prstGeom>
          <a:noFill/>
          <a:ln w="38100">
            <a:solidFill>
              <a:srgbClr val="FF0000"/>
            </a:solidFill>
          </a:ln>
        </p:spPr>
        <p:txBody>
          <a:bodyPr wrap="square" rtlCol="0">
            <a:spAutoFit/>
          </a:bodyPr>
          <a:lstStyle/>
          <a:p>
            <a:r>
              <a:rPr kumimoji="1" lang="ja-JP" altLang="en-US" sz="3600" b="1" dirty="0" smtClean="0">
                <a:solidFill>
                  <a:srgbClr val="FF0000"/>
                </a:solidFill>
              </a:rPr>
              <a:t>正解例</a:t>
            </a:r>
            <a:endParaRPr kumimoji="1" lang="ja-JP" altLang="en-US" sz="3600" b="1" dirty="0">
              <a:solidFill>
                <a:srgbClr val="FF0000"/>
              </a:solidFill>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457" y="1752156"/>
            <a:ext cx="2504044" cy="4680334"/>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0346" y="1758597"/>
            <a:ext cx="2528642" cy="4726310"/>
          </a:xfrm>
          <a:prstGeom prst="rect">
            <a:avLst/>
          </a:prstGeom>
        </p:spPr>
      </p:pic>
      <p:cxnSp>
        <p:nvCxnSpPr>
          <p:cNvPr id="20" name="直線矢印コネクタ 19"/>
          <p:cNvCxnSpPr/>
          <p:nvPr/>
        </p:nvCxnSpPr>
        <p:spPr>
          <a:xfrm flipH="1">
            <a:off x="7889140" y="3567288"/>
            <a:ext cx="1950262" cy="1424369"/>
          </a:xfrm>
          <a:prstGeom prst="straightConnector1">
            <a:avLst/>
          </a:prstGeom>
          <a:ln w="190500">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H="1">
            <a:off x="2204488" y="3427783"/>
            <a:ext cx="2006436" cy="1608108"/>
          </a:xfrm>
          <a:prstGeom prst="straightConnector1">
            <a:avLst/>
          </a:prstGeom>
          <a:ln w="1905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2" name="図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07267" y="1047860"/>
            <a:ext cx="1438001" cy="1542110"/>
          </a:xfrm>
          <a:prstGeom prst="rect">
            <a:avLst/>
          </a:prstGeom>
        </p:spPr>
      </p:pic>
      <p:pic>
        <p:nvPicPr>
          <p:cNvPr id="21" name="図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70764" y="1093417"/>
            <a:ext cx="1569526" cy="1569526"/>
          </a:xfrm>
          <a:prstGeom prst="rect">
            <a:avLst/>
          </a:prstGeom>
        </p:spPr>
      </p:pic>
    </p:spTree>
    <p:extLst>
      <p:ext uri="{BB962C8B-B14F-4D97-AF65-F5344CB8AC3E}">
        <p14:creationId xmlns:p14="http://schemas.microsoft.com/office/powerpoint/2010/main" val="15444401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719186960"/>
              </p:ext>
            </p:extLst>
          </p:nvPr>
        </p:nvGraphicFramePr>
        <p:xfrm>
          <a:off x="548637" y="1319347"/>
          <a:ext cx="9733698" cy="3331031"/>
        </p:xfrm>
        <a:graphic>
          <a:graphicData uri="http://schemas.openxmlformats.org/drawingml/2006/table">
            <a:tbl>
              <a:tblPr firstRow="1" bandRow="1">
                <a:effectLst/>
                <a:tableStyleId>{5C22544A-7EE6-4342-B048-85BDC9FD1C3A}</a:tableStyleId>
              </a:tblPr>
              <a:tblGrid>
                <a:gridCol w="1631183">
                  <a:extLst>
                    <a:ext uri="{9D8B030D-6E8A-4147-A177-3AD203B41FA5}">
                      <a16:colId xmlns:a16="http://schemas.microsoft.com/office/drawing/2014/main" val="20000"/>
                    </a:ext>
                  </a:extLst>
                </a:gridCol>
                <a:gridCol w="1337278">
                  <a:extLst>
                    <a:ext uri="{9D8B030D-6E8A-4147-A177-3AD203B41FA5}">
                      <a16:colId xmlns:a16="http://schemas.microsoft.com/office/drawing/2014/main" val="20001"/>
                    </a:ext>
                  </a:extLst>
                </a:gridCol>
                <a:gridCol w="2086738">
                  <a:extLst>
                    <a:ext uri="{9D8B030D-6E8A-4147-A177-3AD203B41FA5}">
                      <a16:colId xmlns:a16="http://schemas.microsoft.com/office/drawing/2014/main" val="20002"/>
                    </a:ext>
                  </a:extLst>
                </a:gridCol>
                <a:gridCol w="2057348">
                  <a:extLst>
                    <a:ext uri="{9D8B030D-6E8A-4147-A177-3AD203B41FA5}">
                      <a16:colId xmlns:a16="http://schemas.microsoft.com/office/drawing/2014/main" val="20003"/>
                    </a:ext>
                  </a:extLst>
                </a:gridCol>
                <a:gridCol w="2621151">
                  <a:extLst>
                    <a:ext uri="{9D8B030D-6E8A-4147-A177-3AD203B41FA5}">
                      <a16:colId xmlns:a16="http://schemas.microsoft.com/office/drawing/2014/main" val="20004"/>
                    </a:ext>
                  </a:extLst>
                </a:gridCol>
              </a:tblGrid>
              <a:tr h="640078">
                <a:tc>
                  <a:txBody>
                    <a:bodyPr/>
                    <a:lstStyle/>
                    <a:p>
                      <a:r>
                        <a:rPr kumimoji="1" lang="ja-JP" altLang="en-US" sz="2400" dirty="0" smtClean="0">
                          <a:solidFill>
                            <a:schemeClr val="tx1"/>
                          </a:solidFill>
                        </a:rPr>
                        <a:t>正多角形</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角の数</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baseline="0" dirty="0" smtClean="0">
                          <a:solidFill>
                            <a:schemeClr val="tx1"/>
                          </a:solidFill>
                        </a:rPr>
                        <a:t>  </a:t>
                      </a:r>
                      <a:r>
                        <a:rPr kumimoji="1" lang="ja-JP" altLang="en-US" sz="2400" dirty="0" smtClean="0">
                          <a:solidFill>
                            <a:schemeClr val="tx1"/>
                          </a:solidFill>
                        </a:rPr>
                        <a:t>角の和</a:t>
                      </a:r>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a:t>
                      </a:r>
                      <a:r>
                        <a:rPr kumimoji="1" lang="ja-JP" altLang="en-US" sz="2400" dirty="0" smtClean="0">
                          <a:solidFill>
                            <a:srgbClr val="0070C0"/>
                          </a:solidFill>
                        </a:rPr>
                        <a:t>１つの角</a:t>
                      </a:r>
                      <a:endParaRPr kumimoji="1" lang="ja-JP" altLang="en-US" sz="2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400" dirty="0" smtClean="0">
                          <a:solidFill>
                            <a:schemeClr val="tx1"/>
                          </a:solidFill>
                        </a:rPr>
                        <a:t>  回す角の大きさ</a:t>
                      </a:r>
                      <a:endParaRPr kumimoji="1" lang="en-US" altLang="ja-JP" sz="2400" dirty="0" smtClean="0">
                        <a:solidFill>
                          <a:schemeClr val="tx1"/>
                        </a:solidFill>
                      </a:endParaRPr>
                    </a:p>
                    <a:p>
                      <a:endParaRPr kumimoji="1" lang="ja-JP" alt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27019">
                <a:tc>
                  <a:txBody>
                    <a:bodyPr/>
                    <a:lstStyle/>
                    <a:p>
                      <a:r>
                        <a:rPr kumimoji="1" lang="ja-JP" altLang="en-US" sz="3200" b="1" dirty="0" smtClean="0">
                          <a:solidFill>
                            <a:schemeClr val="tx1"/>
                          </a:solidFill>
                        </a:rPr>
                        <a:t>   三</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３</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１８０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６０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１２０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13954">
                <a:tc>
                  <a:txBody>
                    <a:bodyPr/>
                    <a:lstStyle/>
                    <a:p>
                      <a:r>
                        <a:rPr kumimoji="1" lang="ja-JP" altLang="en-US" sz="3200" b="1" dirty="0" smtClean="0">
                          <a:solidFill>
                            <a:schemeClr val="tx1"/>
                          </a:solidFill>
                        </a:rPr>
                        <a:t>   四</a:t>
                      </a:r>
                      <a:endParaRPr kumimoji="1" lang="en-US" altLang="ja-JP" sz="3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３６０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　９０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９０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7018">
                <a:tc>
                  <a:txBody>
                    <a:bodyPr/>
                    <a:lstStyle/>
                    <a:p>
                      <a:r>
                        <a:rPr kumimoji="1" lang="ja-JP" altLang="en-US" sz="3200" b="1" dirty="0" smtClean="0">
                          <a:solidFill>
                            <a:schemeClr val="tx1"/>
                          </a:solidFill>
                        </a:rPr>
                        <a:t>   五</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５</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５４０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１０８</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７２</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40080">
                <a:tc>
                  <a:txBody>
                    <a:bodyPr/>
                    <a:lstStyle/>
                    <a:p>
                      <a:r>
                        <a:rPr kumimoji="1" lang="ja-JP" altLang="en-US" sz="3200" b="1" dirty="0" smtClean="0">
                          <a:solidFill>
                            <a:schemeClr val="tx1"/>
                          </a:solidFill>
                        </a:rPr>
                        <a:t>   六</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７２０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rgbClr val="0070C0"/>
                          </a:solidFill>
                        </a:rPr>
                        <a:t>１２０</a:t>
                      </a:r>
                      <a:r>
                        <a:rPr kumimoji="1" lang="en-US" altLang="ja-JP" sz="3200" b="1" dirty="0" smtClean="0">
                          <a:solidFill>
                            <a:srgbClr val="0070C0"/>
                          </a:solidFill>
                        </a:rPr>
                        <a:t>°</a:t>
                      </a:r>
                      <a:endParaRPr kumimoji="1" lang="ja-JP" altLang="en-US" sz="3200" b="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3200" b="1" dirty="0" smtClean="0">
                          <a:solidFill>
                            <a:schemeClr val="tx1"/>
                          </a:solidFill>
                        </a:rPr>
                        <a:t>　６０</a:t>
                      </a:r>
                      <a:r>
                        <a:rPr kumimoji="1" lang="en-US" altLang="ja-JP" sz="3200" b="1" dirty="0" smtClean="0">
                          <a:solidFill>
                            <a:schemeClr val="tx1"/>
                          </a:solidFill>
                        </a:rPr>
                        <a:t>°</a:t>
                      </a:r>
                      <a:endParaRPr kumimoji="1" lang="ja-JP" altLang="en-US" sz="3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5" name="テキスト ボックス 4"/>
          <p:cNvSpPr txBox="1"/>
          <p:nvPr/>
        </p:nvSpPr>
        <p:spPr>
          <a:xfrm>
            <a:off x="548639" y="326572"/>
            <a:ext cx="10685418" cy="646331"/>
          </a:xfrm>
          <a:prstGeom prst="rect">
            <a:avLst/>
          </a:prstGeom>
          <a:noFill/>
          <a:ln w="38100">
            <a:solidFill>
              <a:srgbClr val="0070C0"/>
            </a:solidFill>
          </a:ln>
        </p:spPr>
        <p:txBody>
          <a:bodyPr wrap="square" rtlCol="0">
            <a:spAutoFit/>
          </a:bodyPr>
          <a:lstStyle/>
          <a:p>
            <a:r>
              <a:rPr lang="ja-JP" altLang="en-US" sz="3600" b="1" dirty="0"/>
              <a:t>正多角形</a:t>
            </a:r>
            <a:r>
              <a:rPr lang="ja-JP" altLang="en-US" sz="3600" b="1" dirty="0" smtClean="0"/>
              <a:t>をかくときの「きまり」について考える</a:t>
            </a:r>
            <a:endParaRPr kumimoji="1" lang="ja-JP" altLang="en-US" sz="3600" b="1" dirty="0"/>
          </a:p>
        </p:txBody>
      </p:sp>
      <p:sp>
        <p:nvSpPr>
          <p:cNvPr id="7" name="テキスト ボックス 6"/>
          <p:cNvSpPr txBox="1"/>
          <p:nvPr/>
        </p:nvSpPr>
        <p:spPr>
          <a:xfrm>
            <a:off x="1114697" y="4926380"/>
            <a:ext cx="5879227" cy="646331"/>
          </a:xfrm>
          <a:prstGeom prst="rect">
            <a:avLst/>
          </a:prstGeom>
          <a:noFill/>
          <a:ln w="38100">
            <a:solidFill>
              <a:srgbClr val="0070C0"/>
            </a:solidFill>
          </a:ln>
        </p:spPr>
        <p:txBody>
          <a:bodyPr wrap="square" rtlCol="0">
            <a:spAutoFit/>
          </a:bodyPr>
          <a:lstStyle/>
          <a:p>
            <a:r>
              <a:rPr lang="ja-JP" altLang="en-US" sz="3600" b="1" dirty="0" smtClean="0">
                <a:solidFill>
                  <a:srgbClr val="0070C0"/>
                </a:solidFill>
              </a:rPr>
              <a:t>１つ</a:t>
            </a:r>
            <a:r>
              <a:rPr lang="ja-JP" altLang="en-US" sz="3600" b="1" dirty="0">
                <a:solidFill>
                  <a:srgbClr val="0070C0"/>
                </a:solidFill>
              </a:rPr>
              <a:t>の</a:t>
            </a:r>
            <a:r>
              <a:rPr lang="ja-JP" altLang="en-US" sz="3600" b="1" dirty="0" smtClean="0">
                <a:solidFill>
                  <a:srgbClr val="0070C0"/>
                </a:solidFill>
              </a:rPr>
              <a:t>角＝角の和</a:t>
            </a:r>
            <a:r>
              <a:rPr lang="en-US" altLang="ja-JP" sz="3600" b="1" dirty="0" smtClean="0">
                <a:solidFill>
                  <a:srgbClr val="0070C0"/>
                </a:solidFill>
              </a:rPr>
              <a:t>÷</a:t>
            </a:r>
            <a:r>
              <a:rPr lang="ja-JP" altLang="en-US" sz="3600" b="1" dirty="0" smtClean="0">
                <a:solidFill>
                  <a:srgbClr val="0070C0"/>
                </a:solidFill>
              </a:rPr>
              <a:t>角の数</a:t>
            </a:r>
            <a:endParaRPr kumimoji="1" lang="ja-JP" altLang="en-US" sz="3600" b="1" dirty="0">
              <a:solidFill>
                <a:srgbClr val="0070C0"/>
              </a:solidFill>
            </a:endParaRPr>
          </a:p>
        </p:txBody>
      </p:sp>
      <p:sp>
        <p:nvSpPr>
          <p:cNvPr id="9" name="テキスト ボックス 8"/>
          <p:cNvSpPr txBox="1"/>
          <p:nvPr/>
        </p:nvSpPr>
        <p:spPr>
          <a:xfrm>
            <a:off x="3665838" y="5895315"/>
            <a:ext cx="8021064" cy="646331"/>
          </a:xfrm>
          <a:prstGeom prst="rect">
            <a:avLst/>
          </a:prstGeom>
          <a:noFill/>
          <a:ln w="38100">
            <a:solidFill>
              <a:srgbClr val="FF0000"/>
            </a:solidFill>
          </a:ln>
        </p:spPr>
        <p:txBody>
          <a:bodyPr wrap="square" rtlCol="0">
            <a:spAutoFit/>
          </a:bodyPr>
          <a:lstStyle/>
          <a:p>
            <a:r>
              <a:rPr lang="ja-JP" altLang="en-US" sz="3600" b="1" dirty="0" smtClean="0"/>
              <a:t>回す角の大きさ＝１８０</a:t>
            </a:r>
            <a:r>
              <a:rPr lang="en-US" altLang="ja-JP" sz="3600" b="1" dirty="0" smtClean="0"/>
              <a:t>°</a:t>
            </a:r>
            <a:r>
              <a:rPr lang="ja-JP" altLang="en-US" sz="3600" b="1" dirty="0" smtClean="0"/>
              <a:t>－１つの角</a:t>
            </a:r>
            <a:endParaRPr kumimoji="1" lang="ja-JP" altLang="en-US" sz="3600" b="1" dirty="0"/>
          </a:p>
        </p:txBody>
      </p:sp>
      <p:sp>
        <p:nvSpPr>
          <p:cNvPr id="3" name="上矢印 2"/>
          <p:cNvSpPr/>
          <p:nvPr/>
        </p:nvSpPr>
        <p:spPr>
          <a:xfrm>
            <a:off x="6058691" y="4619906"/>
            <a:ext cx="535578" cy="281693"/>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上矢印 9"/>
          <p:cNvSpPr/>
          <p:nvPr/>
        </p:nvSpPr>
        <p:spPr>
          <a:xfrm>
            <a:off x="8170513" y="4648867"/>
            <a:ext cx="535578" cy="1246448"/>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p:nvSpPr>
        <p:spPr>
          <a:xfrm>
            <a:off x="7931331" y="3420576"/>
            <a:ext cx="1358537" cy="500744"/>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7931330" y="4062551"/>
            <a:ext cx="1358537" cy="500744"/>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41</a:t>
            </a:fld>
            <a:endParaRPr kumimoji="1" lang="ja-JP" altLang="en-US"/>
          </a:p>
        </p:txBody>
      </p:sp>
      <p:sp>
        <p:nvSpPr>
          <p:cNvPr id="12" name="テキスト ボックス 11"/>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41</a:t>
            </a:r>
            <a:r>
              <a:rPr kumimoji="1" lang="en-US" altLang="ja-JP" sz="2400" dirty="0" smtClean="0"/>
              <a:t>】</a:t>
            </a:r>
            <a:endParaRPr kumimoji="1" lang="ja-JP" altLang="en-US" sz="2400" dirty="0"/>
          </a:p>
        </p:txBody>
      </p:sp>
      <p:pic>
        <p:nvPicPr>
          <p:cNvPr id="13" name="図 12"/>
          <p:cNvPicPr>
            <a:picLocks noChangeAspect="1"/>
          </p:cNvPicPr>
          <p:nvPr/>
        </p:nvPicPr>
        <p:blipFill>
          <a:blip r:embed="rId3"/>
          <a:stretch>
            <a:fillRect/>
          </a:stretch>
        </p:blipFill>
        <p:spPr>
          <a:xfrm>
            <a:off x="904487" y="2186657"/>
            <a:ext cx="616376" cy="565251"/>
          </a:xfrm>
          <a:prstGeom prst="rect">
            <a:avLst/>
          </a:prstGeom>
        </p:spPr>
      </p:pic>
      <p:pic>
        <p:nvPicPr>
          <p:cNvPr id="14" name="図 13"/>
          <p:cNvPicPr>
            <a:picLocks noChangeAspect="1"/>
          </p:cNvPicPr>
          <p:nvPr/>
        </p:nvPicPr>
        <p:blipFill>
          <a:blip r:embed="rId4"/>
          <a:stretch>
            <a:fillRect/>
          </a:stretch>
        </p:blipFill>
        <p:spPr>
          <a:xfrm>
            <a:off x="972586" y="2866769"/>
            <a:ext cx="480177" cy="463165"/>
          </a:xfrm>
          <a:prstGeom prst="rect">
            <a:avLst/>
          </a:prstGeom>
        </p:spPr>
      </p:pic>
      <p:pic>
        <p:nvPicPr>
          <p:cNvPr id="15" name="図 14"/>
          <p:cNvPicPr>
            <a:picLocks noChangeAspect="1"/>
          </p:cNvPicPr>
          <p:nvPr/>
        </p:nvPicPr>
        <p:blipFill>
          <a:blip r:embed="rId5"/>
          <a:stretch>
            <a:fillRect/>
          </a:stretch>
        </p:blipFill>
        <p:spPr>
          <a:xfrm>
            <a:off x="904487" y="3440039"/>
            <a:ext cx="548276" cy="522208"/>
          </a:xfrm>
          <a:prstGeom prst="rect">
            <a:avLst/>
          </a:prstGeom>
        </p:spPr>
      </p:pic>
      <p:pic>
        <p:nvPicPr>
          <p:cNvPr id="16" name="図 15"/>
          <p:cNvPicPr>
            <a:picLocks noChangeAspect="1"/>
          </p:cNvPicPr>
          <p:nvPr/>
        </p:nvPicPr>
        <p:blipFill>
          <a:blip r:embed="rId6"/>
          <a:stretch>
            <a:fillRect/>
          </a:stretch>
        </p:blipFill>
        <p:spPr>
          <a:xfrm>
            <a:off x="926258" y="4082746"/>
            <a:ext cx="572831" cy="501969"/>
          </a:xfrm>
          <a:prstGeom prst="rect">
            <a:avLst/>
          </a:prstGeom>
        </p:spPr>
      </p:pic>
    </p:spTree>
    <p:extLst>
      <p:ext uri="{BB962C8B-B14F-4D97-AF65-F5344CB8AC3E}">
        <p14:creationId xmlns:p14="http://schemas.microsoft.com/office/powerpoint/2010/main" val="8190250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F4584ACA-8B2E-4416-821B-3D93A0A25E15}" type="slidenum">
              <a:rPr kumimoji="1" lang="ja-JP" altLang="en-US" smtClean="0"/>
              <a:t>42</a:t>
            </a:fld>
            <a:endParaRPr kumimoji="1" lang="ja-JP" altLang="en-US"/>
          </a:p>
        </p:txBody>
      </p:sp>
      <p:sp>
        <p:nvSpPr>
          <p:cNvPr id="3" name="テキスト ボックス 2"/>
          <p:cNvSpPr txBox="1"/>
          <p:nvPr/>
        </p:nvSpPr>
        <p:spPr>
          <a:xfrm>
            <a:off x="11040290" y="-5507"/>
            <a:ext cx="1158240" cy="461665"/>
          </a:xfrm>
          <a:prstGeom prst="rect">
            <a:avLst/>
          </a:prstGeom>
          <a:noFill/>
        </p:spPr>
        <p:txBody>
          <a:bodyPr wrap="square" rtlCol="0">
            <a:spAutoFit/>
          </a:bodyPr>
          <a:lstStyle/>
          <a:p>
            <a:r>
              <a:rPr kumimoji="1" lang="en-US" altLang="ja-JP" sz="2400" dirty="0" smtClean="0"/>
              <a:t>【</a:t>
            </a:r>
            <a:r>
              <a:rPr lang="en-US" altLang="ja-JP" sz="2400" dirty="0" smtClean="0"/>
              <a:t>42</a:t>
            </a:r>
            <a:r>
              <a:rPr kumimoji="1" lang="en-US" altLang="ja-JP" sz="2400" dirty="0" smtClean="0"/>
              <a:t>】</a:t>
            </a:r>
            <a:endParaRPr kumimoji="1" lang="ja-JP" altLang="en-US" sz="2400" dirty="0"/>
          </a:p>
        </p:txBody>
      </p:sp>
      <p:sp>
        <p:nvSpPr>
          <p:cNvPr id="5" name="タイトル 1"/>
          <p:cNvSpPr txBox="1">
            <a:spLocks/>
          </p:cNvSpPr>
          <p:nvPr/>
        </p:nvSpPr>
        <p:spPr>
          <a:xfrm>
            <a:off x="581648" y="456158"/>
            <a:ext cx="10458642" cy="1205549"/>
          </a:xfrm>
          <a:prstGeom prst="rect">
            <a:avLst/>
          </a:prstGeom>
          <a:ln w="38100">
            <a:noFill/>
          </a:ln>
        </p:spPr>
        <p:txBody>
          <a:bodyPr vert="horz" lIns="91440" tIns="45720" rIns="91440" bIns="45720" rtlCol="0" anchor="t">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7200" b="1" dirty="0"/>
              <a:t>授業</a:t>
            </a:r>
            <a:r>
              <a:rPr lang="ja-JP" altLang="en-US" sz="7200" b="1" dirty="0" smtClean="0"/>
              <a:t>をふり返ろう</a:t>
            </a:r>
            <a:endParaRPr lang="ja-JP" altLang="en-US" sz="7200" b="1" dirty="0"/>
          </a:p>
        </p:txBody>
      </p:sp>
      <p:sp>
        <p:nvSpPr>
          <p:cNvPr id="6" name="タイトル 1"/>
          <p:cNvSpPr txBox="1">
            <a:spLocks/>
          </p:cNvSpPr>
          <p:nvPr/>
        </p:nvSpPr>
        <p:spPr>
          <a:xfrm>
            <a:off x="1160768" y="1969703"/>
            <a:ext cx="10458642" cy="4058195"/>
          </a:xfrm>
          <a:prstGeom prst="rect">
            <a:avLst/>
          </a:prstGeom>
          <a:ln w="38100">
            <a:no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6600" b="1" dirty="0" smtClean="0"/>
              <a:t>・気づいたこと</a:t>
            </a:r>
            <a:endParaRPr lang="en-US" altLang="ja-JP" sz="6600" b="1" dirty="0" smtClean="0"/>
          </a:p>
          <a:p>
            <a:r>
              <a:rPr lang="ja-JP" altLang="en-US" sz="6600" b="1" dirty="0" smtClean="0"/>
              <a:t>・わかったこと</a:t>
            </a:r>
            <a:endParaRPr lang="en-US" altLang="ja-JP" sz="6600" b="1" dirty="0" smtClean="0"/>
          </a:p>
          <a:p>
            <a:r>
              <a:rPr lang="ja-JP" altLang="en-US" sz="6600" b="1" dirty="0" smtClean="0"/>
              <a:t>・思ったこと</a:t>
            </a:r>
            <a:endParaRPr lang="en-US" altLang="ja-JP" sz="6600" b="1" dirty="0" smtClean="0"/>
          </a:p>
          <a:p>
            <a:r>
              <a:rPr lang="ja-JP" altLang="en-US" sz="800" b="1" dirty="0"/>
              <a:t>　</a:t>
            </a:r>
            <a:r>
              <a:rPr lang="ja-JP" altLang="en-US" sz="800" b="1" dirty="0" smtClean="0"/>
              <a:t>　　　　</a:t>
            </a:r>
            <a:endParaRPr lang="en-US" altLang="ja-JP" sz="800" b="1" dirty="0" smtClean="0"/>
          </a:p>
          <a:p>
            <a:r>
              <a:rPr lang="ja-JP" altLang="en-US" sz="6600" b="1" dirty="0"/>
              <a:t>　</a:t>
            </a:r>
            <a:r>
              <a:rPr lang="ja-JP" altLang="en-US" sz="6600" b="1" dirty="0" smtClean="0"/>
              <a:t>　　　　　などを書こう</a:t>
            </a:r>
            <a:endParaRPr lang="ja-JP" altLang="en-US" sz="6600" b="1" dirty="0"/>
          </a:p>
        </p:txBody>
      </p:sp>
    </p:spTree>
    <p:extLst>
      <p:ext uri="{BB962C8B-B14F-4D97-AF65-F5344CB8AC3E}">
        <p14:creationId xmlns:p14="http://schemas.microsoft.com/office/powerpoint/2010/main" val="31015958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14599" y="1514992"/>
            <a:ext cx="11384239" cy="4247317"/>
          </a:xfrm>
          <a:prstGeom prst="rect">
            <a:avLst/>
          </a:prstGeom>
          <a:noFill/>
          <a:ln>
            <a:solidFill>
              <a:schemeClr val="tx1"/>
            </a:solidFill>
          </a:ln>
        </p:spPr>
        <p:txBody>
          <a:bodyPr wrap="square" rtlCol="0">
            <a:spAutoFit/>
          </a:bodyPr>
          <a:lstStyle/>
          <a:p>
            <a:r>
              <a:rPr kumimoji="1" lang="ja-JP" altLang="en-US" sz="5400" dirty="0" smtClean="0"/>
              <a:t>  </a:t>
            </a:r>
            <a:endParaRPr lang="en-US" altLang="ja-JP" sz="5400" dirty="0"/>
          </a:p>
          <a:p>
            <a:endParaRPr kumimoji="1" lang="en-US" altLang="ja-JP" sz="5400" dirty="0" smtClean="0"/>
          </a:p>
          <a:p>
            <a:endParaRPr lang="en-US" altLang="ja-JP" sz="5400" dirty="0"/>
          </a:p>
          <a:p>
            <a:endParaRPr lang="en-US" altLang="ja-JP" sz="5400" dirty="0"/>
          </a:p>
          <a:p>
            <a:endParaRPr kumimoji="1" lang="ja-JP" altLang="en-US" sz="5400" dirty="0"/>
          </a:p>
        </p:txBody>
      </p:sp>
      <p:sp>
        <p:nvSpPr>
          <p:cNvPr id="22" name="テキスト ボックス 21"/>
          <p:cNvSpPr txBox="1"/>
          <p:nvPr/>
        </p:nvSpPr>
        <p:spPr>
          <a:xfrm>
            <a:off x="732770" y="2294314"/>
            <a:ext cx="6101444" cy="923330"/>
          </a:xfrm>
          <a:prstGeom prst="rect">
            <a:avLst/>
          </a:prstGeom>
          <a:noFill/>
        </p:spPr>
        <p:txBody>
          <a:bodyPr wrap="square" rtlCol="0">
            <a:spAutoFit/>
          </a:bodyPr>
          <a:lstStyle/>
          <a:p>
            <a:r>
              <a:rPr lang="ja-JP" altLang="en-US" sz="5400" b="1" dirty="0" smtClean="0"/>
              <a:t>五</a:t>
            </a:r>
            <a:r>
              <a:rPr kumimoji="1" lang="ja-JP" altLang="en-US" sz="5400" b="1" dirty="0" smtClean="0"/>
              <a:t>角形  </a:t>
            </a:r>
            <a:r>
              <a:rPr kumimoji="1" lang="ja-JP" altLang="en-US" sz="5400" b="1" dirty="0" smtClean="0">
                <a:solidFill>
                  <a:srgbClr val="0070C0"/>
                </a:solidFill>
              </a:rPr>
              <a:t>５４０</a:t>
            </a:r>
            <a:r>
              <a:rPr kumimoji="1" lang="en-US" altLang="ja-JP" sz="5400" b="1" dirty="0" smtClean="0">
                <a:solidFill>
                  <a:srgbClr val="0070C0"/>
                </a:solidFill>
              </a:rPr>
              <a:t>°</a:t>
            </a:r>
            <a:endParaRPr kumimoji="1" lang="ja-JP" altLang="en-US" sz="5400" b="1" dirty="0">
              <a:solidFill>
                <a:srgbClr val="0070C0"/>
              </a:solidFill>
            </a:endParaRPr>
          </a:p>
        </p:txBody>
      </p:sp>
      <p:cxnSp>
        <p:nvCxnSpPr>
          <p:cNvPr id="44" name="直線コネクタ 43"/>
          <p:cNvCxnSpPr/>
          <p:nvPr/>
        </p:nvCxnSpPr>
        <p:spPr>
          <a:xfrm flipH="1">
            <a:off x="9319846" y="4604249"/>
            <a:ext cx="1448478" cy="72342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V="1">
            <a:off x="9182489" y="2545829"/>
            <a:ext cx="1264686" cy="781145"/>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8818839" y="2321428"/>
            <a:ext cx="653143" cy="584775"/>
          </a:xfrm>
          <a:prstGeom prst="rect">
            <a:avLst/>
          </a:prstGeom>
          <a:noFill/>
        </p:spPr>
        <p:txBody>
          <a:bodyPr wrap="square" rtlCol="0">
            <a:spAutoFit/>
          </a:bodyPr>
          <a:lstStyle/>
          <a:p>
            <a:r>
              <a:rPr kumimoji="1" lang="ja-JP" altLang="en-US" sz="3200" dirty="0" smtClean="0">
                <a:solidFill>
                  <a:srgbClr val="0070C0"/>
                </a:solidFill>
              </a:rPr>
              <a:t>①</a:t>
            </a:r>
            <a:endParaRPr kumimoji="1" lang="ja-JP" altLang="en-US" sz="3200" dirty="0">
              <a:solidFill>
                <a:srgbClr val="0070C0"/>
              </a:solidFill>
            </a:endParaRPr>
          </a:p>
        </p:txBody>
      </p:sp>
      <p:sp>
        <p:nvSpPr>
          <p:cNvPr id="58" name="テキスト ボックス 57"/>
          <p:cNvSpPr txBox="1"/>
          <p:nvPr/>
        </p:nvSpPr>
        <p:spPr>
          <a:xfrm>
            <a:off x="6211348" y="3013788"/>
            <a:ext cx="2709730" cy="523220"/>
          </a:xfrm>
          <a:prstGeom prst="rect">
            <a:avLst/>
          </a:prstGeom>
          <a:noFill/>
        </p:spPr>
        <p:txBody>
          <a:bodyPr wrap="square" rtlCol="0">
            <a:spAutoFit/>
          </a:bodyPr>
          <a:lstStyle/>
          <a:p>
            <a:r>
              <a:rPr kumimoji="1" lang="ja-JP" altLang="en-US" sz="2800" dirty="0" smtClean="0"/>
              <a:t>（</a:t>
            </a:r>
            <a:r>
              <a:rPr kumimoji="1" lang="ja-JP" altLang="en-US" sz="2800" dirty="0" smtClean="0">
                <a:solidFill>
                  <a:srgbClr val="0070C0"/>
                </a:solidFill>
              </a:rPr>
              <a:t>△３つ分</a:t>
            </a:r>
            <a:r>
              <a:rPr kumimoji="1" lang="ja-JP" altLang="en-US" sz="2800" dirty="0" smtClean="0"/>
              <a:t>）</a:t>
            </a:r>
            <a:endParaRPr kumimoji="1" lang="ja-JP" altLang="en-US" sz="2800" dirty="0"/>
          </a:p>
        </p:txBody>
      </p:sp>
      <p:sp>
        <p:nvSpPr>
          <p:cNvPr id="59" name="テキスト ボックス 58"/>
          <p:cNvSpPr txBox="1"/>
          <p:nvPr/>
        </p:nvSpPr>
        <p:spPr>
          <a:xfrm>
            <a:off x="750647" y="4287126"/>
            <a:ext cx="6260384" cy="923330"/>
          </a:xfrm>
          <a:prstGeom prst="rect">
            <a:avLst/>
          </a:prstGeom>
          <a:noFill/>
        </p:spPr>
        <p:txBody>
          <a:bodyPr wrap="square" rtlCol="0">
            <a:spAutoFit/>
          </a:bodyPr>
          <a:lstStyle/>
          <a:p>
            <a:r>
              <a:rPr lang="ja-JP" altLang="en-US" sz="5400" b="1" dirty="0" smtClean="0"/>
              <a:t>六</a:t>
            </a:r>
            <a:r>
              <a:rPr kumimoji="1" lang="ja-JP" altLang="en-US" sz="5400" b="1" dirty="0" smtClean="0"/>
              <a:t>角形  </a:t>
            </a:r>
            <a:r>
              <a:rPr kumimoji="1" lang="ja-JP" altLang="en-US" sz="5400" b="1" dirty="0" smtClean="0">
                <a:solidFill>
                  <a:srgbClr val="0070C0"/>
                </a:solidFill>
              </a:rPr>
              <a:t>７２０</a:t>
            </a:r>
            <a:r>
              <a:rPr kumimoji="1" lang="en-US" altLang="ja-JP" sz="5400" b="1" dirty="0" smtClean="0">
                <a:solidFill>
                  <a:srgbClr val="0070C0"/>
                </a:solidFill>
              </a:rPr>
              <a:t>°</a:t>
            </a:r>
            <a:endParaRPr kumimoji="1" lang="ja-JP" altLang="en-US" sz="5400" b="1" dirty="0">
              <a:solidFill>
                <a:srgbClr val="0070C0"/>
              </a:solidFill>
            </a:endParaRPr>
          </a:p>
        </p:txBody>
      </p:sp>
      <p:sp>
        <p:nvSpPr>
          <p:cNvPr id="60" name="テキスト ボックス 59"/>
          <p:cNvSpPr txBox="1"/>
          <p:nvPr/>
        </p:nvSpPr>
        <p:spPr>
          <a:xfrm>
            <a:off x="6194073" y="5045014"/>
            <a:ext cx="2419628" cy="523220"/>
          </a:xfrm>
          <a:prstGeom prst="rect">
            <a:avLst/>
          </a:prstGeom>
          <a:noFill/>
        </p:spPr>
        <p:txBody>
          <a:bodyPr wrap="square" rtlCol="0">
            <a:spAutoFit/>
          </a:bodyPr>
          <a:lstStyle/>
          <a:p>
            <a:r>
              <a:rPr kumimoji="1" lang="ja-JP" altLang="en-US" sz="2800" dirty="0" smtClean="0"/>
              <a:t>（</a:t>
            </a:r>
            <a:r>
              <a:rPr kumimoji="1" lang="ja-JP" altLang="en-US" sz="2800" dirty="0" smtClean="0">
                <a:solidFill>
                  <a:srgbClr val="0070C0"/>
                </a:solidFill>
              </a:rPr>
              <a:t>△４つ分</a:t>
            </a:r>
            <a:r>
              <a:rPr kumimoji="1" lang="ja-JP" altLang="en-US" sz="2800" dirty="0" smtClean="0"/>
              <a:t>）</a:t>
            </a:r>
            <a:endParaRPr kumimoji="1" lang="ja-JP" altLang="en-US" sz="2800" dirty="0"/>
          </a:p>
        </p:txBody>
      </p:sp>
      <p:sp>
        <p:nvSpPr>
          <p:cNvPr id="61" name="テキスト ボックス 60"/>
          <p:cNvSpPr txBox="1"/>
          <p:nvPr/>
        </p:nvSpPr>
        <p:spPr>
          <a:xfrm>
            <a:off x="314599" y="348585"/>
            <a:ext cx="6743076" cy="1015663"/>
          </a:xfrm>
          <a:prstGeom prst="rect">
            <a:avLst/>
          </a:prstGeom>
          <a:noFill/>
        </p:spPr>
        <p:txBody>
          <a:bodyPr wrap="square" rtlCol="0">
            <a:spAutoFit/>
          </a:bodyPr>
          <a:lstStyle/>
          <a:p>
            <a:r>
              <a:rPr lang="ja-JP" altLang="en-US" sz="6000" b="1" dirty="0" smtClean="0"/>
              <a:t>多角形の角の和</a:t>
            </a:r>
            <a:endParaRPr kumimoji="1" lang="ja-JP" altLang="en-US" sz="6000" dirty="0"/>
          </a:p>
        </p:txBody>
      </p:sp>
      <p:sp>
        <p:nvSpPr>
          <p:cNvPr id="69" name="上矢印 68"/>
          <p:cNvSpPr/>
          <p:nvPr/>
        </p:nvSpPr>
        <p:spPr>
          <a:xfrm rot="16200000">
            <a:off x="7125996" y="1761919"/>
            <a:ext cx="325392" cy="1851523"/>
          </a:xfrm>
          <a:prstGeom prst="upArrow">
            <a:avLst>
              <a:gd name="adj1" fmla="val 50000"/>
              <a:gd name="adj2" fmla="val 7964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上矢印 80"/>
          <p:cNvSpPr/>
          <p:nvPr/>
        </p:nvSpPr>
        <p:spPr>
          <a:xfrm rot="16200000">
            <a:off x="7155591" y="3818163"/>
            <a:ext cx="325392" cy="1792334"/>
          </a:xfrm>
          <a:prstGeom prst="upArrow">
            <a:avLst>
              <a:gd name="adj1" fmla="val 50000"/>
              <a:gd name="adj2" fmla="val 7964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3" name="直線コネクタ 82"/>
          <p:cNvCxnSpPr/>
          <p:nvPr/>
        </p:nvCxnSpPr>
        <p:spPr>
          <a:xfrm flipV="1">
            <a:off x="9333287" y="3917656"/>
            <a:ext cx="961965" cy="1443984"/>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flipV="1">
            <a:off x="9154306" y="1852198"/>
            <a:ext cx="466259" cy="1502498"/>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8821724" y="4341753"/>
            <a:ext cx="653143" cy="584775"/>
          </a:xfrm>
          <a:prstGeom prst="rect">
            <a:avLst/>
          </a:prstGeom>
          <a:noFill/>
        </p:spPr>
        <p:txBody>
          <a:bodyPr wrap="square" rtlCol="0">
            <a:spAutoFit/>
          </a:bodyPr>
          <a:lstStyle/>
          <a:p>
            <a:r>
              <a:rPr kumimoji="1" lang="ja-JP" altLang="en-US" sz="3200" dirty="0" smtClean="0">
                <a:solidFill>
                  <a:srgbClr val="0070C0"/>
                </a:solidFill>
              </a:rPr>
              <a:t>①</a:t>
            </a:r>
            <a:endParaRPr kumimoji="1" lang="ja-JP" altLang="en-US" sz="3200" dirty="0">
              <a:solidFill>
                <a:srgbClr val="0070C0"/>
              </a:solidFill>
            </a:endParaRPr>
          </a:p>
        </p:txBody>
      </p:sp>
      <p:sp>
        <p:nvSpPr>
          <p:cNvPr id="40" name="テキスト ボックス 39"/>
          <p:cNvSpPr txBox="1"/>
          <p:nvPr/>
        </p:nvSpPr>
        <p:spPr>
          <a:xfrm>
            <a:off x="9478374" y="2253440"/>
            <a:ext cx="653143" cy="584775"/>
          </a:xfrm>
          <a:prstGeom prst="rect">
            <a:avLst/>
          </a:prstGeom>
          <a:noFill/>
        </p:spPr>
        <p:txBody>
          <a:bodyPr wrap="square" rtlCol="0">
            <a:spAutoFit/>
          </a:bodyPr>
          <a:lstStyle/>
          <a:p>
            <a:r>
              <a:rPr lang="ja-JP" altLang="en-US" sz="3200" dirty="0" smtClean="0">
                <a:solidFill>
                  <a:srgbClr val="0070C0"/>
                </a:solidFill>
              </a:rPr>
              <a:t>②</a:t>
            </a:r>
            <a:endParaRPr kumimoji="1" lang="ja-JP" altLang="en-US" sz="3200" dirty="0">
              <a:solidFill>
                <a:srgbClr val="0070C0"/>
              </a:solidFill>
            </a:endParaRPr>
          </a:p>
        </p:txBody>
      </p:sp>
      <p:sp>
        <p:nvSpPr>
          <p:cNvPr id="41" name="テキスト ボックス 40"/>
          <p:cNvSpPr txBox="1"/>
          <p:nvPr/>
        </p:nvSpPr>
        <p:spPr>
          <a:xfrm>
            <a:off x="9361333" y="3973834"/>
            <a:ext cx="653143" cy="584775"/>
          </a:xfrm>
          <a:prstGeom prst="rect">
            <a:avLst/>
          </a:prstGeom>
          <a:noFill/>
        </p:spPr>
        <p:txBody>
          <a:bodyPr wrap="square" rtlCol="0">
            <a:spAutoFit/>
          </a:bodyPr>
          <a:lstStyle/>
          <a:p>
            <a:r>
              <a:rPr lang="ja-JP" altLang="en-US" sz="3200" dirty="0" smtClean="0">
                <a:solidFill>
                  <a:srgbClr val="0070C0"/>
                </a:solidFill>
              </a:rPr>
              <a:t>②</a:t>
            </a:r>
            <a:endParaRPr kumimoji="1" lang="ja-JP" altLang="en-US" sz="3200" dirty="0">
              <a:solidFill>
                <a:srgbClr val="0070C0"/>
              </a:solidFill>
            </a:endParaRPr>
          </a:p>
        </p:txBody>
      </p:sp>
      <p:sp>
        <p:nvSpPr>
          <p:cNvPr id="42" name="テキスト ボックス 41"/>
          <p:cNvSpPr txBox="1"/>
          <p:nvPr/>
        </p:nvSpPr>
        <p:spPr>
          <a:xfrm>
            <a:off x="9973951" y="4228209"/>
            <a:ext cx="653143" cy="584775"/>
          </a:xfrm>
          <a:prstGeom prst="rect">
            <a:avLst/>
          </a:prstGeom>
          <a:noFill/>
        </p:spPr>
        <p:txBody>
          <a:bodyPr wrap="square" rtlCol="0">
            <a:spAutoFit/>
          </a:bodyPr>
          <a:lstStyle/>
          <a:p>
            <a:r>
              <a:rPr lang="ja-JP" altLang="en-US" sz="3200" dirty="0">
                <a:solidFill>
                  <a:srgbClr val="0070C0"/>
                </a:solidFill>
              </a:rPr>
              <a:t>③</a:t>
            </a:r>
            <a:endParaRPr kumimoji="1" lang="ja-JP" altLang="en-US" sz="3200" dirty="0">
              <a:solidFill>
                <a:srgbClr val="0070C0"/>
              </a:solidFill>
            </a:endParaRPr>
          </a:p>
        </p:txBody>
      </p:sp>
      <p:sp>
        <p:nvSpPr>
          <p:cNvPr id="43" name="テキスト ボックス 42"/>
          <p:cNvSpPr txBox="1"/>
          <p:nvPr/>
        </p:nvSpPr>
        <p:spPr>
          <a:xfrm>
            <a:off x="9861688" y="4905591"/>
            <a:ext cx="653143" cy="584775"/>
          </a:xfrm>
          <a:prstGeom prst="rect">
            <a:avLst/>
          </a:prstGeom>
          <a:noFill/>
        </p:spPr>
        <p:txBody>
          <a:bodyPr wrap="square" rtlCol="0">
            <a:spAutoFit/>
          </a:bodyPr>
          <a:lstStyle/>
          <a:p>
            <a:r>
              <a:rPr lang="ja-JP" altLang="en-US" sz="3200" dirty="0">
                <a:solidFill>
                  <a:srgbClr val="0070C0"/>
                </a:solidFill>
              </a:rPr>
              <a:t>④</a:t>
            </a:r>
            <a:endParaRPr kumimoji="1" lang="ja-JP" altLang="en-US" sz="3200" dirty="0">
              <a:solidFill>
                <a:srgbClr val="0070C0"/>
              </a:solidFill>
            </a:endParaRPr>
          </a:p>
        </p:txBody>
      </p:sp>
      <p:sp>
        <p:nvSpPr>
          <p:cNvPr id="45" name="テキスト ボックス 4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lang="ja-JP" altLang="en-US" sz="2400" dirty="0"/>
              <a:t>５</a:t>
            </a:r>
            <a:r>
              <a:rPr kumimoji="1" lang="en-US" altLang="ja-JP" sz="2400" dirty="0" smtClean="0"/>
              <a:t>】</a:t>
            </a:r>
            <a:endParaRPr kumimoji="1" lang="ja-JP" altLang="en-US" sz="2400" dirty="0"/>
          </a:p>
        </p:txBody>
      </p:sp>
      <p:cxnSp>
        <p:nvCxnSpPr>
          <p:cNvPr id="37" name="直線コネクタ 36"/>
          <p:cNvCxnSpPr/>
          <p:nvPr/>
        </p:nvCxnSpPr>
        <p:spPr>
          <a:xfrm flipH="1">
            <a:off x="10132207" y="2549868"/>
            <a:ext cx="334408" cy="81785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H="1" flipV="1">
            <a:off x="9147913" y="3347853"/>
            <a:ext cx="983746" cy="198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flipH="1" flipV="1">
            <a:off x="8821610" y="2498170"/>
            <a:ext cx="326304" cy="839289"/>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flipH="1" flipV="1">
            <a:off x="9628307" y="1869458"/>
            <a:ext cx="838308" cy="677267"/>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flipH="1">
            <a:off x="8828002" y="1858234"/>
            <a:ext cx="801458" cy="6667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テキスト ボックス 65"/>
          <p:cNvSpPr txBox="1"/>
          <p:nvPr/>
        </p:nvSpPr>
        <p:spPr>
          <a:xfrm>
            <a:off x="9687904" y="2859060"/>
            <a:ext cx="653143" cy="584775"/>
          </a:xfrm>
          <a:prstGeom prst="rect">
            <a:avLst/>
          </a:prstGeom>
          <a:noFill/>
        </p:spPr>
        <p:txBody>
          <a:bodyPr wrap="square" rtlCol="0">
            <a:spAutoFit/>
          </a:bodyPr>
          <a:lstStyle/>
          <a:p>
            <a:r>
              <a:rPr lang="ja-JP" altLang="en-US" sz="3200" dirty="0">
                <a:solidFill>
                  <a:srgbClr val="0070C0"/>
                </a:solidFill>
              </a:rPr>
              <a:t>③</a:t>
            </a:r>
            <a:endParaRPr kumimoji="1" lang="ja-JP" altLang="en-US" sz="3200" dirty="0">
              <a:solidFill>
                <a:srgbClr val="0070C0"/>
              </a:solidFill>
            </a:endParaRPr>
          </a:p>
        </p:txBody>
      </p:sp>
      <p:cxnSp>
        <p:nvCxnSpPr>
          <p:cNvPr id="68" name="直線コネクタ 67"/>
          <p:cNvCxnSpPr/>
          <p:nvPr/>
        </p:nvCxnSpPr>
        <p:spPr>
          <a:xfrm flipH="1" flipV="1">
            <a:off x="9303923" y="5375046"/>
            <a:ext cx="983746" cy="198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flipH="1">
            <a:off x="10276305" y="4614182"/>
            <a:ext cx="492021" cy="78073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flipH="1" flipV="1">
            <a:off x="8831694" y="4614182"/>
            <a:ext cx="481487" cy="753996"/>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flipH="1">
            <a:off x="8835139" y="3868411"/>
            <a:ext cx="478042" cy="744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a:off x="10281937" y="3875390"/>
            <a:ext cx="486387" cy="7387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flipH="1" flipV="1">
            <a:off x="9315665" y="3869382"/>
            <a:ext cx="983746" cy="198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線コネクタ 95"/>
          <p:cNvCxnSpPr/>
          <p:nvPr/>
        </p:nvCxnSpPr>
        <p:spPr>
          <a:xfrm flipH="1" flipV="1">
            <a:off x="9308256" y="3868411"/>
            <a:ext cx="2412" cy="149322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5580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14599" y="1514992"/>
            <a:ext cx="11384239" cy="4247317"/>
          </a:xfrm>
          <a:prstGeom prst="rect">
            <a:avLst/>
          </a:prstGeom>
          <a:noFill/>
          <a:ln>
            <a:solidFill>
              <a:schemeClr val="tx1"/>
            </a:solidFill>
          </a:ln>
        </p:spPr>
        <p:txBody>
          <a:bodyPr wrap="square" rtlCol="0">
            <a:spAutoFit/>
          </a:bodyPr>
          <a:lstStyle/>
          <a:p>
            <a:r>
              <a:rPr kumimoji="1" lang="ja-JP" altLang="en-US" sz="5400" dirty="0" smtClean="0"/>
              <a:t>  </a:t>
            </a:r>
            <a:endParaRPr lang="en-US" altLang="ja-JP" sz="5400" dirty="0"/>
          </a:p>
          <a:p>
            <a:endParaRPr kumimoji="1" lang="en-US" altLang="ja-JP" sz="5400" dirty="0" smtClean="0"/>
          </a:p>
          <a:p>
            <a:endParaRPr lang="en-US" altLang="ja-JP" sz="5400" dirty="0"/>
          </a:p>
          <a:p>
            <a:endParaRPr lang="en-US" altLang="ja-JP" sz="5400" dirty="0"/>
          </a:p>
          <a:p>
            <a:endParaRPr kumimoji="1" lang="ja-JP" altLang="en-US" sz="5400" dirty="0"/>
          </a:p>
        </p:txBody>
      </p:sp>
      <p:sp>
        <p:nvSpPr>
          <p:cNvPr id="22" name="テキスト ボックス 21"/>
          <p:cNvSpPr txBox="1"/>
          <p:nvPr/>
        </p:nvSpPr>
        <p:spPr>
          <a:xfrm>
            <a:off x="732770" y="2294314"/>
            <a:ext cx="6101444" cy="923330"/>
          </a:xfrm>
          <a:prstGeom prst="rect">
            <a:avLst/>
          </a:prstGeom>
          <a:noFill/>
        </p:spPr>
        <p:txBody>
          <a:bodyPr wrap="square" rtlCol="0">
            <a:spAutoFit/>
          </a:bodyPr>
          <a:lstStyle/>
          <a:p>
            <a:r>
              <a:rPr lang="ja-JP" altLang="en-US" sz="5400" b="1" dirty="0" smtClean="0"/>
              <a:t>五</a:t>
            </a:r>
            <a:r>
              <a:rPr kumimoji="1" lang="ja-JP" altLang="en-US" sz="5400" b="1" dirty="0" smtClean="0"/>
              <a:t>角形  </a:t>
            </a:r>
            <a:r>
              <a:rPr kumimoji="1" lang="ja-JP" altLang="en-US" sz="5400" b="1" dirty="0" smtClean="0">
                <a:solidFill>
                  <a:srgbClr val="0070C0"/>
                </a:solidFill>
              </a:rPr>
              <a:t>５４０</a:t>
            </a:r>
            <a:r>
              <a:rPr kumimoji="1" lang="en-US" altLang="ja-JP" sz="5400" b="1" dirty="0" smtClean="0">
                <a:solidFill>
                  <a:srgbClr val="0070C0"/>
                </a:solidFill>
              </a:rPr>
              <a:t>°</a:t>
            </a:r>
            <a:endParaRPr kumimoji="1" lang="ja-JP" altLang="en-US" sz="5400" b="1" dirty="0">
              <a:solidFill>
                <a:srgbClr val="0070C0"/>
              </a:solidFill>
            </a:endParaRPr>
          </a:p>
        </p:txBody>
      </p:sp>
      <p:cxnSp>
        <p:nvCxnSpPr>
          <p:cNvPr id="44" name="直線コネクタ 43"/>
          <p:cNvCxnSpPr/>
          <p:nvPr/>
        </p:nvCxnSpPr>
        <p:spPr>
          <a:xfrm flipH="1">
            <a:off x="9319846" y="4604249"/>
            <a:ext cx="1448478" cy="72342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V="1">
            <a:off x="9182489" y="2545829"/>
            <a:ext cx="1264686" cy="781145"/>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8818839" y="2321428"/>
            <a:ext cx="653143" cy="584775"/>
          </a:xfrm>
          <a:prstGeom prst="rect">
            <a:avLst/>
          </a:prstGeom>
          <a:noFill/>
        </p:spPr>
        <p:txBody>
          <a:bodyPr wrap="square" rtlCol="0">
            <a:spAutoFit/>
          </a:bodyPr>
          <a:lstStyle/>
          <a:p>
            <a:r>
              <a:rPr kumimoji="1" lang="ja-JP" altLang="en-US" sz="3200" dirty="0" smtClean="0">
                <a:solidFill>
                  <a:srgbClr val="0070C0"/>
                </a:solidFill>
              </a:rPr>
              <a:t>①</a:t>
            </a:r>
            <a:endParaRPr kumimoji="1" lang="ja-JP" altLang="en-US" sz="3200" dirty="0">
              <a:solidFill>
                <a:srgbClr val="0070C0"/>
              </a:solidFill>
            </a:endParaRPr>
          </a:p>
        </p:txBody>
      </p:sp>
      <p:sp>
        <p:nvSpPr>
          <p:cNvPr id="58" name="テキスト ボックス 57"/>
          <p:cNvSpPr txBox="1"/>
          <p:nvPr/>
        </p:nvSpPr>
        <p:spPr>
          <a:xfrm>
            <a:off x="6211348" y="3013788"/>
            <a:ext cx="2709730" cy="523220"/>
          </a:xfrm>
          <a:prstGeom prst="rect">
            <a:avLst/>
          </a:prstGeom>
          <a:noFill/>
        </p:spPr>
        <p:txBody>
          <a:bodyPr wrap="square" rtlCol="0">
            <a:spAutoFit/>
          </a:bodyPr>
          <a:lstStyle/>
          <a:p>
            <a:r>
              <a:rPr kumimoji="1" lang="ja-JP" altLang="en-US" sz="2800" dirty="0" smtClean="0"/>
              <a:t>（</a:t>
            </a:r>
            <a:r>
              <a:rPr kumimoji="1" lang="ja-JP" altLang="en-US" sz="2800" dirty="0" smtClean="0">
                <a:solidFill>
                  <a:srgbClr val="0070C0"/>
                </a:solidFill>
              </a:rPr>
              <a:t>△３つ分</a:t>
            </a:r>
            <a:r>
              <a:rPr kumimoji="1" lang="ja-JP" altLang="en-US" sz="2800" dirty="0" smtClean="0"/>
              <a:t>）</a:t>
            </a:r>
            <a:endParaRPr kumimoji="1" lang="ja-JP" altLang="en-US" sz="2800" dirty="0"/>
          </a:p>
        </p:txBody>
      </p:sp>
      <p:sp>
        <p:nvSpPr>
          <p:cNvPr id="59" name="テキスト ボックス 58"/>
          <p:cNvSpPr txBox="1"/>
          <p:nvPr/>
        </p:nvSpPr>
        <p:spPr>
          <a:xfrm>
            <a:off x="750647" y="4287126"/>
            <a:ext cx="6260384" cy="923330"/>
          </a:xfrm>
          <a:prstGeom prst="rect">
            <a:avLst/>
          </a:prstGeom>
          <a:noFill/>
        </p:spPr>
        <p:txBody>
          <a:bodyPr wrap="square" rtlCol="0">
            <a:spAutoFit/>
          </a:bodyPr>
          <a:lstStyle/>
          <a:p>
            <a:r>
              <a:rPr lang="ja-JP" altLang="en-US" sz="5400" b="1" dirty="0" smtClean="0"/>
              <a:t>六</a:t>
            </a:r>
            <a:r>
              <a:rPr kumimoji="1" lang="ja-JP" altLang="en-US" sz="5400" b="1" dirty="0" smtClean="0"/>
              <a:t>角形  </a:t>
            </a:r>
            <a:r>
              <a:rPr kumimoji="1" lang="ja-JP" altLang="en-US" sz="5400" b="1" dirty="0" smtClean="0">
                <a:solidFill>
                  <a:srgbClr val="0070C0"/>
                </a:solidFill>
              </a:rPr>
              <a:t>７２０</a:t>
            </a:r>
            <a:r>
              <a:rPr kumimoji="1" lang="en-US" altLang="ja-JP" sz="5400" b="1" dirty="0" smtClean="0">
                <a:solidFill>
                  <a:srgbClr val="0070C0"/>
                </a:solidFill>
              </a:rPr>
              <a:t>°</a:t>
            </a:r>
            <a:endParaRPr kumimoji="1" lang="ja-JP" altLang="en-US" sz="5400" b="1" dirty="0">
              <a:solidFill>
                <a:srgbClr val="0070C0"/>
              </a:solidFill>
            </a:endParaRPr>
          </a:p>
        </p:txBody>
      </p:sp>
      <p:sp>
        <p:nvSpPr>
          <p:cNvPr id="60" name="テキスト ボックス 59"/>
          <p:cNvSpPr txBox="1"/>
          <p:nvPr/>
        </p:nvSpPr>
        <p:spPr>
          <a:xfrm>
            <a:off x="6194073" y="5045014"/>
            <a:ext cx="2419628" cy="523220"/>
          </a:xfrm>
          <a:prstGeom prst="rect">
            <a:avLst/>
          </a:prstGeom>
          <a:noFill/>
        </p:spPr>
        <p:txBody>
          <a:bodyPr wrap="square" rtlCol="0">
            <a:spAutoFit/>
          </a:bodyPr>
          <a:lstStyle/>
          <a:p>
            <a:r>
              <a:rPr kumimoji="1" lang="ja-JP" altLang="en-US" sz="2800" dirty="0" smtClean="0"/>
              <a:t>（</a:t>
            </a:r>
            <a:r>
              <a:rPr kumimoji="1" lang="ja-JP" altLang="en-US" sz="2800" dirty="0" smtClean="0">
                <a:solidFill>
                  <a:srgbClr val="0070C0"/>
                </a:solidFill>
              </a:rPr>
              <a:t>△４つ分</a:t>
            </a:r>
            <a:r>
              <a:rPr kumimoji="1" lang="ja-JP" altLang="en-US" sz="2800" dirty="0" smtClean="0"/>
              <a:t>）</a:t>
            </a:r>
            <a:endParaRPr kumimoji="1" lang="ja-JP" altLang="en-US" sz="2800" dirty="0"/>
          </a:p>
        </p:txBody>
      </p:sp>
      <p:sp>
        <p:nvSpPr>
          <p:cNvPr id="61" name="テキスト ボックス 60"/>
          <p:cNvSpPr txBox="1"/>
          <p:nvPr/>
        </p:nvSpPr>
        <p:spPr>
          <a:xfrm>
            <a:off x="314599" y="348585"/>
            <a:ext cx="6743076" cy="1015663"/>
          </a:xfrm>
          <a:prstGeom prst="rect">
            <a:avLst/>
          </a:prstGeom>
          <a:noFill/>
        </p:spPr>
        <p:txBody>
          <a:bodyPr wrap="square" rtlCol="0">
            <a:spAutoFit/>
          </a:bodyPr>
          <a:lstStyle/>
          <a:p>
            <a:r>
              <a:rPr lang="ja-JP" altLang="en-US" sz="6000" b="1" dirty="0" smtClean="0"/>
              <a:t>多角形の角の和</a:t>
            </a:r>
            <a:endParaRPr kumimoji="1" lang="ja-JP" altLang="en-US" sz="6000" dirty="0"/>
          </a:p>
        </p:txBody>
      </p:sp>
      <p:sp>
        <p:nvSpPr>
          <p:cNvPr id="69" name="上矢印 68"/>
          <p:cNvSpPr/>
          <p:nvPr/>
        </p:nvSpPr>
        <p:spPr>
          <a:xfrm rot="16200000">
            <a:off x="7125996" y="1761919"/>
            <a:ext cx="325392" cy="1851523"/>
          </a:xfrm>
          <a:prstGeom prst="upArrow">
            <a:avLst>
              <a:gd name="adj1" fmla="val 50000"/>
              <a:gd name="adj2" fmla="val 7964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上矢印 80"/>
          <p:cNvSpPr/>
          <p:nvPr/>
        </p:nvSpPr>
        <p:spPr>
          <a:xfrm rot="16200000">
            <a:off x="7155591" y="3818163"/>
            <a:ext cx="325392" cy="1792334"/>
          </a:xfrm>
          <a:prstGeom prst="upArrow">
            <a:avLst>
              <a:gd name="adj1" fmla="val 50000"/>
              <a:gd name="adj2" fmla="val 7964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3" name="直線コネクタ 82"/>
          <p:cNvCxnSpPr/>
          <p:nvPr/>
        </p:nvCxnSpPr>
        <p:spPr>
          <a:xfrm flipV="1">
            <a:off x="9333287" y="3917656"/>
            <a:ext cx="961965" cy="1443984"/>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flipV="1">
            <a:off x="9154306" y="1852198"/>
            <a:ext cx="466259" cy="1502498"/>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8821724" y="4341753"/>
            <a:ext cx="653143" cy="584775"/>
          </a:xfrm>
          <a:prstGeom prst="rect">
            <a:avLst/>
          </a:prstGeom>
          <a:noFill/>
        </p:spPr>
        <p:txBody>
          <a:bodyPr wrap="square" rtlCol="0">
            <a:spAutoFit/>
          </a:bodyPr>
          <a:lstStyle/>
          <a:p>
            <a:r>
              <a:rPr kumimoji="1" lang="ja-JP" altLang="en-US" sz="3200" dirty="0" smtClean="0">
                <a:solidFill>
                  <a:srgbClr val="0070C0"/>
                </a:solidFill>
              </a:rPr>
              <a:t>①</a:t>
            </a:r>
            <a:endParaRPr kumimoji="1" lang="ja-JP" altLang="en-US" sz="3200" dirty="0">
              <a:solidFill>
                <a:srgbClr val="0070C0"/>
              </a:solidFill>
            </a:endParaRPr>
          </a:p>
        </p:txBody>
      </p:sp>
      <p:sp>
        <p:nvSpPr>
          <p:cNvPr id="40" name="テキスト ボックス 39"/>
          <p:cNvSpPr txBox="1"/>
          <p:nvPr/>
        </p:nvSpPr>
        <p:spPr>
          <a:xfrm>
            <a:off x="9478374" y="2253440"/>
            <a:ext cx="653143" cy="584775"/>
          </a:xfrm>
          <a:prstGeom prst="rect">
            <a:avLst/>
          </a:prstGeom>
          <a:noFill/>
        </p:spPr>
        <p:txBody>
          <a:bodyPr wrap="square" rtlCol="0">
            <a:spAutoFit/>
          </a:bodyPr>
          <a:lstStyle/>
          <a:p>
            <a:r>
              <a:rPr lang="ja-JP" altLang="en-US" sz="3200" dirty="0" smtClean="0">
                <a:solidFill>
                  <a:srgbClr val="0070C0"/>
                </a:solidFill>
              </a:rPr>
              <a:t>②</a:t>
            </a:r>
            <a:endParaRPr kumimoji="1" lang="ja-JP" altLang="en-US" sz="3200" dirty="0">
              <a:solidFill>
                <a:srgbClr val="0070C0"/>
              </a:solidFill>
            </a:endParaRPr>
          </a:p>
        </p:txBody>
      </p:sp>
      <p:sp>
        <p:nvSpPr>
          <p:cNvPr id="41" name="テキスト ボックス 40"/>
          <p:cNvSpPr txBox="1"/>
          <p:nvPr/>
        </p:nvSpPr>
        <p:spPr>
          <a:xfrm>
            <a:off x="9361333" y="3973834"/>
            <a:ext cx="653143" cy="584775"/>
          </a:xfrm>
          <a:prstGeom prst="rect">
            <a:avLst/>
          </a:prstGeom>
          <a:noFill/>
        </p:spPr>
        <p:txBody>
          <a:bodyPr wrap="square" rtlCol="0">
            <a:spAutoFit/>
          </a:bodyPr>
          <a:lstStyle/>
          <a:p>
            <a:r>
              <a:rPr lang="ja-JP" altLang="en-US" sz="3200" dirty="0" smtClean="0">
                <a:solidFill>
                  <a:srgbClr val="0070C0"/>
                </a:solidFill>
              </a:rPr>
              <a:t>②</a:t>
            </a:r>
            <a:endParaRPr kumimoji="1" lang="ja-JP" altLang="en-US" sz="3200" dirty="0">
              <a:solidFill>
                <a:srgbClr val="0070C0"/>
              </a:solidFill>
            </a:endParaRPr>
          </a:p>
        </p:txBody>
      </p:sp>
      <p:sp>
        <p:nvSpPr>
          <p:cNvPr id="42" name="テキスト ボックス 41"/>
          <p:cNvSpPr txBox="1"/>
          <p:nvPr/>
        </p:nvSpPr>
        <p:spPr>
          <a:xfrm>
            <a:off x="9973951" y="4228209"/>
            <a:ext cx="653143" cy="584775"/>
          </a:xfrm>
          <a:prstGeom prst="rect">
            <a:avLst/>
          </a:prstGeom>
          <a:noFill/>
        </p:spPr>
        <p:txBody>
          <a:bodyPr wrap="square" rtlCol="0">
            <a:spAutoFit/>
          </a:bodyPr>
          <a:lstStyle/>
          <a:p>
            <a:r>
              <a:rPr lang="ja-JP" altLang="en-US" sz="3200" dirty="0">
                <a:solidFill>
                  <a:srgbClr val="0070C0"/>
                </a:solidFill>
              </a:rPr>
              <a:t>③</a:t>
            </a:r>
            <a:endParaRPr kumimoji="1" lang="ja-JP" altLang="en-US" sz="3200" dirty="0">
              <a:solidFill>
                <a:srgbClr val="0070C0"/>
              </a:solidFill>
            </a:endParaRPr>
          </a:p>
        </p:txBody>
      </p:sp>
      <p:sp>
        <p:nvSpPr>
          <p:cNvPr id="43" name="テキスト ボックス 42"/>
          <p:cNvSpPr txBox="1"/>
          <p:nvPr/>
        </p:nvSpPr>
        <p:spPr>
          <a:xfrm>
            <a:off x="9861688" y="4905591"/>
            <a:ext cx="653143" cy="584775"/>
          </a:xfrm>
          <a:prstGeom prst="rect">
            <a:avLst/>
          </a:prstGeom>
          <a:noFill/>
        </p:spPr>
        <p:txBody>
          <a:bodyPr wrap="square" rtlCol="0">
            <a:spAutoFit/>
          </a:bodyPr>
          <a:lstStyle/>
          <a:p>
            <a:r>
              <a:rPr lang="ja-JP" altLang="en-US" sz="3200" dirty="0">
                <a:solidFill>
                  <a:srgbClr val="0070C0"/>
                </a:solidFill>
              </a:rPr>
              <a:t>④</a:t>
            </a:r>
            <a:endParaRPr kumimoji="1" lang="ja-JP" altLang="en-US" sz="3200" dirty="0">
              <a:solidFill>
                <a:srgbClr val="0070C0"/>
              </a:solidFill>
            </a:endParaRPr>
          </a:p>
        </p:txBody>
      </p:sp>
      <p:sp>
        <p:nvSpPr>
          <p:cNvPr id="45" name="テキスト ボックス 4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lang="ja-JP" altLang="en-US" sz="2400" dirty="0"/>
              <a:t>６</a:t>
            </a:r>
            <a:r>
              <a:rPr kumimoji="1" lang="en-US" altLang="ja-JP" sz="2400" dirty="0" smtClean="0"/>
              <a:t>】</a:t>
            </a:r>
            <a:endParaRPr kumimoji="1" lang="ja-JP" altLang="en-US" sz="2400" dirty="0"/>
          </a:p>
        </p:txBody>
      </p:sp>
      <p:cxnSp>
        <p:nvCxnSpPr>
          <p:cNvPr id="37" name="直線コネクタ 36"/>
          <p:cNvCxnSpPr/>
          <p:nvPr/>
        </p:nvCxnSpPr>
        <p:spPr>
          <a:xfrm flipH="1">
            <a:off x="10132207" y="2549868"/>
            <a:ext cx="334408" cy="81785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H="1" flipV="1">
            <a:off x="9147913" y="3347853"/>
            <a:ext cx="983746" cy="198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flipH="1" flipV="1">
            <a:off x="8821610" y="2498170"/>
            <a:ext cx="326304" cy="839289"/>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flipH="1" flipV="1">
            <a:off x="9628307" y="1869458"/>
            <a:ext cx="838308" cy="677267"/>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flipH="1">
            <a:off x="8828002" y="1858234"/>
            <a:ext cx="801458" cy="6667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テキスト ボックス 65"/>
          <p:cNvSpPr txBox="1"/>
          <p:nvPr/>
        </p:nvSpPr>
        <p:spPr>
          <a:xfrm>
            <a:off x="9687904" y="2859060"/>
            <a:ext cx="653143" cy="584775"/>
          </a:xfrm>
          <a:prstGeom prst="rect">
            <a:avLst/>
          </a:prstGeom>
          <a:noFill/>
        </p:spPr>
        <p:txBody>
          <a:bodyPr wrap="square" rtlCol="0">
            <a:spAutoFit/>
          </a:bodyPr>
          <a:lstStyle/>
          <a:p>
            <a:r>
              <a:rPr lang="ja-JP" altLang="en-US" sz="3200" dirty="0">
                <a:solidFill>
                  <a:srgbClr val="0070C0"/>
                </a:solidFill>
              </a:rPr>
              <a:t>③</a:t>
            </a:r>
            <a:endParaRPr kumimoji="1" lang="ja-JP" altLang="en-US" sz="3200" dirty="0">
              <a:solidFill>
                <a:srgbClr val="0070C0"/>
              </a:solidFill>
            </a:endParaRPr>
          </a:p>
        </p:txBody>
      </p:sp>
      <p:cxnSp>
        <p:nvCxnSpPr>
          <p:cNvPr id="68" name="直線コネクタ 67"/>
          <p:cNvCxnSpPr/>
          <p:nvPr/>
        </p:nvCxnSpPr>
        <p:spPr>
          <a:xfrm flipH="1" flipV="1">
            <a:off x="9303923" y="5375046"/>
            <a:ext cx="983746" cy="198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flipH="1">
            <a:off x="10276305" y="4614182"/>
            <a:ext cx="492021" cy="78073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flipH="1" flipV="1">
            <a:off x="8831694" y="4614182"/>
            <a:ext cx="481487" cy="753996"/>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flipH="1">
            <a:off x="8835139" y="3868411"/>
            <a:ext cx="478042" cy="744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a:off x="10281937" y="3875390"/>
            <a:ext cx="486387" cy="7387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flipH="1" flipV="1">
            <a:off x="9315665" y="3869382"/>
            <a:ext cx="983746" cy="198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線コネクタ 95"/>
          <p:cNvCxnSpPr/>
          <p:nvPr/>
        </p:nvCxnSpPr>
        <p:spPr>
          <a:xfrm flipH="1" flipV="1">
            <a:off x="9308256" y="3868411"/>
            <a:ext cx="2412" cy="149322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09" name="テキスト ボックス 108"/>
          <p:cNvSpPr txBox="1"/>
          <p:nvPr/>
        </p:nvSpPr>
        <p:spPr>
          <a:xfrm>
            <a:off x="637870" y="6024805"/>
            <a:ext cx="10944530" cy="769441"/>
          </a:xfrm>
          <a:prstGeom prst="rect">
            <a:avLst/>
          </a:prstGeom>
          <a:noFill/>
        </p:spPr>
        <p:txBody>
          <a:bodyPr wrap="square" rtlCol="0">
            <a:spAutoFit/>
          </a:bodyPr>
          <a:lstStyle/>
          <a:p>
            <a:r>
              <a:rPr lang="ja-JP" altLang="en-US" sz="4400" b="1" dirty="0">
                <a:solidFill>
                  <a:srgbClr val="0070C0"/>
                </a:solidFill>
              </a:rPr>
              <a:t>　</a:t>
            </a:r>
            <a:r>
              <a:rPr lang="ja-JP" altLang="en-US" sz="4400" b="1" dirty="0" smtClean="0">
                <a:solidFill>
                  <a:srgbClr val="0070C0"/>
                </a:solidFill>
              </a:rPr>
              <a:t>多角形の角の和 </a:t>
            </a:r>
            <a:r>
              <a:rPr lang="en-US" altLang="ja-JP" sz="4400" b="1" dirty="0" smtClean="0">
                <a:solidFill>
                  <a:srgbClr val="0070C0"/>
                </a:solidFill>
              </a:rPr>
              <a:t>= 180°× </a:t>
            </a:r>
            <a:r>
              <a:rPr lang="ja-JP" altLang="en-US" sz="4400" b="1" dirty="0" smtClean="0">
                <a:solidFill>
                  <a:srgbClr val="0070C0"/>
                </a:solidFill>
              </a:rPr>
              <a:t>三角形の数</a:t>
            </a:r>
            <a:endParaRPr kumimoji="1" lang="ja-JP" altLang="en-US" sz="4400" dirty="0">
              <a:solidFill>
                <a:srgbClr val="0070C0"/>
              </a:solidFill>
            </a:endParaRPr>
          </a:p>
        </p:txBody>
      </p:sp>
    </p:spTree>
    <p:extLst>
      <p:ext uri="{BB962C8B-B14F-4D97-AF65-F5344CB8AC3E}">
        <p14:creationId xmlns:p14="http://schemas.microsoft.com/office/powerpoint/2010/main" val="35363228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609601" y="1233241"/>
            <a:ext cx="10476412" cy="4706006"/>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8000" b="1" dirty="0" smtClean="0"/>
              <a:t>正多角形の角の和が</a:t>
            </a:r>
            <a:endParaRPr lang="en-US" altLang="ja-JP" sz="8000" b="1" dirty="0" smtClean="0"/>
          </a:p>
          <a:p>
            <a:r>
              <a:rPr lang="ja-JP" altLang="en-US" sz="8000" b="1" dirty="0" smtClean="0"/>
              <a:t>わかれば、</a:t>
            </a:r>
            <a:r>
              <a:rPr lang="ja-JP" altLang="en-US" sz="8000" b="1" dirty="0" smtClean="0">
                <a:solidFill>
                  <a:srgbClr val="0070C0"/>
                </a:solidFill>
              </a:rPr>
              <a:t>「１つの角の大きさ」</a:t>
            </a:r>
            <a:r>
              <a:rPr lang="ja-JP" altLang="en-US" sz="8000" b="1" dirty="0" smtClean="0"/>
              <a:t>は、求められるでしょうか？</a:t>
            </a:r>
            <a:endParaRPr lang="en-US" altLang="ja-JP" sz="8000" b="1" dirty="0" smtClean="0"/>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7</a:t>
            </a:fld>
            <a:endParaRPr kumimoji="1" lang="ja-JP" altLang="en-US"/>
          </a:p>
        </p:txBody>
      </p:sp>
      <p:sp>
        <p:nvSpPr>
          <p:cNvPr id="5" name="テキスト ボックス 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kumimoji="1" lang="ja-JP" altLang="en-US" sz="2400" dirty="0" smtClean="0"/>
              <a:t>７</a:t>
            </a:r>
            <a:r>
              <a:rPr kumimoji="1" lang="en-US" altLang="ja-JP" sz="2400" dirty="0" smtClean="0"/>
              <a:t>】</a:t>
            </a:r>
            <a:endParaRPr kumimoji="1" lang="ja-JP" altLang="en-US" sz="2400" dirty="0"/>
          </a:p>
        </p:txBody>
      </p:sp>
    </p:spTree>
    <p:extLst>
      <p:ext uri="{BB962C8B-B14F-4D97-AF65-F5344CB8AC3E}">
        <p14:creationId xmlns:p14="http://schemas.microsoft.com/office/powerpoint/2010/main" val="10389130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テキスト ボックス 46"/>
          <p:cNvSpPr txBox="1"/>
          <p:nvPr/>
        </p:nvSpPr>
        <p:spPr>
          <a:xfrm>
            <a:off x="314599" y="1571576"/>
            <a:ext cx="11711938" cy="4955203"/>
          </a:xfrm>
          <a:prstGeom prst="rect">
            <a:avLst/>
          </a:prstGeom>
          <a:noFill/>
          <a:ln>
            <a:solidFill>
              <a:schemeClr val="tx1"/>
            </a:solidFill>
          </a:ln>
        </p:spPr>
        <p:txBody>
          <a:bodyPr wrap="square" rtlCol="0">
            <a:spAutoFit/>
          </a:bodyPr>
          <a:lstStyle/>
          <a:p>
            <a:r>
              <a:rPr kumimoji="1" lang="ja-JP" altLang="en-US" sz="1000" dirty="0" smtClean="0"/>
              <a:t>  </a:t>
            </a:r>
            <a:endParaRPr kumimoji="1" lang="en-US" altLang="ja-JP" sz="1000" dirty="0" smtClean="0"/>
          </a:p>
          <a:p>
            <a:endParaRPr lang="en-US" altLang="ja-JP" sz="1000" dirty="0"/>
          </a:p>
          <a:p>
            <a:endParaRPr kumimoji="1" lang="en-US" altLang="ja-JP" sz="1000" dirty="0" smtClean="0"/>
          </a:p>
          <a:p>
            <a:endParaRPr lang="en-US" altLang="ja-JP" sz="1000" dirty="0"/>
          </a:p>
          <a:p>
            <a:r>
              <a:rPr lang="ja-JP" altLang="en-US" sz="5400" b="1" dirty="0" smtClean="0"/>
              <a:t> 正</a:t>
            </a:r>
            <a:r>
              <a:rPr kumimoji="1" lang="ja-JP" altLang="en-US" sz="5400" b="1" dirty="0" smtClean="0"/>
              <a:t>三角形 </a:t>
            </a:r>
            <a:r>
              <a:rPr kumimoji="1" lang="ja-JP" altLang="en-US" sz="5400" b="1" dirty="0" smtClean="0">
                <a:solidFill>
                  <a:srgbClr val="0070C0"/>
                </a:solidFill>
              </a:rPr>
              <a:t>１８０</a:t>
            </a:r>
            <a:r>
              <a:rPr kumimoji="1" lang="en-US" altLang="ja-JP" sz="5400" b="1" dirty="0" smtClean="0">
                <a:solidFill>
                  <a:srgbClr val="0070C0"/>
                </a:solidFill>
              </a:rPr>
              <a:t>°</a:t>
            </a:r>
          </a:p>
          <a:p>
            <a:endParaRPr lang="en-US" altLang="ja-JP" sz="5400" b="1" dirty="0"/>
          </a:p>
          <a:p>
            <a:endParaRPr kumimoji="1" lang="en-US" altLang="ja-JP" sz="5400" b="1" dirty="0" smtClean="0"/>
          </a:p>
          <a:p>
            <a:endParaRPr lang="en-US" altLang="ja-JP" sz="5400" b="1" dirty="0" smtClean="0"/>
          </a:p>
          <a:p>
            <a:endParaRPr lang="en-US" altLang="ja-JP" sz="1000" b="1" dirty="0" smtClean="0"/>
          </a:p>
          <a:p>
            <a:endParaRPr lang="en-US" altLang="ja-JP" sz="1000" b="1" dirty="0" smtClean="0"/>
          </a:p>
          <a:p>
            <a:endParaRPr lang="en-US" altLang="ja-JP" sz="1000" b="1" dirty="0"/>
          </a:p>
          <a:p>
            <a:endParaRPr lang="en-US" altLang="ja-JP" sz="1000" b="1" dirty="0" smtClean="0"/>
          </a:p>
          <a:p>
            <a:endParaRPr lang="en-US" altLang="ja-JP" sz="1000" b="1" dirty="0"/>
          </a:p>
          <a:p>
            <a:endParaRPr lang="en-US" altLang="ja-JP" sz="1000" b="1" dirty="0"/>
          </a:p>
        </p:txBody>
      </p:sp>
      <p:sp>
        <p:nvSpPr>
          <p:cNvPr id="3" name="テキスト ボックス 2"/>
          <p:cNvSpPr txBox="1"/>
          <p:nvPr/>
        </p:nvSpPr>
        <p:spPr>
          <a:xfrm>
            <a:off x="558401" y="4362568"/>
            <a:ext cx="6101444" cy="923330"/>
          </a:xfrm>
          <a:prstGeom prst="rect">
            <a:avLst/>
          </a:prstGeom>
          <a:noFill/>
        </p:spPr>
        <p:txBody>
          <a:bodyPr wrap="square" rtlCol="0">
            <a:spAutoFit/>
          </a:bodyPr>
          <a:lstStyle/>
          <a:p>
            <a:r>
              <a:rPr lang="ja-JP" altLang="en-US" sz="5400" b="1" dirty="0" smtClean="0"/>
              <a:t>正方形</a:t>
            </a:r>
            <a:r>
              <a:rPr kumimoji="1" lang="ja-JP" altLang="en-US" sz="5400" b="1" dirty="0" smtClean="0"/>
              <a:t>    </a:t>
            </a:r>
            <a:r>
              <a:rPr kumimoji="1" lang="ja-JP" altLang="en-US" sz="5400" b="1" dirty="0" smtClean="0">
                <a:solidFill>
                  <a:srgbClr val="0070C0"/>
                </a:solidFill>
              </a:rPr>
              <a:t>３６０</a:t>
            </a:r>
            <a:r>
              <a:rPr kumimoji="1" lang="en-US" altLang="ja-JP" sz="5400" b="1" dirty="0" smtClean="0">
                <a:solidFill>
                  <a:srgbClr val="0070C0"/>
                </a:solidFill>
              </a:rPr>
              <a:t>°</a:t>
            </a:r>
            <a:endParaRPr kumimoji="1" lang="ja-JP" altLang="en-US" sz="5400" b="1" dirty="0">
              <a:solidFill>
                <a:srgbClr val="0070C0"/>
              </a:solidFill>
            </a:endParaRPr>
          </a:p>
        </p:txBody>
      </p:sp>
      <p:cxnSp>
        <p:nvCxnSpPr>
          <p:cNvPr id="5" name="直線コネクタ 4"/>
          <p:cNvCxnSpPr/>
          <p:nvPr/>
        </p:nvCxnSpPr>
        <p:spPr>
          <a:xfrm>
            <a:off x="8565496" y="3900759"/>
            <a:ext cx="0" cy="14223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テキスト ボックス 60"/>
          <p:cNvSpPr txBox="1"/>
          <p:nvPr/>
        </p:nvSpPr>
        <p:spPr>
          <a:xfrm>
            <a:off x="314599" y="213015"/>
            <a:ext cx="10379527" cy="1015663"/>
          </a:xfrm>
          <a:prstGeom prst="rect">
            <a:avLst/>
          </a:prstGeom>
          <a:noFill/>
        </p:spPr>
        <p:txBody>
          <a:bodyPr wrap="square" rtlCol="0">
            <a:spAutoFit/>
          </a:bodyPr>
          <a:lstStyle/>
          <a:p>
            <a:r>
              <a:rPr lang="ja-JP" altLang="en-US" sz="6000" b="1" dirty="0" smtClean="0"/>
              <a:t>正多角形の１つの角の大きさ</a:t>
            </a:r>
            <a:endParaRPr kumimoji="1" lang="ja-JP" altLang="en-US" sz="6000" dirty="0"/>
          </a:p>
        </p:txBody>
      </p:sp>
      <p:sp>
        <p:nvSpPr>
          <p:cNvPr id="68" name="上矢印 67"/>
          <p:cNvSpPr/>
          <p:nvPr/>
        </p:nvSpPr>
        <p:spPr>
          <a:xfrm rot="5400000">
            <a:off x="6919008" y="3845442"/>
            <a:ext cx="325392" cy="1830429"/>
          </a:xfrm>
          <a:prstGeom prst="upArrow">
            <a:avLst>
              <a:gd name="adj1" fmla="val 50000"/>
              <a:gd name="adj2" fmla="val 7964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B0F0"/>
              </a:solidFill>
            </a:endParaRPr>
          </a:p>
        </p:txBody>
      </p:sp>
      <p:sp>
        <p:nvSpPr>
          <p:cNvPr id="6" name="スライド番号プレースホルダー 5"/>
          <p:cNvSpPr>
            <a:spLocks noGrp="1"/>
          </p:cNvSpPr>
          <p:nvPr>
            <p:ph type="sldNum" sz="quarter" idx="12"/>
          </p:nvPr>
        </p:nvSpPr>
        <p:spPr/>
        <p:txBody>
          <a:bodyPr/>
          <a:lstStyle/>
          <a:p>
            <a:fld id="{F4584ACA-8B2E-4416-821B-3D93A0A25E15}" type="slidenum">
              <a:rPr kumimoji="1" lang="ja-JP" altLang="en-US" smtClean="0"/>
              <a:t>8</a:t>
            </a:fld>
            <a:endParaRPr kumimoji="1" lang="ja-JP" altLang="en-US"/>
          </a:p>
        </p:txBody>
      </p:sp>
      <p:sp>
        <p:nvSpPr>
          <p:cNvPr id="45" name="テキスト ボックス 4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kumimoji="1" lang="ja-JP" altLang="en-US" sz="2400" dirty="0" smtClean="0"/>
              <a:t>８</a:t>
            </a:r>
            <a:r>
              <a:rPr kumimoji="1" lang="en-US" altLang="ja-JP" sz="2400" dirty="0" smtClean="0"/>
              <a:t>】</a:t>
            </a:r>
            <a:endParaRPr kumimoji="1" lang="ja-JP" altLang="en-US" sz="2400" dirty="0"/>
          </a:p>
        </p:txBody>
      </p:sp>
      <p:sp>
        <p:nvSpPr>
          <p:cNvPr id="51" name="上矢印 50"/>
          <p:cNvSpPr/>
          <p:nvPr/>
        </p:nvSpPr>
        <p:spPr>
          <a:xfrm rot="5400000">
            <a:off x="6849980" y="1573392"/>
            <a:ext cx="325392" cy="1920430"/>
          </a:xfrm>
          <a:prstGeom prst="upArrow">
            <a:avLst>
              <a:gd name="adj1" fmla="val 50000"/>
              <a:gd name="adj2" fmla="val 7964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52" name="直線コネクタ 51"/>
          <p:cNvCxnSpPr/>
          <p:nvPr/>
        </p:nvCxnSpPr>
        <p:spPr>
          <a:xfrm flipH="1">
            <a:off x="8493280" y="1736357"/>
            <a:ext cx="705394" cy="126910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H="1" flipV="1">
            <a:off x="9193127" y="1738968"/>
            <a:ext cx="762250" cy="1266494"/>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55" name="テキスト ボックス 54"/>
          <p:cNvSpPr txBox="1"/>
          <p:nvPr/>
        </p:nvSpPr>
        <p:spPr>
          <a:xfrm>
            <a:off x="7071360" y="5489368"/>
            <a:ext cx="4976752" cy="954107"/>
          </a:xfrm>
          <a:prstGeom prst="rect">
            <a:avLst/>
          </a:prstGeom>
          <a:noFill/>
        </p:spPr>
        <p:txBody>
          <a:bodyPr wrap="square" rtlCol="0">
            <a:spAutoFit/>
          </a:bodyPr>
          <a:lstStyle/>
          <a:p>
            <a:r>
              <a:rPr lang="en-US" altLang="ja-JP" sz="2800" dirty="0"/>
              <a:t>1</a:t>
            </a:r>
            <a:r>
              <a:rPr lang="ja-JP" altLang="en-US" sz="2800" dirty="0" err="1" smtClean="0"/>
              <a:t>つの</a:t>
            </a:r>
            <a:r>
              <a:rPr lang="ja-JP" altLang="en-US" sz="2800" dirty="0" smtClean="0"/>
              <a:t>角の大きさ＝</a:t>
            </a:r>
            <a:r>
              <a:rPr lang="en-US" altLang="ja-JP" sz="2800" dirty="0" smtClean="0"/>
              <a:t>360°÷</a:t>
            </a:r>
            <a:r>
              <a:rPr lang="ja-JP" altLang="en-US" sz="2800" dirty="0" smtClean="0"/>
              <a:t>４</a:t>
            </a:r>
            <a:endParaRPr lang="en-US" altLang="ja-JP" sz="2800" dirty="0" smtClean="0"/>
          </a:p>
          <a:p>
            <a:r>
              <a:rPr kumimoji="1" lang="ja-JP" altLang="en-US" sz="2800" dirty="0" smtClean="0"/>
              <a:t>                           </a:t>
            </a:r>
            <a:r>
              <a:rPr kumimoji="1" lang="en-US" altLang="ja-JP" sz="2800" dirty="0" smtClean="0"/>
              <a:t>=</a:t>
            </a:r>
            <a:r>
              <a:rPr kumimoji="1" lang="ja-JP" altLang="en-US" sz="2800" dirty="0" smtClean="0"/>
              <a:t> </a:t>
            </a:r>
            <a:r>
              <a:rPr kumimoji="1" lang="en-US" altLang="ja-JP" sz="2800" dirty="0" smtClean="0"/>
              <a:t>90</a:t>
            </a:r>
            <a:r>
              <a:rPr kumimoji="1" lang="en-US" altLang="ja-JP" sz="2400" dirty="0" smtClean="0"/>
              <a:t>°</a:t>
            </a:r>
            <a:endParaRPr kumimoji="1" lang="ja-JP" altLang="en-US" sz="2400" dirty="0"/>
          </a:p>
        </p:txBody>
      </p:sp>
      <p:cxnSp>
        <p:nvCxnSpPr>
          <p:cNvPr id="22" name="直線コネクタ 21"/>
          <p:cNvCxnSpPr/>
          <p:nvPr/>
        </p:nvCxnSpPr>
        <p:spPr>
          <a:xfrm flipH="1" flipV="1">
            <a:off x="8493281" y="2984677"/>
            <a:ext cx="1488918" cy="2643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H="1" flipV="1">
            <a:off x="8565496" y="5314965"/>
            <a:ext cx="1488918" cy="2643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H="1" flipV="1">
            <a:off x="8565496" y="3899293"/>
            <a:ext cx="1488918" cy="2643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10054414" y="3925724"/>
            <a:ext cx="0" cy="142231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3783078" y="1571576"/>
            <a:ext cx="2079425" cy="646331"/>
          </a:xfrm>
          <a:prstGeom prst="rect">
            <a:avLst/>
          </a:prstGeom>
          <a:noFill/>
        </p:spPr>
        <p:txBody>
          <a:bodyPr wrap="square" rtlCol="0">
            <a:spAutoFit/>
          </a:bodyPr>
          <a:lstStyle/>
          <a:p>
            <a:r>
              <a:rPr lang="ja-JP" altLang="en-US" sz="3600" b="1" dirty="0" smtClean="0">
                <a:solidFill>
                  <a:srgbClr val="0070C0"/>
                </a:solidFill>
              </a:rPr>
              <a:t>角の和</a:t>
            </a:r>
            <a:endParaRPr kumimoji="1" lang="ja-JP" altLang="en-US" sz="3600" dirty="0">
              <a:solidFill>
                <a:srgbClr val="0070C0"/>
              </a:solidFill>
            </a:endParaRPr>
          </a:p>
        </p:txBody>
      </p:sp>
      <p:sp>
        <p:nvSpPr>
          <p:cNvPr id="24" name="アーチ 23"/>
          <p:cNvSpPr/>
          <p:nvPr/>
        </p:nvSpPr>
        <p:spPr>
          <a:xfrm rot="4228291">
            <a:off x="8535573" y="2786592"/>
            <a:ext cx="300804" cy="148974"/>
          </a:xfrm>
          <a:prstGeom prst="blockArc">
            <a:avLst>
              <a:gd name="adj1" fmla="val 11292537"/>
              <a:gd name="adj2" fmla="val 271357"/>
              <a:gd name="adj3" fmla="val 1932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テキスト ボックス 24"/>
          <p:cNvSpPr txBox="1"/>
          <p:nvPr/>
        </p:nvSpPr>
        <p:spPr>
          <a:xfrm>
            <a:off x="8706597" y="2483865"/>
            <a:ext cx="1128585" cy="584775"/>
          </a:xfrm>
          <a:prstGeom prst="rect">
            <a:avLst/>
          </a:prstGeom>
          <a:noFill/>
        </p:spPr>
        <p:txBody>
          <a:bodyPr wrap="square" rtlCol="0">
            <a:spAutoFit/>
          </a:bodyPr>
          <a:lstStyle/>
          <a:p>
            <a:r>
              <a:rPr lang="en-US" altLang="ja-JP" sz="3200" b="1" dirty="0" smtClean="0">
                <a:solidFill>
                  <a:srgbClr val="FF0000"/>
                </a:solidFill>
              </a:rPr>
              <a:t>60</a:t>
            </a:r>
            <a:r>
              <a:rPr kumimoji="1" lang="en-US" altLang="ja-JP" sz="3200" b="1" dirty="0" smtClean="0">
                <a:solidFill>
                  <a:srgbClr val="FF0000"/>
                </a:solidFill>
              </a:rPr>
              <a:t>°</a:t>
            </a:r>
            <a:endParaRPr kumimoji="1" lang="ja-JP" altLang="en-US" sz="3200" b="1" dirty="0">
              <a:solidFill>
                <a:srgbClr val="FF0000"/>
              </a:solidFill>
            </a:endParaRPr>
          </a:p>
        </p:txBody>
      </p:sp>
      <p:sp>
        <p:nvSpPr>
          <p:cNvPr id="26" name="テキスト ボックス 25"/>
          <p:cNvSpPr txBox="1"/>
          <p:nvPr/>
        </p:nvSpPr>
        <p:spPr>
          <a:xfrm>
            <a:off x="8792655" y="4682149"/>
            <a:ext cx="1128585" cy="584775"/>
          </a:xfrm>
          <a:prstGeom prst="rect">
            <a:avLst/>
          </a:prstGeom>
          <a:noFill/>
        </p:spPr>
        <p:txBody>
          <a:bodyPr wrap="square" rtlCol="0">
            <a:spAutoFit/>
          </a:bodyPr>
          <a:lstStyle/>
          <a:p>
            <a:r>
              <a:rPr lang="en-US" altLang="ja-JP" sz="3200" b="1" dirty="0">
                <a:solidFill>
                  <a:srgbClr val="FF0000"/>
                </a:solidFill>
              </a:rPr>
              <a:t>9</a:t>
            </a:r>
            <a:r>
              <a:rPr lang="en-US" altLang="ja-JP" sz="3200" b="1" dirty="0" smtClean="0">
                <a:solidFill>
                  <a:srgbClr val="FF0000"/>
                </a:solidFill>
              </a:rPr>
              <a:t>0</a:t>
            </a:r>
            <a:r>
              <a:rPr kumimoji="1" lang="en-US" altLang="ja-JP" sz="3200" b="1" dirty="0" smtClean="0">
                <a:solidFill>
                  <a:srgbClr val="FF0000"/>
                </a:solidFill>
              </a:rPr>
              <a:t>°</a:t>
            </a:r>
            <a:endParaRPr kumimoji="1" lang="ja-JP" altLang="en-US" sz="3200" b="1" dirty="0">
              <a:solidFill>
                <a:srgbClr val="FF0000"/>
              </a:solidFill>
            </a:endParaRPr>
          </a:p>
        </p:txBody>
      </p:sp>
      <p:sp>
        <p:nvSpPr>
          <p:cNvPr id="27" name="アーチ 26"/>
          <p:cNvSpPr/>
          <p:nvPr/>
        </p:nvSpPr>
        <p:spPr>
          <a:xfrm rot="2987968">
            <a:off x="8479033" y="5031216"/>
            <a:ext cx="426878" cy="219509"/>
          </a:xfrm>
          <a:prstGeom prst="blockArc">
            <a:avLst>
              <a:gd name="adj1" fmla="val 11441193"/>
              <a:gd name="adj2" fmla="val 271357"/>
              <a:gd name="adj3" fmla="val 1932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テキスト ボックス 27"/>
          <p:cNvSpPr txBox="1"/>
          <p:nvPr/>
        </p:nvSpPr>
        <p:spPr>
          <a:xfrm>
            <a:off x="6903647" y="3095071"/>
            <a:ext cx="5061930" cy="954107"/>
          </a:xfrm>
          <a:prstGeom prst="rect">
            <a:avLst/>
          </a:prstGeom>
          <a:noFill/>
        </p:spPr>
        <p:txBody>
          <a:bodyPr wrap="square" rtlCol="0">
            <a:spAutoFit/>
          </a:bodyPr>
          <a:lstStyle/>
          <a:p>
            <a:r>
              <a:rPr lang="en-US" altLang="ja-JP" sz="2800" dirty="0"/>
              <a:t>1</a:t>
            </a:r>
            <a:r>
              <a:rPr lang="ja-JP" altLang="en-US" sz="2800" dirty="0" err="1" smtClean="0"/>
              <a:t>つの</a:t>
            </a:r>
            <a:r>
              <a:rPr lang="ja-JP" altLang="en-US" sz="2800" dirty="0" smtClean="0"/>
              <a:t>角の大きさ ＝</a:t>
            </a:r>
            <a:r>
              <a:rPr lang="en-US" altLang="ja-JP" sz="2800" dirty="0" smtClean="0"/>
              <a:t> 180°÷3</a:t>
            </a:r>
          </a:p>
          <a:p>
            <a:r>
              <a:rPr lang="ja-JP" altLang="en-US" sz="2800" dirty="0"/>
              <a:t> </a:t>
            </a:r>
            <a:r>
              <a:rPr lang="ja-JP" altLang="en-US" sz="2800" dirty="0" smtClean="0"/>
              <a:t>                           </a:t>
            </a:r>
            <a:r>
              <a:rPr lang="en-US" altLang="ja-JP" sz="2800" dirty="0" smtClean="0"/>
              <a:t>=</a:t>
            </a:r>
            <a:r>
              <a:rPr kumimoji="1" lang="ja-JP" altLang="en-US" sz="2800" dirty="0" smtClean="0"/>
              <a:t>  </a:t>
            </a:r>
            <a:r>
              <a:rPr lang="en-US" altLang="ja-JP" sz="2800" dirty="0" smtClean="0"/>
              <a:t>6</a:t>
            </a:r>
            <a:r>
              <a:rPr kumimoji="1" lang="en-US" altLang="ja-JP" sz="2800" dirty="0" smtClean="0"/>
              <a:t>0°</a:t>
            </a:r>
            <a:endParaRPr kumimoji="1" lang="ja-JP" altLang="en-US" sz="2800" dirty="0"/>
          </a:p>
        </p:txBody>
      </p:sp>
    </p:spTree>
    <p:extLst>
      <p:ext uri="{BB962C8B-B14F-4D97-AF65-F5344CB8AC3E}">
        <p14:creationId xmlns:p14="http://schemas.microsoft.com/office/powerpoint/2010/main" val="18754561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43652" y="1510341"/>
            <a:ext cx="11538854" cy="3570208"/>
          </a:xfrm>
          <a:prstGeom prst="rect">
            <a:avLst/>
          </a:prstGeom>
          <a:noFill/>
          <a:ln>
            <a:solidFill>
              <a:schemeClr val="tx1"/>
            </a:solidFill>
          </a:ln>
        </p:spPr>
        <p:txBody>
          <a:bodyPr wrap="square" rtlCol="0">
            <a:spAutoFit/>
          </a:bodyPr>
          <a:lstStyle/>
          <a:p>
            <a:r>
              <a:rPr kumimoji="1" lang="ja-JP" altLang="en-US" sz="5400" dirty="0" smtClean="0"/>
              <a:t>  </a:t>
            </a:r>
            <a:endParaRPr lang="en-US" altLang="ja-JP" sz="5400" dirty="0"/>
          </a:p>
          <a:p>
            <a:endParaRPr kumimoji="1" lang="en-US" altLang="ja-JP" sz="5400" dirty="0" smtClean="0"/>
          </a:p>
          <a:p>
            <a:endParaRPr lang="en-US" altLang="ja-JP" sz="5400" dirty="0"/>
          </a:p>
          <a:p>
            <a:endParaRPr lang="en-US" altLang="ja-JP" sz="5400" dirty="0"/>
          </a:p>
          <a:p>
            <a:endParaRPr kumimoji="1" lang="ja-JP" altLang="en-US" sz="1000" dirty="0"/>
          </a:p>
        </p:txBody>
      </p:sp>
      <p:sp>
        <p:nvSpPr>
          <p:cNvPr id="22" name="テキスト ボックス 21"/>
          <p:cNvSpPr txBox="1"/>
          <p:nvPr/>
        </p:nvSpPr>
        <p:spPr>
          <a:xfrm>
            <a:off x="732770" y="2294314"/>
            <a:ext cx="6101444" cy="923330"/>
          </a:xfrm>
          <a:prstGeom prst="rect">
            <a:avLst/>
          </a:prstGeom>
          <a:noFill/>
        </p:spPr>
        <p:txBody>
          <a:bodyPr wrap="square" rtlCol="0">
            <a:spAutoFit/>
          </a:bodyPr>
          <a:lstStyle/>
          <a:p>
            <a:r>
              <a:rPr lang="ja-JP" altLang="en-US" sz="5400" b="1" dirty="0" smtClean="0"/>
              <a:t>正五</a:t>
            </a:r>
            <a:r>
              <a:rPr kumimoji="1" lang="ja-JP" altLang="en-US" sz="5400" b="1" dirty="0" smtClean="0"/>
              <a:t>角形  </a:t>
            </a:r>
            <a:r>
              <a:rPr kumimoji="1" lang="ja-JP" altLang="en-US" sz="5400" b="1" dirty="0" smtClean="0">
                <a:solidFill>
                  <a:srgbClr val="0070C0"/>
                </a:solidFill>
              </a:rPr>
              <a:t>５４０</a:t>
            </a:r>
            <a:r>
              <a:rPr kumimoji="1" lang="en-US" altLang="ja-JP" sz="5400" b="1" dirty="0" smtClean="0">
                <a:solidFill>
                  <a:srgbClr val="0070C0"/>
                </a:solidFill>
              </a:rPr>
              <a:t>°</a:t>
            </a:r>
            <a:endParaRPr kumimoji="1" lang="ja-JP" altLang="en-US" sz="5400" b="1" dirty="0">
              <a:solidFill>
                <a:srgbClr val="0070C0"/>
              </a:solidFill>
            </a:endParaRPr>
          </a:p>
        </p:txBody>
      </p:sp>
      <p:sp>
        <p:nvSpPr>
          <p:cNvPr id="61" name="テキスト ボックス 60"/>
          <p:cNvSpPr txBox="1"/>
          <p:nvPr/>
        </p:nvSpPr>
        <p:spPr>
          <a:xfrm>
            <a:off x="314598" y="348585"/>
            <a:ext cx="10388235" cy="1015663"/>
          </a:xfrm>
          <a:prstGeom prst="rect">
            <a:avLst/>
          </a:prstGeom>
          <a:noFill/>
        </p:spPr>
        <p:txBody>
          <a:bodyPr wrap="square" rtlCol="0">
            <a:spAutoFit/>
          </a:bodyPr>
          <a:lstStyle/>
          <a:p>
            <a:r>
              <a:rPr lang="ja-JP" altLang="en-US" sz="6000" b="1" dirty="0" smtClean="0"/>
              <a:t>正多角形の１つの角の大きさ</a:t>
            </a:r>
            <a:endParaRPr kumimoji="1" lang="ja-JP" altLang="en-US" sz="6000" dirty="0"/>
          </a:p>
        </p:txBody>
      </p:sp>
      <p:sp>
        <p:nvSpPr>
          <p:cNvPr id="69" name="上矢印 68"/>
          <p:cNvSpPr/>
          <p:nvPr/>
        </p:nvSpPr>
        <p:spPr>
          <a:xfrm rot="5400000">
            <a:off x="7125996" y="1761919"/>
            <a:ext cx="325392" cy="1851523"/>
          </a:xfrm>
          <a:prstGeom prst="upArrow">
            <a:avLst>
              <a:gd name="adj1" fmla="val 50000"/>
              <a:gd name="adj2" fmla="val 7964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p:cNvSpPr txBox="1"/>
          <p:nvPr/>
        </p:nvSpPr>
        <p:spPr>
          <a:xfrm>
            <a:off x="11086012" y="10667"/>
            <a:ext cx="1105988" cy="461665"/>
          </a:xfrm>
          <a:prstGeom prst="rect">
            <a:avLst/>
          </a:prstGeom>
          <a:noFill/>
        </p:spPr>
        <p:txBody>
          <a:bodyPr wrap="square" rtlCol="0">
            <a:spAutoFit/>
          </a:bodyPr>
          <a:lstStyle/>
          <a:p>
            <a:r>
              <a:rPr kumimoji="1" lang="en-US" altLang="ja-JP" sz="2400" dirty="0" smtClean="0"/>
              <a:t>【</a:t>
            </a:r>
            <a:r>
              <a:rPr kumimoji="1" lang="ja-JP" altLang="en-US" sz="2400" dirty="0" smtClean="0"/>
              <a:t>９</a:t>
            </a:r>
            <a:r>
              <a:rPr kumimoji="1" lang="en-US" altLang="ja-JP" sz="2400" dirty="0" smtClean="0"/>
              <a:t>】</a:t>
            </a:r>
            <a:endParaRPr kumimoji="1" lang="ja-JP" altLang="en-US" sz="2400" dirty="0"/>
          </a:p>
        </p:txBody>
      </p:sp>
      <p:cxnSp>
        <p:nvCxnSpPr>
          <p:cNvPr id="37" name="直線コネクタ 36"/>
          <p:cNvCxnSpPr/>
          <p:nvPr/>
        </p:nvCxnSpPr>
        <p:spPr>
          <a:xfrm flipH="1">
            <a:off x="10132207" y="2549868"/>
            <a:ext cx="334408" cy="81785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H="1" flipV="1">
            <a:off x="9147913" y="3347853"/>
            <a:ext cx="983746" cy="198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flipH="1" flipV="1">
            <a:off x="8821610" y="2498170"/>
            <a:ext cx="326304" cy="839289"/>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flipH="1" flipV="1">
            <a:off x="9628307" y="1869458"/>
            <a:ext cx="838308" cy="677267"/>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flipH="1">
            <a:off x="8828002" y="1858234"/>
            <a:ext cx="801458" cy="6667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テキスト ボックス 108"/>
          <p:cNvSpPr txBox="1"/>
          <p:nvPr/>
        </p:nvSpPr>
        <p:spPr>
          <a:xfrm>
            <a:off x="890665" y="5550301"/>
            <a:ext cx="10944530" cy="769441"/>
          </a:xfrm>
          <a:prstGeom prst="rect">
            <a:avLst/>
          </a:prstGeom>
          <a:noFill/>
        </p:spPr>
        <p:txBody>
          <a:bodyPr wrap="square" rtlCol="0">
            <a:spAutoFit/>
          </a:bodyPr>
          <a:lstStyle/>
          <a:p>
            <a:r>
              <a:rPr lang="ja-JP" altLang="en-US" sz="4400" b="1" dirty="0" smtClean="0">
                <a:solidFill>
                  <a:srgbClr val="0070C0"/>
                </a:solidFill>
              </a:rPr>
              <a:t>１つの角の大きさ </a:t>
            </a:r>
            <a:r>
              <a:rPr lang="en-US" altLang="ja-JP" sz="4400" b="1" dirty="0" smtClean="0">
                <a:solidFill>
                  <a:srgbClr val="0070C0"/>
                </a:solidFill>
              </a:rPr>
              <a:t>= </a:t>
            </a:r>
            <a:r>
              <a:rPr lang="ja-JP" altLang="en-US" sz="4400" b="1" dirty="0" smtClean="0">
                <a:solidFill>
                  <a:srgbClr val="0070C0"/>
                </a:solidFill>
              </a:rPr>
              <a:t>角の和 </a:t>
            </a:r>
            <a:r>
              <a:rPr lang="en-US" altLang="ja-JP" sz="4400" b="1" dirty="0" smtClean="0">
                <a:solidFill>
                  <a:srgbClr val="0070C0"/>
                </a:solidFill>
              </a:rPr>
              <a:t>÷ </a:t>
            </a:r>
            <a:r>
              <a:rPr lang="ja-JP" altLang="en-US" sz="4400" b="1" dirty="0" smtClean="0">
                <a:solidFill>
                  <a:srgbClr val="0070C0"/>
                </a:solidFill>
              </a:rPr>
              <a:t>角の数</a:t>
            </a:r>
            <a:endParaRPr kumimoji="1" lang="ja-JP" altLang="en-US" sz="4400" dirty="0">
              <a:solidFill>
                <a:srgbClr val="0070C0"/>
              </a:solidFill>
            </a:endParaRPr>
          </a:p>
        </p:txBody>
      </p:sp>
      <p:sp>
        <p:nvSpPr>
          <p:cNvPr id="35" name="アーチ 34"/>
          <p:cNvSpPr/>
          <p:nvPr/>
        </p:nvSpPr>
        <p:spPr>
          <a:xfrm rot="2432499">
            <a:off x="9010576" y="3132796"/>
            <a:ext cx="414608" cy="152492"/>
          </a:xfrm>
          <a:prstGeom prst="blockArc">
            <a:avLst>
              <a:gd name="adj1" fmla="val 10674611"/>
              <a:gd name="adj2" fmla="val 271357"/>
              <a:gd name="adj3" fmla="val 1932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0" name="テキスト ボックス 49"/>
          <p:cNvSpPr txBox="1"/>
          <p:nvPr/>
        </p:nvSpPr>
        <p:spPr>
          <a:xfrm>
            <a:off x="9116011" y="2692913"/>
            <a:ext cx="1341259" cy="584775"/>
          </a:xfrm>
          <a:prstGeom prst="rect">
            <a:avLst/>
          </a:prstGeom>
          <a:noFill/>
        </p:spPr>
        <p:txBody>
          <a:bodyPr wrap="square" rtlCol="0">
            <a:spAutoFit/>
          </a:bodyPr>
          <a:lstStyle/>
          <a:p>
            <a:r>
              <a:rPr kumimoji="1" lang="en-US" altLang="ja-JP" sz="3200" b="1" dirty="0" smtClean="0">
                <a:solidFill>
                  <a:srgbClr val="FF0000"/>
                </a:solidFill>
              </a:rPr>
              <a:t>108°</a:t>
            </a:r>
            <a:endParaRPr kumimoji="1" lang="ja-JP" altLang="en-US" sz="3200" b="1" dirty="0">
              <a:solidFill>
                <a:srgbClr val="FF0000"/>
              </a:solidFill>
            </a:endParaRPr>
          </a:p>
        </p:txBody>
      </p:sp>
      <p:sp>
        <p:nvSpPr>
          <p:cNvPr id="51" name="テキスト ボックス 50"/>
          <p:cNvSpPr txBox="1"/>
          <p:nvPr/>
        </p:nvSpPr>
        <p:spPr>
          <a:xfrm>
            <a:off x="6213079" y="3747440"/>
            <a:ext cx="5548773" cy="1077218"/>
          </a:xfrm>
          <a:prstGeom prst="rect">
            <a:avLst/>
          </a:prstGeom>
          <a:noFill/>
        </p:spPr>
        <p:txBody>
          <a:bodyPr wrap="square" rtlCol="0">
            <a:spAutoFit/>
          </a:bodyPr>
          <a:lstStyle/>
          <a:p>
            <a:r>
              <a:rPr lang="en-US" altLang="ja-JP" sz="3200" dirty="0"/>
              <a:t>1</a:t>
            </a:r>
            <a:r>
              <a:rPr lang="ja-JP" altLang="en-US" sz="3200" dirty="0" err="1" smtClean="0"/>
              <a:t>つの</a:t>
            </a:r>
            <a:r>
              <a:rPr lang="ja-JP" altLang="en-US" sz="3200" dirty="0" smtClean="0"/>
              <a:t>角の大きさ </a:t>
            </a:r>
            <a:r>
              <a:rPr lang="en-US" altLang="ja-JP" sz="3200" dirty="0" smtClean="0"/>
              <a:t>= 540°÷5</a:t>
            </a:r>
          </a:p>
          <a:p>
            <a:r>
              <a:rPr kumimoji="1" lang="ja-JP" altLang="en-US" sz="3200" dirty="0" smtClean="0"/>
              <a:t>                           ＝ </a:t>
            </a:r>
            <a:r>
              <a:rPr lang="en-US" altLang="ja-JP" sz="3200" dirty="0" smtClean="0"/>
              <a:t>108</a:t>
            </a:r>
            <a:r>
              <a:rPr kumimoji="1" lang="en-US" altLang="ja-JP" sz="3200" dirty="0" smtClean="0"/>
              <a:t>°</a:t>
            </a:r>
            <a:endParaRPr kumimoji="1" lang="ja-JP" altLang="en-US" sz="3200" dirty="0"/>
          </a:p>
        </p:txBody>
      </p:sp>
      <p:sp>
        <p:nvSpPr>
          <p:cNvPr id="26" name="テキスト ボックス 25"/>
          <p:cNvSpPr txBox="1"/>
          <p:nvPr/>
        </p:nvSpPr>
        <p:spPr>
          <a:xfrm>
            <a:off x="4133654" y="1647983"/>
            <a:ext cx="2079425" cy="646331"/>
          </a:xfrm>
          <a:prstGeom prst="rect">
            <a:avLst/>
          </a:prstGeom>
          <a:noFill/>
        </p:spPr>
        <p:txBody>
          <a:bodyPr wrap="square" rtlCol="0">
            <a:spAutoFit/>
          </a:bodyPr>
          <a:lstStyle/>
          <a:p>
            <a:r>
              <a:rPr lang="ja-JP" altLang="en-US" sz="3600" b="1" dirty="0" smtClean="0">
                <a:solidFill>
                  <a:srgbClr val="0070C0"/>
                </a:solidFill>
              </a:rPr>
              <a:t>角の和</a:t>
            </a:r>
            <a:endParaRPr kumimoji="1" lang="ja-JP" altLang="en-US" sz="3600" dirty="0">
              <a:solidFill>
                <a:srgbClr val="0070C0"/>
              </a:solidFill>
            </a:endParaRPr>
          </a:p>
        </p:txBody>
      </p:sp>
    </p:spTree>
    <p:extLst>
      <p:ext uri="{BB962C8B-B14F-4D97-AF65-F5344CB8AC3E}">
        <p14:creationId xmlns:p14="http://schemas.microsoft.com/office/powerpoint/2010/main" val="15136447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2087</TotalTime>
  <Words>3680</Words>
  <Application>Microsoft Office PowerPoint</Application>
  <PresentationFormat>ワイド画面</PresentationFormat>
  <Paragraphs>876</Paragraphs>
  <Slides>42</Slides>
  <Notes>42</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42</vt:i4>
      </vt:variant>
    </vt:vector>
  </HeadingPairs>
  <TitlesOfParts>
    <vt:vector size="50" baseType="lpstr">
      <vt:lpstr>ＭＳ Ｐゴシック</vt:lpstr>
      <vt:lpstr>游ゴシック</vt:lpstr>
      <vt:lpstr>游ゴシック Light</vt:lpstr>
      <vt:lpstr>Arial</vt:lpstr>
      <vt:lpstr>Calibri</vt:lpstr>
      <vt:lpstr>Calibri Light</vt:lpstr>
      <vt:lpstr>Office テーマ</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スクラッチを使って正方形をかいてみよう。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正多角形をかくときのきまりを考えよう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千葉県総合教育センター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千葉県総合教育センター</dc:creator>
  <cp:lastModifiedBy>千葉県総合教育センター</cp:lastModifiedBy>
  <cp:revision>249</cp:revision>
  <cp:lastPrinted>2019-02-04T05:33:25Z</cp:lastPrinted>
  <dcterms:created xsi:type="dcterms:W3CDTF">2018-09-11T04:01:37Z</dcterms:created>
  <dcterms:modified xsi:type="dcterms:W3CDTF">2019-03-17T23:51:54Z</dcterms:modified>
</cp:coreProperties>
</file>