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9"/>
  </p:notesMasterIdLst>
  <p:handoutMasterIdLst>
    <p:handoutMasterId r:id="rId20"/>
  </p:handoutMasterIdLst>
  <p:sldIdLst>
    <p:sldId id="279" r:id="rId2"/>
    <p:sldId id="264" r:id="rId3"/>
    <p:sldId id="280" r:id="rId4"/>
    <p:sldId id="281" r:id="rId5"/>
    <p:sldId id="258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1" r:id="rId18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5029" autoAdjust="0"/>
  </p:normalViewPr>
  <p:slideViewPr>
    <p:cSldViewPr snapToGrid="0">
      <p:cViewPr varScale="1">
        <p:scale>
          <a:sx n="69" d="100"/>
          <a:sy n="69" d="100"/>
        </p:scale>
        <p:origin x="12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49E66-FD2C-4E9B-B32D-04C01A69D5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403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8D27F-7483-4E26-B160-64B34E4426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78657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スライド１＜２－２＞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9997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スライド１０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825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スライド１１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063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１２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799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１３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71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１４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546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１５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389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１６</a:t>
            </a:r>
            <a:endParaRPr kumimoji="1" lang="ja-JP" altLang="en-US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8359-D76E-42BB-9716-665361459C2D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9774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</a:t>
            </a:r>
            <a:r>
              <a:rPr kumimoji="1" lang="ja-JP" altLang="en-US" sz="2400" dirty="0" smtClean="0"/>
              <a:t>１７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764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スライド２＜２－２＞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30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スライド３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それでは、ワークシートを出してください。」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「ワークシートにあるステージ番号をクリアしたら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◯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で囲んでいきますが、その前にこちらのスライドを見てください。」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「画面上にある緑色のクリアマークの色の濃さに違いがあるのが分かりますか。」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「そうですね。ステージ８が薄いですよね。」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「クリアしたときの緑色がステージ１より薄かったら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◯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で同じ濃さなら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◎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で囲みます。」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「このスライドの例だと、ステージ１から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までが◎で、ステージ８が○になるので・・・</a:t>
            </a:r>
          </a:p>
          <a:p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※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　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スライド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４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】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を開く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C9A606-21DD-4BFE-A836-29BDF8B5219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572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スライド４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・・こうなりますね。」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C9A606-21DD-4BFE-A836-29BDF8B5219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68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スライド５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62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スライド６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139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スライド７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484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スライド８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195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 smtClean="0"/>
              <a:t>スライド９</a:t>
            </a:r>
            <a:endParaRPr kumimoji="1" lang="ja-JP" altLang="en-US" sz="24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8D27F-7483-4E26-B160-64B34E4426E7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612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44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37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33587A55-FF09-4C4B-A2D9-0101BED6D3A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56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92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56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97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5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06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2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2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2772" y="43545"/>
            <a:ext cx="117389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２</a:t>
            </a:r>
            <a:r>
              <a:rPr kumimoji="1" lang="ja-JP" altLang="en-US" sz="3200" dirty="0" smtClean="0"/>
              <a:t>－２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１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7692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0" y="1114424"/>
            <a:ext cx="533400" cy="54292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520825" y="1647825"/>
            <a:ext cx="1727200" cy="62865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54032" y="-9525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10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06246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1933574" y="314324"/>
            <a:ext cx="650875" cy="67627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6600" b="1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100" y="1035050"/>
            <a:ext cx="11353800" cy="1325563"/>
          </a:xfrm>
        </p:spPr>
        <p:txBody>
          <a:bodyPr/>
          <a:lstStyle/>
          <a:p>
            <a:r>
              <a:rPr kumimoji="1" lang="ja-JP" altLang="en-US" b="1" dirty="0" smtClean="0"/>
              <a:t>旗をクリックするとプログラムが実行されるよ！</a:t>
            </a:r>
            <a:endParaRPr kumimoji="1" lang="ja-JP" altLang="en-US" b="1" dirty="0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048367" y="4629389"/>
            <a:ext cx="650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b="1" dirty="0"/>
              <a:t>ネコ</a:t>
            </a:r>
            <a:r>
              <a:rPr lang="ja-JP" altLang="en-US" sz="5400" b="1" dirty="0" smtClean="0"/>
              <a:t>はどうなるかな？</a:t>
            </a:r>
            <a:endParaRPr lang="ja-JP" altLang="en-US" sz="54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11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2046289"/>
            <a:ext cx="2629267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84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519" y="998341"/>
            <a:ext cx="10174461" cy="5723134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571625" y="3209924"/>
            <a:ext cx="590550" cy="58102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2929377" y="3162299"/>
            <a:ext cx="1461648" cy="29051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1"/>
          <p:cNvSpPr txBox="1">
            <a:spLocks/>
          </p:cNvSpPr>
          <p:nvPr/>
        </p:nvSpPr>
        <p:spPr>
          <a:xfrm>
            <a:off x="275856" y="256183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/>
              <a:t>②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12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63950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1914525" y="333374"/>
            <a:ext cx="676276" cy="61277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6600" b="1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320" y="946150"/>
            <a:ext cx="11353800" cy="997409"/>
          </a:xfrm>
        </p:spPr>
        <p:txBody>
          <a:bodyPr/>
          <a:lstStyle/>
          <a:p>
            <a:r>
              <a:rPr kumimoji="1" lang="ja-JP" altLang="en-US" b="1" dirty="0" smtClean="0"/>
              <a:t>旗をクリックするとプログラムが実行されるよ！</a:t>
            </a:r>
            <a:endParaRPr kumimoji="1" lang="ja-JP" altLang="en-US" b="1" dirty="0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196047" y="4567204"/>
            <a:ext cx="64182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b="1" dirty="0"/>
              <a:t>ネコ</a:t>
            </a:r>
            <a:r>
              <a:rPr lang="ja-JP" altLang="en-US" sz="5400" b="1" dirty="0" smtClean="0"/>
              <a:t>はどうなるかな？</a:t>
            </a:r>
            <a:endParaRPr lang="ja-JP" altLang="en-US" sz="54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13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44" y="1737884"/>
            <a:ext cx="2857899" cy="28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65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タイトル 1"/>
          <p:cNvSpPr txBox="1">
            <a:spLocks noGrp="1"/>
          </p:cNvSpPr>
          <p:nvPr>
            <p:ph idx="1"/>
          </p:nvPr>
        </p:nvSpPr>
        <p:spPr>
          <a:xfrm>
            <a:off x="3396343" y="4918516"/>
            <a:ext cx="8024132" cy="158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b="1" dirty="0" smtClean="0"/>
              <a:t>ドラッグ＆ドロップで</a:t>
            </a:r>
            <a:endParaRPr lang="en-US" altLang="ja-JP" sz="5400" b="1" dirty="0" smtClean="0"/>
          </a:p>
          <a:p>
            <a:r>
              <a:rPr lang="ja-JP" altLang="en-US" sz="5400" b="1" dirty="0"/>
              <a:t>ネコ</a:t>
            </a:r>
            <a:r>
              <a:rPr lang="ja-JP" altLang="en-US" sz="5400" b="1" dirty="0" smtClean="0"/>
              <a:t>をもどしてあげよう！</a:t>
            </a:r>
            <a:endParaRPr lang="ja-JP" altLang="en-US" sz="5400" b="1" dirty="0"/>
          </a:p>
        </p:txBody>
      </p:sp>
      <p:sp>
        <p:nvSpPr>
          <p:cNvPr id="11" name="円/楕円 10"/>
          <p:cNvSpPr/>
          <p:nvPr/>
        </p:nvSpPr>
        <p:spPr>
          <a:xfrm>
            <a:off x="2276475" y="419099"/>
            <a:ext cx="571500" cy="588635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2203409" y="892887"/>
            <a:ext cx="6950116" cy="1067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/>
              <a:t>赤ボタンでプログラム停止！</a:t>
            </a:r>
            <a:endParaRPr lang="ja-JP" altLang="en-US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en-US" altLang="ja-JP" sz="2800" dirty="0" smtClean="0"/>
              <a:t>14】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586" y="2680402"/>
            <a:ext cx="2094828" cy="2157595"/>
          </a:xfrm>
          <a:prstGeom prst="rect">
            <a:avLst/>
          </a:prstGeom>
        </p:spPr>
      </p:pic>
      <p:cxnSp>
        <p:nvCxnSpPr>
          <p:cNvPr id="6" name="直線矢印コネクタ 5"/>
          <p:cNvCxnSpPr/>
          <p:nvPr/>
        </p:nvCxnSpPr>
        <p:spPr>
          <a:xfrm flipH="1">
            <a:off x="7143414" y="3959225"/>
            <a:ext cx="242887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73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1201421"/>
            <a:ext cx="9982200" cy="5614988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394101" y="2056686"/>
            <a:ext cx="730250" cy="53927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3048000" y="4008915"/>
            <a:ext cx="1600200" cy="205692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1"/>
          <p:cNvSpPr txBox="1">
            <a:spLocks/>
          </p:cNvSpPr>
          <p:nvPr/>
        </p:nvSpPr>
        <p:spPr>
          <a:xfrm>
            <a:off x="155482" y="197386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 smtClean="0"/>
              <a:t>③</a:t>
            </a:r>
            <a:endParaRPr lang="ja-JP" altLang="en-US" sz="88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15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77859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49" y="1051854"/>
            <a:ext cx="10086975" cy="567392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884" y="102612"/>
            <a:ext cx="4436791" cy="774221"/>
          </a:xfrm>
        </p:spPr>
        <p:txBody>
          <a:bodyPr>
            <a:normAutofit fontScale="90000"/>
          </a:bodyPr>
          <a:lstStyle/>
          <a:p>
            <a:r>
              <a:rPr kumimoji="1" lang="ja-JP" altLang="en-US" sz="6000" b="1" dirty="0" smtClean="0"/>
              <a:t>保存のしかた</a:t>
            </a:r>
            <a:endParaRPr kumimoji="1" lang="ja-JP" altLang="en-US" sz="6000" b="1" dirty="0"/>
          </a:p>
        </p:txBody>
      </p:sp>
      <p:sp>
        <p:nvSpPr>
          <p:cNvPr id="8" name="円/楕円 7"/>
          <p:cNvSpPr/>
          <p:nvPr/>
        </p:nvSpPr>
        <p:spPr>
          <a:xfrm>
            <a:off x="1905000" y="2143125"/>
            <a:ext cx="1638300" cy="44721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8979443" y="5574421"/>
            <a:ext cx="1297577" cy="83529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ja-JP" sz="800" b="1" dirty="0" smtClean="0"/>
          </a:p>
          <a:p>
            <a:pPr algn="ctr"/>
            <a:r>
              <a:rPr lang="ja-JP" altLang="en-US" sz="800" b="1" dirty="0" smtClean="0"/>
              <a:t>　</a:t>
            </a:r>
            <a:endParaRPr lang="en-US" altLang="ja-JP" sz="800" b="1" dirty="0" smtClean="0"/>
          </a:p>
          <a:p>
            <a:pPr algn="ctr"/>
            <a:r>
              <a:rPr lang="ja-JP" altLang="en-US" sz="4000" b="1" dirty="0" smtClean="0"/>
              <a:t>保存</a:t>
            </a:r>
            <a:endParaRPr lang="en-US" altLang="ja-JP" sz="4000" b="1" dirty="0" smtClean="0"/>
          </a:p>
          <a:p>
            <a:pPr algn="ctr"/>
            <a:endParaRPr lang="en-US" altLang="ja-JP" sz="800" b="1" dirty="0" smtClean="0"/>
          </a:p>
          <a:p>
            <a:pPr algn="ctr"/>
            <a:r>
              <a:rPr lang="ja-JP" altLang="en-US" sz="800" b="1" dirty="0"/>
              <a:t>　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16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09" y="2227459"/>
            <a:ext cx="6725127" cy="332271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直線矢印コネクタ 8"/>
          <p:cNvCxnSpPr/>
          <p:nvPr/>
        </p:nvCxnSpPr>
        <p:spPr>
          <a:xfrm>
            <a:off x="2860065" y="2590336"/>
            <a:ext cx="2711344" cy="194570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5469782" y="4472287"/>
            <a:ext cx="1245343" cy="475383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6431224" y="3611695"/>
            <a:ext cx="3134833" cy="72139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 smtClean="0"/>
              <a:t>名前をつける</a:t>
            </a:r>
            <a:endParaRPr lang="ja-JP" altLang="en-US" sz="4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57275" y="2008381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①</a:t>
            </a:r>
            <a:endParaRPr kumimoji="1" lang="ja-JP" altLang="en-US" sz="4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22153" y="3563190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②</a:t>
            </a:r>
            <a:endParaRPr kumimoji="1" lang="ja-JP" altLang="en-US" sz="4800" dirty="0"/>
          </a:p>
        </p:txBody>
      </p:sp>
      <p:sp>
        <p:nvSpPr>
          <p:cNvPr id="21" name="円/楕円 17"/>
          <p:cNvSpPr/>
          <p:nvPr/>
        </p:nvSpPr>
        <p:spPr>
          <a:xfrm>
            <a:off x="8045994" y="4886892"/>
            <a:ext cx="1057275" cy="66327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169818" y="5578723"/>
            <a:ext cx="8096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③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351852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2651125"/>
            <a:ext cx="11582400" cy="1325563"/>
          </a:xfrm>
        </p:spPr>
        <p:txBody>
          <a:bodyPr>
            <a:noAutofit/>
          </a:bodyPr>
          <a:lstStyle/>
          <a:p>
            <a:r>
              <a:rPr lang="ja-JP" altLang="en-US" sz="6000" dirty="0"/>
              <a:t>今日</a:t>
            </a:r>
            <a:r>
              <a:rPr kumimoji="1" lang="ja-JP" altLang="en-US" sz="6000" dirty="0" smtClean="0"/>
              <a:t>の授業の感想を書きましょう。</a:t>
            </a:r>
            <a:endParaRPr kumimoji="1" lang="ja-JP" altLang="en-US" sz="6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17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17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868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873230"/>
            <a:ext cx="10515600" cy="425612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48915" y="5282144"/>
            <a:ext cx="7416085" cy="960710"/>
          </a:xfrm>
        </p:spPr>
        <p:txBody>
          <a:bodyPr>
            <a:normAutofit fontScale="90000"/>
          </a:bodyPr>
          <a:lstStyle/>
          <a:p>
            <a:r>
              <a:rPr kumimoji="1" lang="en-US" altLang="ja-JP" sz="5400" b="1" dirty="0" smtClean="0"/>
              <a:t>Hour of Code </a:t>
            </a:r>
            <a:r>
              <a:rPr kumimoji="1" lang="ja-JP" altLang="en-US" dirty="0" smtClean="0"/>
              <a:t>「古典的な迷路」</a:t>
            </a:r>
            <a:endParaRPr kumimoji="1"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47700" y="269895"/>
            <a:ext cx="11417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b="1" dirty="0" smtClean="0"/>
              <a:t>ステージ２０</a:t>
            </a:r>
            <a:r>
              <a:rPr lang="ja-JP" altLang="en-US" sz="6600" b="1" dirty="0"/>
              <a:t>クリア</a:t>
            </a:r>
            <a:r>
              <a:rPr lang="ja-JP" altLang="en-US" sz="6600" b="1" dirty="0" smtClean="0"/>
              <a:t>をめざそう！</a:t>
            </a:r>
            <a:endParaRPr lang="ja-JP" altLang="en-US" sz="66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２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0070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6950" y="5830795"/>
            <a:ext cx="7416085" cy="925559"/>
          </a:xfrm>
        </p:spPr>
        <p:txBody>
          <a:bodyPr>
            <a:normAutofit fontScale="90000"/>
          </a:bodyPr>
          <a:lstStyle/>
          <a:p>
            <a:r>
              <a:rPr lang="ja-JP" altLang="en-US" sz="2000" dirty="0" smtClean="0"/>
              <a:t>      アワー       オブ          コード                 こ    てん  </a:t>
            </a:r>
            <a:r>
              <a:rPr lang="ja-JP" altLang="en-US" sz="2000" dirty="0" err="1" smtClean="0"/>
              <a:t>て</a:t>
            </a:r>
            <a:r>
              <a:rPr lang="ja-JP" altLang="en-US" sz="2000" dirty="0" smtClean="0"/>
              <a:t>き           めい   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Hour of Code </a:t>
            </a:r>
            <a:r>
              <a:rPr kumimoji="1" lang="ja-JP" altLang="en-US" dirty="0" smtClean="0"/>
              <a:t>「古典的な迷路」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z="1800" smtClean="0"/>
              <a:t>3</a:t>
            </a:fld>
            <a:endParaRPr kumimoji="1" lang="ja-JP" altLang="en-US" sz="1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３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59" y="486231"/>
            <a:ext cx="11598595" cy="5260532"/>
          </a:xfrm>
          <a:prstGeom prst="rect">
            <a:avLst/>
          </a:prstGeom>
        </p:spPr>
      </p:pic>
      <p:sp>
        <p:nvSpPr>
          <p:cNvPr id="10" name="四角形吹き出し 9"/>
          <p:cNvSpPr/>
          <p:nvPr/>
        </p:nvSpPr>
        <p:spPr>
          <a:xfrm>
            <a:off x="2017553" y="4693855"/>
            <a:ext cx="9782175" cy="847725"/>
          </a:xfrm>
          <a:prstGeom prst="wedgeRectCallout">
            <a:avLst>
              <a:gd name="adj1" fmla="val -15217"/>
              <a:gd name="adj2" fmla="val -490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553" y="4693855"/>
            <a:ext cx="978217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4</a:t>
            </a:fld>
            <a:endParaRPr kumimoji="1" lang="ja-JP" altLang="en-US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/>
          </p:nvPr>
        </p:nvGraphicFramePr>
        <p:xfrm>
          <a:off x="1590395" y="68351"/>
          <a:ext cx="9166920" cy="13579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書" r:id="rId4" imgW="6114031" imgH="9055226" progId="Word.Document.12">
                  <p:embed/>
                </p:oleObj>
              </mc:Choice>
              <mc:Fallback>
                <p:oleObj name="文書" r:id="rId4" imgW="6114031" imgH="9055226" progId="Word.Document.12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395" y="68351"/>
                        <a:ext cx="9166920" cy="135792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ドーナツ 6"/>
          <p:cNvSpPr/>
          <p:nvPr/>
        </p:nvSpPr>
        <p:spPr>
          <a:xfrm>
            <a:off x="4139486" y="4555203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楕円 12"/>
          <p:cNvSpPr/>
          <p:nvPr/>
        </p:nvSpPr>
        <p:spPr>
          <a:xfrm>
            <a:off x="5360305" y="5197310"/>
            <a:ext cx="575995" cy="57423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ドーナツ 13"/>
          <p:cNvSpPr/>
          <p:nvPr/>
        </p:nvSpPr>
        <p:spPr>
          <a:xfrm>
            <a:off x="4755702" y="5209874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ドーナツ 14"/>
          <p:cNvSpPr/>
          <p:nvPr/>
        </p:nvSpPr>
        <p:spPr>
          <a:xfrm>
            <a:off x="5371918" y="4550733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ドーナツ 15"/>
          <p:cNvSpPr/>
          <p:nvPr/>
        </p:nvSpPr>
        <p:spPr>
          <a:xfrm>
            <a:off x="4755702" y="4550733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ドーナツ 16"/>
          <p:cNvSpPr/>
          <p:nvPr/>
        </p:nvSpPr>
        <p:spPr>
          <a:xfrm>
            <a:off x="6568788" y="4550733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ドーナツ 17"/>
          <p:cNvSpPr/>
          <p:nvPr/>
        </p:nvSpPr>
        <p:spPr>
          <a:xfrm>
            <a:off x="5970353" y="4550733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ドーナツ 18"/>
          <p:cNvSpPr/>
          <p:nvPr/>
        </p:nvSpPr>
        <p:spPr>
          <a:xfrm>
            <a:off x="4139485" y="5209874"/>
            <a:ext cx="567071" cy="561674"/>
          </a:xfrm>
          <a:prstGeom prst="donut">
            <a:avLst>
              <a:gd name="adj" fmla="val 16046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４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sp>
        <p:nvSpPr>
          <p:cNvPr id="2" name="角丸四角形 1"/>
          <p:cNvSpPr/>
          <p:nvPr/>
        </p:nvSpPr>
        <p:spPr>
          <a:xfrm>
            <a:off x="3557391" y="4406579"/>
            <a:ext cx="4146115" cy="148681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左矢印 2"/>
          <p:cNvSpPr/>
          <p:nvPr/>
        </p:nvSpPr>
        <p:spPr>
          <a:xfrm rot="19972999">
            <a:off x="7692568" y="3673429"/>
            <a:ext cx="2786042" cy="955763"/>
          </a:xfrm>
          <a:prstGeom prst="leftArrow">
            <a:avLst>
              <a:gd name="adj1" fmla="val 50000"/>
              <a:gd name="adj2" fmla="val 858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11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5760" y="479158"/>
            <a:ext cx="11573691" cy="6104003"/>
          </a:xfrm>
        </p:spPr>
        <p:txBody>
          <a:bodyPr>
            <a:noAutofit/>
          </a:bodyPr>
          <a:lstStyle/>
          <a:p>
            <a:r>
              <a:rPr kumimoji="1" lang="ja-JP" altLang="en-US" sz="6000" dirty="0" smtClean="0"/>
              <a:t>①全部で２０ステージあります。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/>
              <a:t>②</a:t>
            </a:r>
            <a:r>
              <a:rPr kumimoji="1" lang="ja-JP" altLang="en-US" sz="6000" dirty="0" smtClean="0"/>
              <a:t>うまくいかなかったら、「</a:t>
            </a:r>
            <a:r>
              <a:rPr kumimoji="1" lang="ja-JP" altLang="en-US" sz="6000" dirty="0" smtClean="0">
                <a:solidFill>
                  <a:srgbClr val="0070C0"/>
                </a:solidFill>
              </a:rPr>
              <a:t>リセット</a:t>
            </a:r>
            <a:r>
              <a:rPr kumimoji="1" lang="ja-JP" altLang="en-US" sz="6000" dirty="0" smtClean="0"/>
              <a:t>」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/>
              <a:t>　</a:t>
            </a:r>
            <a:r>
              <a:rPr kumimoji="1" lang="ja-JP" altLang="en-US" sz="6000" dirty="0" smtClean="0"/>
              <a:t>して何度でもチャレンジできます。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 smtClean="0"/>
              <a:t>③こまったら友達と相談しましょう。</a:t>
            </a:r>
            <a:endParaRPr kumimoji="1" lang="ja-JP" altLang="en-US" sz="6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５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6505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49" y="996130"/>
            <a:ext cx="10246125" cy="57634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3903" y="78381"/>
            <a:ext cx="10515600" cy="917749"/>
          </a:xfrm>
        </p:spPr>
        <p:txBody>
          <a:bodyPr>
            <a:noAutofit/>
          </a:bodyPr>
          <a:lstStyle/>
          <a:p>
            <a:r>
              <a:rPr kumimoji="1" lang="en-US" altLang="ja-JP" sz="6600" b="1" dirty="0" smtClean="0"/>
              <a:t>Scratch</a:t>
            </a:r>
            <a:r>
              <a:rPr kumimoji="1" lang="en-US" altLang="ja-JP" sz="6000" dirty="0" smtClean="0"/>
              <a:t> </a:t>
            </a:r>
            <a:r>
              <a:rPr lang="ja-JP" altLang="en-US" sz="5400" dirty="0" smtClean="0"/>
              <a:t>（スクラッチ）</a:t>
            </a:r>
            <a:endParaRPr kumimoji="1" lang="ja-JP" altLang="en-US" sz="5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６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2125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500" y="1584325"/>
            <a:ext cx="11658600" cy="2873375"/>
          </a:xfrm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ja-JP" altLang="en-US" sz="8800" dirty="0" smtClean="0"/>
              <a:t>プログラミングで</a:t>
            </a:r>
            <a:r>
              <a:rPr lang="en-US" altLang="ja-JP" sz="8800" dirty="0" smtClean="0"/>
              <a:t/>
            </a:r>
            <a:br>
              <a:rPr lang="en-US" altLang="ja-JP" sz="8800" dirty="0" smtClean="0"/>
            </a:br>
            <a:r>
              <a:rPr lang="ja-JP" altLang="en-US" sz="8800" dirty="0" smtClean="0"/>
              <a:t>ネコを動かしてみよう。</a:t>
            </a:r>
            <a:endParaRPr kumimoji="1" lang="ja-JP" altLang="en-US" sz="8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７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9163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327768" y="1250434"/>
            <a:ext cx="3768981" cy="280076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/>
              <a:t> ステージ</a:t>
            </a:r>
            <a:endParaRPr lang="en-US" altLang="ja-JP" sz="4000" b="1" dirty="0" smtClean="0"/>
          </a:p>
          <a:p>
            <a:endParaRPr kumimoji="1" lang="en-US" altLang="ja-JP" sz="4000" b="1" dirty="0">
              <a:solidFill>
                <a:srgbClr val="FF0000"/>
              </a:solidFill>
            </a:endParaRPr>
          </a:p>
          <a:p>
            <a:endParaRPr lang="en-US" altLang="ja-JP" sz="4000" b="1" dirty="0" smtClean="0">
              <a:solidFill>
                <a:srgbClr val="FF0000"/>
              </a:solidFill>
            </a:endParaRPr>
          </a:p>
          <a:p>
            <a:endParaRPr kumimoji="1" lang="en-US" altLang="ja-JP" sz="4000" b="1" dirty="0" smtClean="0">
              <a:solidFill>
                <a:srgbClr val="FF0000"/>
              </a:solidFill>
            </a:endParaRPr>
          </a:p>
          <a:p>
            <a:endParaRPr lang="en-US" altLang="ja-JP" sz="800" b="1" dirty="0" smtClean="0">
              <a:solidFill>
                <a:srgbClr val="FF0000"/>
              </a:solidFill>
            </a:endParaRPr>
          </a:p>
          <a:p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endParaRPr kumimoji="1" lang="en-US" altLang="ja-JP" sz="800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44891" y="1225689"/>
            <a:ext cx="4584700" cy="55092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/>
              <a:t>    スクリプトエリア</a:t>
            </a:r>
            <a:endParaRPr lang="en-US" altLang="ja-JP" sz="4000" b="1" dirty="0" smtClean="0"/>
          </a:p>
          <a:p>
            <a:endParaRPr kumimoji="1" lang="en-US" altLang="ja-JP" sz="4000" b="1" dirty="0">
              <a:solidFill>
                <a:srgbClr val="FF0000"/>
              </a:solidFill>
            </a:endParaRPr>
          </a:p>
          <a:p>
            <a:endParaRPr lang="en-US" altLang="ja-JP" sz="4000" b="1" dirty="0" smtClean="0">
              <a:solidFill>
                <a:srgbClr val="FF0000"/>
              </a:solidFill>
            </a:endParaRPr>
          </a:p>
          <a:p>
            <a:endParaRPr kumimoji="1" lang="en-US" altLang="ja-JP" sz="4000" b="1" dirty="0">
              <a:solidFill>
                <a:srgbClr val="FF0000"/>
              </a:solidFill>
            </a:endParaRPr>
          </a:p>
          <a:p>
            <a:endParaRPr lang="en-US" altLang="ja-JP" sz="4000" b="1" dirty="0" smtClean="0">
              <a:solidFill>
                <a:srgbClr val="FF0000"/>
              </a:solidFill>
            </a:endParaRPr>
          </a:p>
          <a:p>
            <a:endParaRPr kumimoji="1" lang="en-US" altLang="ja-JP" sz="4000" b="1" dirty="0" smtClean="0">
              <a:solidFill>
                <a:srgbClr val="FF0000"/>
              </a:solidFill>
            </a:endParaRPr>
          </a:p>
          <a:p>
            <a:endParaRPr kumimoji="1" lang="en-US" altLang="ja-JP" sz="4000" b="1" dirty="0" smtClean="0">
              <a:solidFill>
                <a:srgbClr val="FF0000"/>
              </a:solidFill>
            </a:endParaRPr>
          </a:p>
          <a:p>
            <a:endParaRPr kumimoji="1" lang="en-US" altLang="ja-JP" sz="4000" b="1" dirty="0" smtClean="0">
              <a:solidFill>
                <a:srgbClr val="FF0000"/>
              </a:solidFill>
            </a:endParaRPr>
          </a:p>
          <a:p>
            <a:endParaRPr lang="en-US" altLang="ja-JP" sz="800" b="1" dirty="0" smtClean="0">
              <a:solidFill>
                <a:srgbClr val="FF0000"/>
              </a:solidFill>
            </a:endParaRPr>
          </a:p>
          <a:p>
            <a:endParaRPr lang="en-US" altLang="ja-JP" sz="800" b="1" dirty="0">
              <a:solidFill>
                <a:srgbClr val="FF0000"/>
              </a:solidFill>
            </a:endParaRPr>
          </a:p>
          <a:p>
            <a:endParaRPr lang="en-US" altLang="ja-JP" sz="800" b="1" dirty="0" smtClean="0">
              <a:solidFill>
                <a:srgbClr val="FF0000"/>
              </a:solidFill>
            </a:endParaRPr>
          </a:p>
          <a:p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endParaRPr kumimoji="1" lang="ja-JP" altLang="en-US" sz="8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92192" y="5295761"/>
            <a:ext cx="3804557" cy="144655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4000" b="1" dirty="0">
              <a:solidFill>
                <a:srgbClr val="FF0000"/>
              </a:solidFill>
            </a:endParaRPr>
          </a:p>
          <a:p>
            <a:r>
              <a:rPr lang="ja-JP" altLang="en-US" sz="4000" b="1" dirty="0">
                <a:solidFill>
                  <a:srgbClr val="FF0000"/>
                </a:solidFill>
              </a:rPr>
              <a:t> </a:t>
            </a:r>
            <a:r>
              <a:rPr lang="ja-JP" altLang="en-US" sz="4000" b="1" dirty="0" smtClean="0"/>
              <a:t>スプライトリスト</a:t>
            </a:r>
            <a:endParaRPr lang="en-US" altLang="ja-JP" sz="4000" b="1" dirty="0" smtClean="0"/>
          </a:p>
          <a:p>
            <a:r>
              <a:rPr lang="en-US" altLang="ja-JP" sz="800" b="1" dirty="0"/>
              <a:t> </a:t>
            </a:r>
            <a:endParaRPr lang="en-US" altLang="ja-JP" sz="800" b="1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117" y="1247775"/>
            <a:ext cx="2400657" cy="54737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endParaRPr lang="en-US" altLang="ja-JP" sz="4000" b="1" dirty="0" smtClean="0">
              <a:solidFill>
                <a:srgbClr val="FF0000"/>
              </a:solidFill>
            </a:endParaRPr>
          </a:p>
          <a:p>
            <a:endParaRPr lang="en-US" altLang="ja-JP" sz="4000" b="1" dirty="0" smtClean="0">
              <a:solidFill>
                <a:srgbClr val="FF0000"/>
              </a:solidFill>
            </a:endParaRPr>
          </a:p>
          <a:p>
            <a:endParaRPr lang="en-US" altLang="ja-JP" sz="1600" b="1" dirty="0" smtClean="0">
              <a:solidFill>
                <a:srgbClr val="FF0000"/>
              </a:solidFill>
            </a:endParaRPr>
          </a:p>
          <a:p>
            <a:endParaRPr lang="en-US" altLang="ja-JP" sz="1600" b="1" dirty="0">
              <a:solidFill>
                <a:srgbClr val="FF0000"/>
              </a:solidFill>
            </a:endParaRPr>
          </a:p>
          <a:p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ja-JP" altLang="en-US" sz="1600" b="1" dirty="0" smtClean="0">
                <a:solidFill>
                  <a:srgbClr val="FF0000"/>
                </a:solidFill>
              </a:rPr>
              <a:t>　</a:t>
            </a:r>
            <a:endParaRPr lang="en-US" altLang="ja-JP" sz="1600" b="1" dirty="0" smtClean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８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49421" y="1290274"/>
            <a:ext cx="800219" cy="3666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4000" b="1" dirty="0" smtClean="0"/>
              <a:t>ブロックパレット</a:t>
            </a:r>
            <a:endParaRPr kumimoji="1" lang="ja-JP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84894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63" y="1993900"/>
            <a:ext cx="8497888" cy="47800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04503"/>
            <a:ext cx="10515600" cy="1889397"/>
          </a:xfrm>
        </p:spPr>
        <p:txBody>
          <a:bodyPr>
            <a:noAutofit/>
          </a:bodyPr>
          <a:lstStyle/>
          <a:p>
            <a:r>
              <a:rPr kumimoji="1" lang="ja-JP" altLang="en-US" sz="6600" b="1" dirty="0" smtClean="0"/>
              <a:t>まずは、かんたんな動きを</a:t>
            </a:r>
            <a:r>
              <a:rPr kumimoji="1" lang="en-US" altLang="ja-JP" sz="6600" b="1" dirty="0" smtClean="0"/>
              <a:t/>
            </a:r>
            <a:br>
              <a:rPr kumimoji="1" lang="en-US" altLang="ja-JP" sz="6600" b="1" dirty="0" smtClean="0"/>
            </a:br>
            <a:r>
              <a:rPr kumimoji="1" lang="ja-JP" altLang="en-US" sz="6600" b="1" dirty="0" smtClean="0"/>
              <a:t>いっしょにおぼえましょう！</a:t>
            </a:r>
            <a:endParaRPr kumimoji="1" lang="ja-JP" altLang="en-US" sz="6600" b="1" dirty="0"/>
          </a:p>
        </p:txBody>
      </p:sp>
      <p:sp>
        <p:nvSpPr>
          <p:cNvPr id="5" name="円/楕円 4"/>
          <p:cNvSpPr/>
          <p:nvPr/>
        </p:nvSpPr>
        <p:spPr>
          <a:xfrm>
            <a:off x="1704975" y="3552824"/>
            <a:ext cx="809625" cy="524667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2994025" y="3213100"/>
            <a:ext cx="1206500" cy="254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タイトル 1"/>
          <p:cNvSpPr txBox="1">
            <a:spLocks/>
          </p:cNvSpPr>
          <p:nvPr/>
        </p:nvSpPr>
        <p:spPr>
          <a:xfrm>
            <a:off x="406400" y="1993900"/>
            <a:ext cx="1295769" cy="118110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800" dirty="0" smtClean="0"/>
              <a:t>①</a:t>
            </a:r>
            <a:endParaRPr lang="ja-JP" altLang="en-US" sz="8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９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77905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377</Words>
  <Application>Microsoft Office PowerPoint</Application>
  <PresentationFormat>ワイド画面</PresentationFormat>
  <Paragraphs>136</Paragraphs>
  <Slides>17</Slides>
  <Notes>17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5" baseType="lpstr">
      <vt:lpstr>ＭＳ Ｐゴシック</vt:lpstr>
      <vt:lpstr>ＭＳ ゴシック</vt:lpstr>
      <vt:lpstr>游ゴシック</vt:lpstr>
      <vt:lpstr>Arial</vt:lpstr>
      <vt:lpstr>Calibri</vt:lpstr>
      <vt:lpstr>Calibri Light</vt:lpstr>
      <vt:lpstr>Office テーマ</vt:lpstr>
      <vt:lpstr>文書</vt:lpstr>
      <vt:lpstr>PowerPoint プレゼンテーション</vt:lpstr>
      <vt:lpstr>Hour of Code 「古典的な迷路」</vt:lpstr>
      <vt:lpstr>      アワー       オブ          コード                 こ    てん  てき           めい   ろ Hour of Code 「古典的な迷路」</vt:lpstr>
      <vt:lpstr>PowerPoint プレゼンテーション</vt:lpstr>
      <vt:lpstr>①全部で２０ステージあります。  ②うまくいかなかったら、「リセット」 　して何度でもチャレンジできます。  ③こまったら友達と相談しましょう。</vt:lpstr>
      <vt:lpstr>Scratch （スクラッチ）</vt:lpstr>
      <vt:lpstr>プログラミングで ネコを動かしてみよう。</vt:lpstr>
      <vt:lpstr>PowerPoint プレゼンテーション</vt:lpstr>
      <vt:lpstr>まずは、かんたんな動きを いっしょにおぼえましょう！</vt:lpstr>
      <vt:lpstr>PowerPoint プレゼンテーション</vt:lpstr>
      <vt:lpstr>旗をクリックするとプログラムが実行されるよ！</vt:lpstr>
      <vt:lpstr>PowerPoint プレゼンテーション</vt:lpstr>
      <vt:lpstr>旗をクリックするとプログラムが実行されるよ！</vt:lpstr>
      <vt:lpstr>PowerPoint プレゼンテーション</vt:lpstr>
      <vt:lpstr>PowerPoint プレゼンテーション</vt:lpstr>
      <vt:lpstr>保存のしかた</vt:lpstr>
      <vt:lpstr>今日の授業の感想を書きましょう。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51</cp:revision>
  <cp:lastPrinted>2019-02-20T03:08:35Z</cp:lastPrinted>
  <dcterms:created xsi:type="dcterms:W3CDTF">2017-08-26T05:50:12Z</dcterms:created>
  <dcterms:modified xsi:type="dcterms:W3CDTF">2019-03-18T07:09:06Z</dcterms:modified>
</cp:coreProperties>
</file>