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5"/>
  </p:notesMasterIdLst>
  <p:handoutMasterIdLst>
    <p:handoutMasterId r:id="rId16"/>
  </p:handoutMasterIdLst>
  <p:sldIdLst>
    <p:sldId id="257" r:id="rId2"/>
    <p:sldId id="304" r:id="rId3"/>
    <p:sldId id="294" r:id="rId4"/>
    <p:sldId id="287" r:id="rId5"/>
    <p:sldId id="284" r:id="rId6"/>
    <p:sldId id="291" r:id="rId7"/>
    <p:sldId id="292" r:id="rId8"/>
    <p:sldId id="300" r:id="rId9"/>
    <p:sldId id="296" r:id="rId10"/>
    <p:sldId id="290" r:id="rId11"/>
    <p:sldId id="301" r:id="rId12"/>
    <p:sldId id="289" r:id="rId13"/>
    <p:sldId id="293" r:id="rId14"/>
  </p:sldIdLst>
  <p:sldSz cx="12192000" cy="6858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6DB28-1AA3-4095-96E1-0E41A9593A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514991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1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1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C1D05-142A-494E-A08D-6F766366D7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010790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2400" dirty="0" smtClean="0"/>
              <a:t>スライド１＜２－４＞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C1D05-142A-494E-A08D-6F766366D702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76205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dirty="0" smtClean="0"/>
              <a:t>スライド１０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C1D05-142A-494E-A08D-6F766366D702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656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dirty="0" smtClean="0"/>
              <a:t>スライド１１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C1D05-142A-494E-A08D-6F766366D702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1304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dirty="0" smtClean="0"/>
              <a:t>スライド１２＜２－４＞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C1D05-142A-494E-A08D-6F766366D702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77991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dirty="0" smtClean="0"/>
              <a:t>スライド１３＜２－４　発展＞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C1D05-142A-494E-A08D-6F766366D702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038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dirty="0" smtClean="0"/>
              <a:t>スライド２＜２－４＞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C1D05-142A-494E-A08D-6F766366D702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5491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2400" dirty="0" smtClean="0"/>
              <a:t>スライド３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C1D05-142A-494E-A08D-6F766366D702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7540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dirty="0" smtClean="0"/>
              <a:t>スライド４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C1D05-142A-494E-A08D-6F766366D702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9235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dirty="0" smtClean="0"/>
              <a:t>スライド５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C1D05-142A-494E-A08D-6F766366D702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8978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2400" dirty="0" smtClean="0"/>
              <a:t>スライド６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C1D05-142A-494E-A08D-6F766366D702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7456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dirty="0" smtClean="0"/>
              <a:t>スライド７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C1D05-142A-494E-A08D-6F766366D702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52631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dirty="0" smtClean="0"/>
              <a:t>スライド９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C1D05-142A-494E-A08D-6F766366D702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1501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dirty="0" smtClean="0"/>
              <a:t>スライド９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C1D05-142A-494E-A08D-6F766366D702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9453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0442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1220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7378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/>
            </a:lvl1pPr>
          </a:lstStyle>
          <a:p>
            <a:fld id="{33587A55-FF09-4C4B-A2D9-0101BED6D3AE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656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89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7560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4974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352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0604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1062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2922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9251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jpe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9634" y="1654629"/>
            <a:ext cx="11408229" cy="2708366"/>
          </a:xfrm>
          <a:ln w="38100">
            <a:solidFill>
              <a:srgbClr val="0070C0"/>
            </a:solidFill>
          </a:ln>
        </p:spPr>
        <p:txBody>
          <a:bodyPr>
            <a:noAutofit/>
          </a:bodyPr>
          <a:lstStyle/>
          <a:p>
            <a:r>
              <a:rPr kumimoji="1" lang="en-US" altLang="ja-JP" sz="8800" dirty="0" smtClean="0"/>
              <a:t/>
            </a:r>
            <a:br>
              <a:rPr kumimoji="1" lang="en-US" altLang="ja-JP" sz="8800" dirty="0" smtClean="0"/>
            </a:br>
            <a:r>
              <a:rPr kumimoji="1" lang="en-US" altLang="ja-JP" sz="8800" dirty="0" smtClean="0"/>
              <a:t> </a:t>
            </a:r>
            <a:r>
              <a:rPr kumimoji="1" lang="ja-JP" altLang="en-US" sz="8000" dirty="0" smtClean="0"/>
              <a:t>プログラミングした作品の  </a:t>
            </a:r>
            <a:r>
              <a:rPr kumimoji="1" lang="en-US" altLang="ja-JP" sz="8000" dirty="0" smtClean="0"/>
              <a:t/>
            </a:r>
            <a:br>
              <a:rPr kumimoji="1" lang="en-US" altLang="ja-JP" sz="8000" dirty="0" smtClean="0"/>
            </a:br>
            <a:r>
              <a:rPr lang="en-US" altLang="ja-JP" sz="8000" dirty="0"/>
              <a:t> </a:t>
            </a:r>
            <a:r>
              <a:rPr kumimoji="1" lang="ja-JP" altLang="en-US" sz="8000" dirty="0" smtClean="0"/>
              <a:t>鑑賞会をしよう。</a:t>
            </a:r>
            <a:r>
              <a:rPr kumimoji="1" lang="en-US" altLang="ja-JP" sz="8000" dirty="0" smtClean="0"/>
              <a:t/>
            </a:r>
            <a:br>
              <a:rPr kumimoji="1" lang="en-US" altLang="ja-JP" sz="8000" dirty="0" smtClean="0"/>
            </a:br>
            <a:endParaRPr kumimoji="1" lang="ja-JP" altLang="en-US" sz="8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8899" y="69672"/>
            <a:ext cx="117389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3200" dirty="0" smtClean="0"/>
              <a:t>２</a:t>
            </a:r>
            <a:r>
              <a:rPr kumimoji="1" lang="ja-JP" altLang="en-US" sz="3200" dirty="0" smtClean="0"/>
              <a:t>－４</a:t>
            </a:r>
            <a:endParaRPr kumimoji="1" lang="ja-JP" altLang="en-US" sz="32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kumimoji="1" lang="ja-JP" altLang="en-US" sz="2800" dirty="0" smtClean="0"/>
              <a:t>１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6469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28600" y="339725"/>
            <a:ext cx="11874500" cy="6289675"/>
          </a:xfrm>
        </p:spPr>
        <p:txBody>
          <a:bodyPr>
            <a:noAutofit/>
          </a:bodyPr>
          <a:lstStyle/>
          <a:p>
            <a:r>
              <a:rPr kumimoji="1" lang="ja-JP" altLang="en-US" sz="6600" dirty="0" smtClean="0"/>
              <a:t>コンピュータ（プログラミング）は、</a:t>
            </a:r>
            <a:r>
              <a:rPr kumimoji="1" lang="en-US" altLang="ja-JP" sz="6600" dirty="0" smtClean="0"/>
              <a:t/>
            </a:r>
            <a:br>
              <a:rPr kumimoji="1" lang="en-US" altLang="ja-JP" sz="6600" dirty="0" smtClean="0"/>
            </a:br>
            <a:r>
              <a:rPr kumimoji="1" lang="en-US" altLang="ja-JP" sz="6600" dirty="0" smtClean="0"/>
              <a:t/>
            </a:r>
            <a:br>
              <a:rPr kumimoji="1" lang="en-US" altLang="ja-JP" sz="6600" dirty="0" smtClean="0"/>
            </a:br>
            <a:r>
              <a:rPr lang="ja-JP" altLang="en-US" sz="6000" dirty="0" smtClean="0"/>
              <a:t>①命令した通りに動く</a:t>
            </a:r>
            <a:r>
              <a:rPr lang="en-US" altLang="ja-JP" sz="6000" dirty="0" smtClean="0"/>
              <a:t/>
            </a:r>
            <a:br>
              <a:rPr lang="en-US" altLang="ja-JP" sz="6000" dirty="0" smtClean="0"/>
            </a:br>
            <a:r>
              <a:rPr lang="ja-JP" altLang="en-US" sz="6000" dirty="0"/>
              <a:t>　</a:t>
            </a:r>
            <a:r>
              <a:rPr lang="ja-JP" altLang="en-US" sz="5400" dirty="0" smtClean="0"/>
              <a:t>（疲れない・忘れない・間違えない）</a:t>
            </a:r>
            <a:r>
              <a:rPr lang="en-US" altLang="ja-JP" sz="5400" dirty="0" smtClean="0"/>
              <a:t/>
            </a:r>
            <a:br>
              <a:rPr lang="en-US" altLang="ja-JP" sz="5400" dirty="0" smtClean="0"/>
            </a:br>
            <a:r>
              <a:rPr lang="en-US" altLang="ja-JP" sz="2800" dirty="0" smtClean="0"/>
              <a:t/>
            </a:r>
            <a:br>
              <a:rPr lang="en-US" altLang="ja-JP" sz="2800" dirty="0" smtClean="0"/>
            </a:br>
            <a:endParaRPr kumimoji="1" lang="ja-JP" altLang="en-US" sz="6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lang="ja-JP" altLang="en-US" smtClean="0"/>
              <a:pPr/>
              <a:t>10</a:t>
            </a:fld>
            <a:endParaRPr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en-US" altLang="ja-JP" sz="2800" dirty="0" smtClean="0"/>
              <a:t>10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2618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6349" y="122749"/>
            <a:ext cx="11874500" cy="6289675"/>
          </a:xfrm>
        </p:spPr>
        <p:txBody>
          <a:bodyPr>
            <a:noAutofit/>
          </a:bodyPr>
          <a:lstStyle/>
          <a:p>
            <a:r>
              <a:rPr kumimoji="1" lang="ja-JP" altLang="en-US" sz="6600" dirty="0" smtClean="0"/>
              <a:t>コンピュータ（プログラミング）は、</a:t>
            </a:r>
            <a:r>
              <a:rPr kumimoji="1" lang="en-US" altLang="ja-JP" sz="6600" dirty="0" smtClean="0"/>
              <a:t/>
            </a:r>
            <a:br>
              <a:rPr kumimoji="1" lang="en-US" altLang="ja-JP" sz="6600" dirty="0" smtClean="0"/>
            </a:br>
            <a:r>
              <a:rPr kumimoji="1" lang="en-US" altLang="ja-JP" sz="6600" dirty="0" smtClean="0"/>
              <a:t/>
            </a:r>
            <a:br>
              <a:rPr kumimoji="1" lang="en-US" altLang="ja-JP" sz="6600" dirty="0" smtClean="0"/>
            </a:br>
            <a:r>
              <a:rPr lang="en-US" altLang="ja-JP" sz="2800" dirty="0" smtClean="0"/>
              <a:t/>
            </a:r>
            <a:br>
              <a:rPr lang="en-US" altLang="ja-JP" sz="2800" dirty="0" smtClean="0"/>
            </a:br>
            <a:r>
              <a:rPr lang="ja-JP" altLang="en-US" sz="6000" dirty="0" smtClean="0"/>
              <a:t>②一つ一つの動き</a:t>
            </a:r>
            <a:r>
              <a:rPr lang="en-US" altLang="ja-JP" sz="6000" dirty="0" smtClean="0"/>
              <a:t>(</a:t>
            </a:r>
            <a:r>
              <a:rPr lang="ja-JP" altLang="en-US" sz="6000" dirty="0" smtClean="0"/>
              <a:t>手順）を細かく</a:t>
            </a:r>
            <a:r>
              <a:rPr lang="en-US" altLang="ja-JP" sz="6000" dirty="0" smtClean="0"/>
              <a:t/>
            </a:r>
            <a:br>
              <a:rPr lang="en-US" altLang="ja-JP" sz="6000" dirty="0" smtClean="0"/>
            </a:br>
            <a:r>
              <a:rPr lang="ja-JP" altLang="en-US" sz="6000" dirty="0" smtClean="0"/>
              <a:t>　正確に命令しなければいけない</a:t>
            </a:r>
            <a:endParaRPr kumimoji="1" lang="ja-JP" altLang="en-US" sz="6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lang="ja-JP" altLang="en-US" smtClean="0"/>
              <a:pPr/>
              <a:t>11</a:t>
            </a:fld>
            <a:endParaRPr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en-US" altLang="ja-JP" sz="2800" dirty="0" smtClean="0"/>
              <a:t>11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2635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7800" y="2727325"/>
            <a:ext cx="11874500" cy="1325563"/>
          </a:xfrm>
        </p:spPr>
        <p:txBody>
          <a:bodyPr>
            <a:noAutofit/>
          </a:bodyPr>
          <a:lstStyle/>
          <a:p>
            <a:pPr algn="ctr"/>
            <a:r>
              <a:rPr lang="ja-JP" altLang="en-US" sz="7200" dirty="0"/>
              <a:t>プログラミング</a:t>
            </a:r>
            <a:r>
              <a:rPr lang="ja-JP" altLang="en-US" sz="7200" dirty="0" smtClean="0"/>
              <a:t>の学習を</a:t>
            </a:r>
            <a:r>
              <a:rPr lang="en-US" altLang="ja-JP" sz="7200" dirty="0" smtClean="0"/>
              <a:t/>
            </a:r>
            <a:br>
              <a:rPr lang="en-US" altLang="ja-JP" sz="7200" dirty="0" smtClean="0"/>
            </a:br>
            <a:r>
              <a:rPr lang="ja-JP" altLang="en-US" sz="7200" dirty="0" smtClean="0"/>
              <a:t>ふり返って</a:t>
            </a:r>
            <a:r>
              <a:rPr kumimoji="1" lang="ja-JP" altLang="en-US" sz="7200" dirty="0" smtClean="0"/>
              <a:t>感想を書きましょう。</a:t>
            </a:r>
            <a:endParaRPr kumimoji="1" lang="ja-JP" altLang="en-US" sz="72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lang="ja-JP" altLang="en-US" smtClean="0"/>
              <a:pPr/>
              <a:t>12</a:t>
            </a:fld>
            <a:endParaRPr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【12】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6922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5462" y="1532607"/>
            <a:ext cx="11608163" cy="4093129"/>
          </a:xfrm>
        </p:spPr>
        <p:txBody>
          <a:bodyPr>
            <a:noAutofit/>
          </a:bodyPr>
          <a:lstStyle/>
          <a:p>
            <a:r>
              <a:rPr lang="ja-JP" altLang="en-US" sz="8000" dirty="0" smtClean="0"/>
              <a:t>　</a:t>
            </a:r>
            <a:r>
              <a:rPr lang="ja-JP" altLang="ja-JP" sz="8000" dirty="0" smtClean="0"/>
              <a:t>これから</a:t>
            </a:r>
            <a:r>
              <a:rPr lang="ja-JP" altLang="ja-JP" sz="8000" dirty="0"/>
              <a:t>コンピュータ</a:t>
            </a:r>
            <a:r>
              <a:rPr lang="ja-JP" altLang="ja-JP" sz="8000" dirty="0" smtClean="0"/>
              <a:t>で</a:t>
            </a:r>
            <a:r>
              <a:rPr lang="en-US" altLang="ja-JP" sz="8000" dirty="0" smtClean="0"/>
              <a:t/>
            </a:r>
            <a:br>
              <a:rPr lang="en-US" altLang="ja-JP" sz="8000" dirty="0" smtClean="0"/>
            </a:br>
            <a:r>
              <a:rPr lang="ja-JP" altLang="en-US" sz="1000" dirty="0"/>
              <a:t>　</a:t>
            </a:r>
            <a:r>
              <a:rPr lang="en-US" altLang="ja-JP" sz="8000" dirty="0" smtClean="0"/>
              <a:t/>
            </a:r>
            <a:br>
              <a:rPr lang="en-US" altLang="ja-JP" sz="8000" dirty="0" smtClean="0"/>
            </a:br>
            <a:r>
              <a:rPr lang="ja-JP" altLang="en-US" sz="8000" dirty="0" smtClean="0"/>
              <a:t>　</a:t>
            </a:r>
            <a:r>
              <a:rPr lang="ja-JP" altLang="ja-JP" sz="8000" dirty="0" smtClean="0"/>
              <a:t>どの</a:t>
            </a:r>
            <a:r>
              <a:rPr lang="ja-JP" altLang="ja-JP" sz="8000" dirty="0"/>
              <a:t>ようなことができる</a:t>
            </a:r>
            <a:r>
              <a:rPr lang="ja-JP" altLang="ja-JP" sz="8000" dirty="0" smtClean="0"/>
              <a:t>と</a:t>
            </a:r>
            <a:r>
              <a:rPr lang="en-US" altLang="ja-JP" sz="8000" dirty="0" smtClean="0"/>
              <a:t/>
            </a:r>
            <a:br>
              <a:rPr lang="en-US" altLang="ja-JP" sz="8000" dirty="0" smtClean="0"/>
            </a:br>
            <a:r>
              <a:rPr lang="ja-JP" altLang="en-US" sz="1000" dirty="0"/>
              <a:t>　</a:t>
            </a:r>
            <a:r>
              <a:rPr lang="en-US" altLang="ja-JP" sz="8000" dirty="0" smtClean="0"/>
              <a:t/>
            </a:r>
            <a:br>
              <a:rPr lang="en-US" altLang="ja-JP" sz="8000" dirty="0" smtClean="0"/>
            </a:br>
            <a:r>
              <a:rPr lang="ja-JP" altLang="en-US" sz="8000" dirty="0"/>
              <a:t>　</a:t>
            </a:r>
            <a:r>
              <a:rPr lang="ja-JP" altLang="ja-JP" sz="8000" dirty="0" smtClean="0"/>
              <a:t>よい</a:t>
            </a:r>
            <a:r>
              <a:rPr lang="ja-JP" altLang="ja-JP" sz="8000" dirty="0"/>
              <a:t>と</a:t>
            </a:r>
            <a:r>
              <a:rPr lang="ja-JP" altLang="ja-JP" sz="8000" dirty="0" smtClean="0"/>
              <a:t>思</a:t>
            </a:r>
            <a:r>
              <a:rPr lang="ja-JP" altLang="en-US" sz="8000" dirty="0" smtClean="0"/>
              <a:t>いますか？</a:t>
            </a:r>
            <a:endParaRPr kumimoji="1" lang="ja-JP" altLang="en-US" sz="8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lang="ja-JP" altLang="en-US" smtClean="0"/>
              <a:pPr/>
              <a:t>13</a:t>
            </a:fld>
            <a:endParaRPr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en-US" altLang="ja-JP" sz="2800" dirty="0" smtClean="0"/>
              <a:t>13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2779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692" y="1146298"/>
            <a:ext cx="9911426" cy="5575177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6467" y="142236"/>
            <a:ext cx="10515600" cy="964285"/>
          </a:xfrm>
        </p:spPr>
        <p:txBody>
          <a:bodyPr>
            <a:normAutofit/>
          </a:bodyPr>
          <a:lstStyle/>
          <a:p>
            <a:r>
              <a:rPr kumimoji="1" lang="ja-JP" altLang="en-US" sz="6000" b="1" dirty="0" smtClean="0"/>
              <a:t>作品の呼び出しかた</a:t>
            </a:r>
            <a:endParaRPr kumimoji="1" lang="ja-JP" altLang="en-US" sz="6000" b="1" dirty="0"/>
          </a:p>
        </p:txBody>
      </p:sp>
      <p:sp>
        <p:nvSpPr>
          <p:cNvPr id="5" name="円/楕円 4"/>
          <p:cNvSpPr/>
          <p:nvPr/>
        </p:nvSpPr>
        <p:spPr>
          <a:xfrm>
            <a:off x="2048960" y="1508775"/>
            <a:ext cx="787400" cy="414604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/>
        </p:nvSpPr>
        <p:spPr>
          <a:xfrm>
            <a:off x="1826710" y="1988066"/>
            <a:ext cx="2019300" cy="414604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タイトル 1"/>
          <p:cNvSpPr txBox="1">
            <a:spLocks/>
          </p:cNvSpPr>
          <p:nvPr/>
        </p:nvSpPr>
        <p:spPr>
          <a:xfrm>
            <a:off x="1127252" y="963357"/>
            <a:ext cx="1101201" cy="120765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5400" dirty="0" smtClean="0"/>
              <a:t>①</a:t>
            </a:r>
            <a:endParaRPr lang="ja-JP" altLang="en-US" sz="5400" dirty="0"/>
          </a:p>
        </p:txBody>
      </p:sp>
      <p:sp>
        <p:nvSpPr>
          <p:cNvPr id="16" name="タイトル 1"/>
          <p:cNvSpPr txBox="1">
            <a:spLocks/>
          </p:cNvSpPr>
          <p:nvPr/>
        </p:nvSpPr>
        <p:spPr>
          <a:xfrm>
            <a:off x="909081" y="1711541"/>
            <a:ext cx="1063944" cy="10911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5400" dirty="0" smtClean="0"/>
              <a:t>②</a:t>
            </a:r>
            <a:r>
              <a:rPr lang="ja-JP" altLang="en-US" sz="5400" b="1" dirty="0" smtClean="0"/>
              <a:t>　　　　　　　　　　</a:t>
            </a:r>
            <a:endParaRPr lang="ja-JP" altLang="en-US" sz="5400" b="1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ja-JP" altLang="en-US" sz="2800" dirty="0"/>
              <a:t>２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777" y="2933544"/>
            <a:ext cx="7666726" cy="3787931"/>
          </a:xfrm>
          <a:prstGeom prst="rect">
            <a:avLst/>
          </a:prstGeom>
        </p:spPr>
      </p:pic>
      <p:cxnSp>
        <p:nvCxnSpPr>
          <p:cNvPr id="9" name="直線矢印コネクタ 8"/>
          <p:cNvCxnSpPr/>
          <p:nvPr/>
        </p:nvCxnSpPr>
        <p:spPr>
          <a:xfrm>
            <a:off x="3846010" y="2330697"/>
            <a:ext cx="2738814" cy="177198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円/楕円 20"/>
          <p:cNvSpPr/>
          <p:nvPr/>
        </p:nvSpPr>
        <p:spPr>
          <a:xfrm>
            <a:off x="6624526" y="3779520"/>
            <a:ext cx="977451" cy="76593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タイトル 1"/>
          <p:cNvSpPr txBox="1">
            <a:spLocks/>
          </p:cNvSpPr>
          <p:nvPr/>
        </p:nvSpPr>
        <p:spPr>
          <a:xfrm>
            <a:off x="6688213" y="4425851"/>
            <a:ext cx="822211" cy="1113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5400" dirty="0" smtClean="0"/>
              <a:t>③</a:t>
            </a:r>
            <a:endParaRPr lang="ja-JP" altLang="en-US" sz="5400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7456306" y="4597251"/>
            <a:ext cx="3431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/>
              <a:t>ファイルを選択</a:t>
            </a:r>
            <a:endParaRPr kumimoji="1" lang="ja-JP" altLang="en-US" sz="3600" dirty="0"/>
          </a:p>
        </p:txBody>
      </p:sp>
      <p:sp>
        <p:nvSpPr>
          <p:cNvPr id="13" name="円/楕円 12"/>
          <p:cNvSpPr/>
          <p:nvPr/>
        </p:nvSpPr>
        <p:spPr>
          <a:xfrm>
            <a:off x="9086915" y="5878286"/>
            <a:ext cx="1206616" cy="843189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タイトル 1"/>
          <p:cNvSpPr txBox="1">
            <a:spLocks/>
          </p:cNvSpPr>
          <p:nvPr/>
        </p:nvSpPr>
        <p:spPr>
          <a:xfrm>
            <a:off x="8190140" y="5779853"/>
            <a:ext cx="981991" cy="10400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5400" dirty="0" smtClean="0"/>
              <a:t>④</a:t>
            </a:r>
            <a:endParaRPr lang="ja-JP" altLang="en-US" sz="5400" dirty="0"/>
          </a:p>
        </p:txBody>
      </p:sp>
    </p:spTree>
    <p:extLst>
      <p:ext uri="{BB962C8B-B14F-4D97-AF65-F5344CB8AC3E}">
        <p14:creationId xmlns:p14="http://schemas.microsoft.com/office/powerpoint/2010/main" val="41050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6250" y="2197584"/>
            <a:ext cx="11557000" cy="1325563"/>
          </a:xfrm>
        </p:spPr>
        <p:txBody>
          <a:bodyPr>
            <a:noAutofit/>
          </a:bodyPr>
          <a:lstStyle/>
          <a:p>
            <a:r>
              <a:rPr lang="en-US" altLang="ja-JP" sz="5400" dirty="0" smtClean="0"/>
              <a:t/>
            </a:r>
            <a:br>
              <a:rPr lang="en-US" altLang="ja-JP" sz="5400" dirty="0" smtClean="0"/>
            </a:br>
            <a:r>
              <a:rPr kumimoji="1" lang="en-US" altLang="ja-JP" sz="5400" dirty="0" smtClean="0"/>
              <a:t/>
            </a:r>
            <a:br>
              <a:rPr kumimoji="1" lang="en-US" altLang="ja-JP" sz="5400" dirty="0" smtClean="0"/>
            </a:br>
            <a:r>
              <a:rPr kumimoji="1" lang="ja-JP" altLang="en-US" sz="9600" dirty="0" smtClean="0"/>
              <a:t>作品を完成させよう</a:t>
            </a:r>
            <a:r>
              <a:rPr kumimoji="1" lang="en-US" altLang="ja-JP" sz="5400" dirty="0" smtClean="0"/>
              <a:t/>
            </a:r>
            <a:br>
              <a:rPr kumimoji="1" lang="en-US" altLang="ja-JP" sz="5400" dirty="0" smtClean="0"/>
            </a:br>
            <a:endParaRPr kumimoji="1" lang="ja-JP" altLang="en-US" sz="5400" dirty="0"/>
          </a:p>
        </p:txBody>
      </p:sp>
      <p:sp>
        <p:nvSpPr>
          <p:cNvPr id="3" name="タイトル 1"/>
          <p:cNvSpPr txBox="1">
            <a:spLocks/>
          </p:cNvSpPr>
          <p:nvPr/>
        </p:nvSpPr>
        <p:spPr>
          <a:xfrm>
            <a:off x="317500" y="504825"/>
            <a:ext cx="118745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ja-JP" altLang="en-US" sz="6600" b="1" dirty="0">
              <a:solidFill>
                <a:srgbClr val="FF0000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ja-JP" altLang="en-US" sz="2800" dirty="0"/>
              <a:t>３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3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71" y="1587173"/>
            <a:ext cx="6275179" cy="3529788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567" y="2544641"/>
            <a:ext cx="5586829" cy="4410891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23726" y="261610"/>
            <a:ext cx="8247380" cy="1325563"/>
          </a:xfrm>
        </p:spPr>
        <p:txBody>
          <a:bodyPr>
            <a:noAutofit/>
          </a:bodyPr>
          <a:lstStyle/>
          <a:p>
            <a:r>
              <a:rPr kumimoji="1" lang="ja-JP" altLang="en-US" sz="8800" dirty="0" smtClean="0"/>
              <a:t>鑑賞会をしよう！</a:t>
            </a:r>
            <a:endParaRPr kumimoji="1" lang="ja-JP" altLang="en-US" sz="8800" dirty="0"/>
          </a:p>
        </p:txBody>
      </p:sp>
      <p:sp>
        <p:nvSpPr>
          <p:cNvPr id="6" name="円/楕円 5"/>
          <p:cNvSpPr/>
          <p:nvPr/>
        </p:nvSpPr>
        <p:spPr>
          <a:xfrm>
            <a:off x="6048322" y="1935017"/>
            <a:ext cx="510634" cy="414604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タイトル 1"/>
          <p:cNvSpPr txBox="1">
            <a:spLocks/>
          </p:cNvSpPr>
          <p:nvPr/>
        </p:nvSpPr>
        <p:spPr>
          <a:xfrm>
            <a:off x="847146" y="4005705"/>
            <a:ext cx="5557904" cy="91095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4800" b="1" dirty="0" smtClean="0"/>
              <a:t>大きな</a:t>
            </a:r>
            <a:r>
              <a:rPr lang="ja-JP" altLang="en-US" sz="4800" b="1" dirty="0"/>
              <a:t>画面</a:t>
            </a:r>
            <a:r>
              <a:rPr lang="ja-JP" altLang="en-US" sz="4800" b="1" dirty="0" smtClean="0"/>
              <a:t>にしよう</a:t>
            </a:r>
            <a:endParaRPr lang="ja-JP" altLang="en-US" sz="4800" b="1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ja-JP" altLang="en-US" sz="2800" dirty="0"/>
              <a:t>４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  <p:sp>
        <p:nvSpPr>
          <p:cNvPr id="15" name="曲折矢印 14"/>
          <p:cNvSpPr/>
          <p:nvPr/>
        </p:nvSpPr>
        <p:spPr>
          <a:xfrm rot="5400000">
            <a:off x="7678597" y="909128"/>
            <a:ext cx="685393" cy="2924678"/>
          </a:xfrm>
          <a:prstGeom prst="ben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08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7136" y="2114221"/>
            <a:ext cx="11874500" cy="1891722"/>
          </a:xfrm>
        </p:spPr>
        <p:txBody>
          <a:bodyPr>
            <a:noAutofit/>
          </a:bodyPr>
          <a:lstStyle/>
          <a:p>
            <a:pPr algn="ctr"/>
            <a:r>
              <a:rPr kumimoji="1" lang="ja-JP" altLang="en-US" sz="8800" b="1" dirty="0" smtClean="0"/>
              <a:t>おもしろかった作品は？</a:t>
            </a:r>
            <a:endParaRPr kumimoji="1" lang="ja-JP" altLang="en-US" sz="8800" b="1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lang="ja-JP" altLang="en-US" smtClean="0"/>
              <a:pPr/>
              <a:t>5</a:t>
            </a:fld>
            <a:endParaRPr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ja-JP" altLang="en-US" sz="2800" dirty="0"/>
              <a:t>５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1807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71" y="1094241"/>
            <a:ext cx="10003971" cy="5627234"/>
          </a:xfrm>
          <a:prstGeom prst="rect">
            <a:avLst/>
          </a:prstGeom>
        </p:spPr>
      </p:pic>
      <p:sp>
        <p:nvSpPr>
          <p:cNvPr id="6" name="円/楕円 5"/>
          <p:cNvSpPr/>
          <p:nvPr/>
        </p:nvSpPr>
        <p:spPr>
          <a:xfrm>
            <a:off x="3770812" y="1463038"/>
            <a:ext cx="444138" cy="452845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円/楕円 6"/>
          <p:cNvSpPr/>
          <p:nvPr/>
        </p:nvSpPr>
        <p:spPr>
          <a:xfrm>
            <a:off x="4214949" y="1489166"/>
            <a:ext cx="522514" cy="417649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135551" y="24345"/>
            <a:ext cx="11063672" cy="1325563"/>
          </a:xfrm>
        </p:spPr>
        <p:txBody>
          <a:bodyPr>
            <a:noAutofit/>
          </a:bodyPr>
          <a:lstStyle/>
          <a:p>
            <a:pPr algn="ctr"/>
            <a:r>
              <a:rPr kumimoji="1" lang="ja-JP" altLang="en-US" sz="6000" b="1" dirty="0" smtClean="0"/>
              <a:t>他にもどんなことができるかな？</a:t>
            </a:r>
            <a:endParaRPr kumimoji="1" lang="ja-JP" altLang="en-US" sz="6000" b="1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ja-JP" altLang="en-US" sz="2800" dirty="0"/>
              <a:t>６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1615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pic>
        <p:nvPicPr>
          <p:cNvPr id="4" name="clean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9700" y="0"/>
            <a:ext cx="9156700" cy="6867525"/>
          </a:xfrm>
          <a:prstGeom prst="rect">
            <a:avLst/>
          </a:prstGeom>
        </p:spPr>
      </p:pic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ja-JP" altLang="en-US" sz="2800" dirty="0"/>
              <a:t>７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1426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kids.wanpug.com/illust/illust22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344" y="4628895"/>
            <a:ext cx="1136686" cy="1461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kids.wanpug.com/illust/illust13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62687" y="4652229"/>
            <a:ext cx="1496133" cy="131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6898b.png (800×560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402" y="2521363"/>
            <a:ext cx="1699935" cy="1189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9d5ce011fb2d8b3ee93b3306d0c9429d.png (320×590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940" y="4302204"/>
            <a:ext cx="763324" cy="140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9da3532fd879eea13edb77b5b5af2981.png (420×240)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925" y="1314453"/>
            <a:ext cx="1696824" cy="96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e24887abd2bdbb8b8ad4f353e131a849.png (260×225)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686" y="3939563"/>
            <a:ext cx="981683" cy="84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a56836e8b30f41798d805fd4f89555c7.png (220×420)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2958" y="3795036"/>
            <a:ext cx="1117106" cy="213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f62d7b18b5167e095a15ff01ef8c4549.png (270×170)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671" y="2798383"/>
            <a:ext cx="1452470" cy="91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3c252fe5ea6a93dad3c5519612422d89.png (220×320)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041" y="3939563"/>
            <a:ext cx="1267475" cy="184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9aa4cabab39f677a68bbfe14d4ac321f.png (600×230)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889" y="553468"/>
            <a:ext cx="1985178" cy="760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44e87b774582fd7e26d5fd9bfb4e7173.png (768×360)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1018" y="657297"/>
            <a:ext cx="2534668" cy="1027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6997.png (830×830)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454" y="410282"/>
            <a:ext cx="1983314" cy="198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286" y="2521955"/>
            <a:ext cx="622287" cy="622287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686" y="2393596"/>
            <a:ext cx="622287" cy="622287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722" y="1003309"/>
            <a:ext cx="622287" cy="622287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285" y="1215350"/>
            <a:ext cx="622287" cy="622287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286" y="1003308"/>
            <a:ext cx="622287" cy="622287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967" y="1600985"/>
            <a:ext cx="622287" cy="622287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992" y="3952939"/>
            <a:ext cx="622287" cy="622287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478" y="4239076"/>
            <a:ext cx="622287" cy="622287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524" y="3585883"/>
            <a:ext cx="622287" cy="622287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777" y="4577183"/>
            <a:ext cx="622287" cy="62228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74258"/>
            <a:ext cx="1598030" cy="1572116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31815" y="1744309"/>
            <a:ext cx="1721252" cy="1551181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867" y="2163712"/>
            <a:ext cx="1517946" cy="1498232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228" y="4304302"/>
            <a:ext cx="1693582" cy="1666119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072" y="72689"/>
            <a:ext cx="1600788" cy="1579999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64" y="4029611"/>
            <a:ext cx="1726900" cy="1579999"/>
          </a:xfrm>
          <a:prstGeom prst="rect">
            <a:avLst/>
          </a:prstGeom>
        </p:spPr>
      </p:pic>
      <p:pic>
        <p:nvPicPr>
          <p:cNvPr id="41" name="図 4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87818" y="1474156"/>
            <a:ext cx="1487665" cy="1498232"/>
          </a:xfrm>
          <a:prstGeom prst="rect">
            <a:avLst/>
          </a:prstGeom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75899" y="4955635"/>
            <a:ext cx="1487665" cy="1498232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88463" y="710849"/>
            <a:ext cx="1422338" cy="1498232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05" y="1361647"/>
            <a:ext cx="1532961" cy="1551181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lang="ja-JP" altLang="en-US" smtClean="0"/>
              <a:pPr/>
              <a:t>8</a:t>
            </a:fld>
            <a:endParaRPr lang="ja-JP" altLang="en-US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ja-JP" altLang="en-US" sz="2800" dirty="0"/>
              <a:t>８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9302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28600" y="339725"/>
            <a:ext cx="11874500" cy="6289675"/>
          </a:xfrm>
        </p:spPr>
        <p:txBody>
          <a:bodyPr>
            <a:noAutofit/>
          </a:bodyPr>
          <a:lstStyle/>
          <a:p>
            <a:r>
              <a:rPr kumimoji="1" lang="ja-JP" altLang="en-US" sz="6600" dirty="0" smtClean="0"/>
              <a:t>コンピュータ（プログラミング）は、</a:t>
            </a:r>
            <a:r>
              <a:rPr kumimoji="1" lang="en-US" altLang="ja-JP" sz="6600" dirty="0" smtClean="0"/>
              <a:t/>
            </a:r>
            <a:br>
              <a:rPr kumimoji="1" lang="en-US" altLang="ja-JP" sz="6600" dirty="0" smtClean="0"/>
            </a:br>
            <a:r>
              <a:rPr kumimoji="1" lang="en-US" altLang="ja-JP" sz="6600" dirty="0" smtClean="0"/>
              <a:t/>
            </a:r>
            <a:br>
              <a:rPr kumimoji="1" lang="en-US" altLang="ja-JP" sz="6600" dirty="0" smtClean="0"/>
            </a:br>
            <a:endParaRPr kumimoji="1" lang="ja-JP" altLang="en-US" sz="6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lang="ja-JP" altLang="en-US" smtClean="0"/>
              <a:pPr/>
              <a:t>9</a:t>
            </a:fld>
            <a:endParaRPr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ja-JP" altLang="en-US" sz="2800" dirty="0"/>
              <a:t>９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8655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</TotalTime>
  <Words>156</Words>
  <Application>Microsoft Office PowerPoint</Application>
  <PresentationFormat>ワイド画面</PresentationFormat>
  <Paragraphs>70</Paragraphs>
  <Slides>13</Slides>
  <Notes>13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9" baseType="lpstr">
      <vt:lpstr>ＭＳ Ｐゴシック</vt:lpstr>
      <vt:lpstr>游ゴシック</vt:lpstr>
      <vt:lpstr>Arial</vt:lpstr>
      <vt:lpstr>Calibri</vt:lpstr>
      <vt:lpstr>Calibri Light</vt:lpstr>
      <vt:lpstr>Office テーマ</vt:lpstr>
      <vt:lpstr>  プログラミングした作品の    鑑賞会をしよう。 </vt:lpstr>
      <vt:lpstr>作品の呼び出しかた</vt:lpstr>
      <vt:lpstr>  作品を完成させよう </vt:lpstr>
      <vt:lpstr>鑑賞会をしよう！</vt:lpstr>
      <vt:lpstr>おもしろかった作品は？</vt:lpstr>
      <vt:lpstr>他にもどんなことができるかな？</vt:lpstr>
      <vt:lpstr>PowerPoint プレゼンテーション</vt:lpstr>
      <vt:lpstr>PowerPoint プレゼンテーション</vt:lpstr>
      <vt:lpstr>コンピュータ（プログラミング）は、  </vt:lpstr>
      <vt:lpstr>コンピュータ（プログラミング）は、  ①命令した通りに動く 　（疲れない・忘れない・間違えない）  </vt:lpstr>
      <vt:lpstr>コンピュータ（プログラミング）は、   ②一つ一つの動き(手順）を細かく 　正確に命令しなければいけない</vt:lpstr>
      <vt:lpstr>プログラミングの学習を ふり返って感想を書きましょう。</vt:lpstr>
      <vt:lpstr>　これからコンピュータで 　 　どのようなことができると 　 　よいと思いますか？</vt:lpstr>
    </vt:vector>
  </TitlesOfParts>
  <Company>千葉県総合教育センター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千葉県総合教育センター</dc:creator>
  <cp:lastModifiedBy>千葉県総合教育センター</cp:lastModifiedBy>
  <cp:revision>63</cp:revision>
  <cp:lastPrinted>2019-02-20T06:07:18Z</cp:lastPrinted>
  <dcterms:created xsi:type="dcterms:W3CDTF">2017-08-26T05:50:12Z</dcterms:created>
  <dcterms:modified xsi:type="dcterms:W3CDTF">2019-03-18T08:24:42Z</dcterms:modified>
</cp:coreProperties>
</file>