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72" r:id="rId11"/>
    <p:sldId id="273" r:id="rId12"/>
    <p:sldId id="274" r:id="rId13"/>
    <p:sldId id="275" r:id="rId14"/>
    <p:sldId id="284" r:id="rId15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9" autoAdjust="0"/>
    <p:restoredTop sz="68293" autoAdjust="0"/>
  </p:normalViewPr>
  <p:slideViewPr>
    <p:cSldViewPr snapToGrid="0">
      <p:cViewPr varScale="1">
        <p:scale>
          <a:sx n="67" d="100"/>
          <a:sy n="67" d="100"/>
        </p:scale>
        <p:origin x="1200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355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FAE6D-E169-4914-8A31-D0D81377A9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51425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8CEFB-A7B8-4DC6-A8EA-6B071EE01F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3048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2400" dirty="0" smtClean="0"/>
              <a:t>まずは、これを見てもらいましょう・・・</a:t>
            </a:r>
            <a:endParaRPr lang="en-US" altLang="ja-JP" sz="2400" dirty="0" smtClean="0"/>
          </a:p>
          <a:p>
            <a:r>
              <a:rPr lang="ja-JP" altLang="en-US" sz="2400" dirty="0" smtClean="0"/>
              <a:t>な～んだ？</a:t>
            </a:r>
            <a:endParaRPr lang="en-US" altLang="ja-JP" sz="2400" dirty="0" smtClean="0"/>
          </a:p>
          <a:p>
            <a:r>
              <a:rPr lang="ja-JP" altLang="en-US" sz="2400" dirty="0" smtClean="0"/>
              <a:t>え？　</a:t>
            </a:r>
            <a:r>
              <a:rPr lang="en-US" altLang="ja-JP" sz="2400" dirty="0" smtClean="0"/>
              <a:t>UFO</a:t>
            </a:r>
            <a:r>
              <a:rPr lang="ja-JP" altLang="en-US" sz="2400" dirty="0" smtClean="0"/>
              <a:t>？　ラジコンカー？</a:t>
            </a:r>
            <a:endParaRPr lang="en-US" altLang="ja-JP" sz="2400" dirty="0" smtClean="0"/>
          </a:p>
          <a:p>
            <a:r>
              <a:rPr lang="ja-JP" altLang="en-US" sz="2400" dirty="0" smtClean="0"/>
              <a:t>はい！　そうですね！　「おそうじロボット」　「ロボットそうじき」ですねぇ</a:t>
            </a:r>
            <a:endParaRPr lang="en-US" altLang="ja-JP" sz="2400" dirty="0" smtClean="0"/>
          </a:p>
          <a:p>
            <a:r>
              <a:rPr lang="ja-JP" altLang="en-US" sz="2400" dirty="0" smtClean="0"/>
              <a:t>なんだか忙しく、クルクルと動いていますが</a:t>
            </a:r>
            <a:r>
              <a:rPr lang="en-US" altLang="ja-JP" sz="2400" dirty="0" smtClean="0"/>
              <a:t>…</a:t>
            </a:r>
            <a:endParaRPr lang="ja-JP" altLang="en-US" sz="2400" dirty="0" smtClean="0"/>
          </a:p>
          <a:p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4428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kumimoji="1" lang="ja-JP" altLang="en-US" dirty="0" smtClean="0"/>
              <a:t>さあ！　ここで問題です！　この「</a:t>
            </a:r>
            <a:r>
              <a:rPr lang="ja-JP" altLang="en-US" dirty="0"/>
              <a:t>おそうじロボット」には，</a:t>
            </a:r>
            <a:endParaRPr lang="en-US" altLang="ja-JP" dirty="0"/>
          </a:p>
          <a:p>
            <a:r>
              <a:rPr kumimoji="1" lang="ja-JP" altLang="en-US" dirty="0" smtClean="0"/>
              <a:t>どんな命令が、コンピュータには、されていると思いますか？</a:t>
            </a:r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ja-JP" altLang="en-US" dirty="0" smtClean="0"/>
              <a:t>（</a:t>
            </a:r>
            <a:r>
              <a:rPr lang="ja-JP" altLang="en-US" dirty="0"/>
              <a:t>子供たちから自由に意見を引き出す）</a:t>
            </a:r>
            <a:endParaRPr lang="en-US" altLang="ja-JP" dirty="0"/>
          </a:p>
          <a:p>
            <a:r>
              <a:rPr lang="ja-JP" altLang="en-US" dirty="0"/>
              <a:t>・スイッチを入れると走る</a:t>
            </a:r>
            <a:endParaRPr lang="en-US" altLang="ja-JP" dirty="0"/>
          </a:p>
          <a:p>
            <a:r>
              <a:rPr lang="ja-JP" altLang="en-US" dirty="0"/>
              <a:t>・ぶつかると曲がる</a:t>
            </a:r>
            <a:endParaRPr lang="en-US" altLang="ja-JP" dirty="0"/>
          </a:p>
          <a:p>
            <a:r>
              <a:rPr lang="ja-JP" altLang="en-US" dirty="0"/>
              <a:t>・ごみをすいとる・・・</a:t>
            </a:r>
            <a:endParaRPr lang="en-US" altLang="ja-JP" dirty="0"/>
          </a:p>
          <a:p>
            <a:r>
              <a:rPr kumimoji="1" lang="ja-JP" altLang="en-US" dirty="0" smtClean="0"/>
              <a:t>そうですね！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4880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コンピュータへの命令をプログラムと言い、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defTabSz="914423">
              <a:defRPr/>
            </a:pP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コンピュータへの命令をつくることをプログラミングと言い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ます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defTabSz="914423">
              <a:defRPr/>
            </a:pPr>
            <a:r>
              <a:rPr lang="ja-JP" altLang="en-US" b="1" dirty="0" smtClean="0">
                <a:solidFill>
                  <a:schemeClr val="tx1"/>
                </a:solidFill>
              </a:rPr>
              <a:t>すごいですねぇ～　プログラミング！</a:t>
            </a:r>
            <a:endParaRPr lang="en-US" altLang="ja-JP" b="1" dirty="0" smtClean="0">
              <a:solidFill>
                <a:schemeClr val="tx1"/>
              </a:solidFill>
            </a:endParaRPr>
          </a:p>
          <a:p>
            <a:pPr defTabSz="914423">
              <a:defRPr/>
            </a:pPr>
            <a:r>
              <a:rPr lang="ja-JP" altLang="en-US" b="1" dirty="0" smtClean="0">
                <a:solidFill>
                  <a:schemeClr val="tx1"/>
                </a:solidFill>
              </a:rPr>
              <a:t>え？　やってみたい！　おもしろそう？　ホントに？　やってみる？</a:t>
            </a:r>
            <a:endParaRPr lang="en-US" altLang="ja-JP" b="1" dirty="0" smtClean="0">
              <a:solidFill>
                <a:schemeClr val="tx1"/>
              </a:solidFill>
            </a:endParaRPr>
          </a:p>
          <a:p>
            <a:pPr defTabSz="914423">
              <a:defRPr/>
            </a:pPr>
            <a:endParaRPr lang="ja-JP" altLang="en-US" b="1" dirty="0" smtClean="0">
              <a:solidFill>
                <a:srgbClr val="FF0000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9A606-21DD-4BFE-A836-29BDF8B5219F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931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 smtClean="0"/>
              <a:t>それ</a:t>
            </a:r>
            <a:r>
              <a:rPr lang="ja-JP" altLang="en-US" sz="2400" dirty="0"/>
              <a:t>では！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やって</a:t>
            </a:r>
            <a:r>
              <a:rPr lang="ja-JP" altLang="en-US" sz="2400" dirty="0" smtClean="0"/>
              <a:t>みましょう！</a:t>
            </a:r>
            <a:endParaRPr lang="ja-JP" altLang="en-US" sz="24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526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では、ここでステージ６に進んでみます。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ちょっと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手を止めて動画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を見てみましょう。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新しい形のブロックがありますね。どれですか。そうです。くりかえしのブロックですね。アングリバードにブタを捕まえさせます。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指示の書いてあるブロックを選びます。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どれを選びますか。“前に進む”は必ず使いますね。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“◯回くり返す”のブロックも使えますよ。“◯回くり返す”の数字はクリックして変えることができます。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“前に進む”のブロックを溝にはめていきます。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『ブタを捕まえられるプログラム』が完成したと思ったら実行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ボタン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をクリックしてみましょう。</a:t>
            </a:r>
          </a:p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それでは、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残りの時間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、先ほどの続きを、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自分でどんどん進めてみましょう。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467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C9A606-21DD-4BFE-A836-29BDF8B5219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1282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掃除ロボットの中身って・・・いったい・・・・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コビトさんが動かしているのかなぁ？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みなさん</a:t>
            </a:r>
            <a:r>
              <a:rPr lang="ja-JP" altLang="en-US" sz="2400" dirty="0" smtClean="0"/>
              <a:t>は、どう思いますか？</a:t>
            </a:r>
            <a:endParaRPr lang="ja-JP" altLang="en-US" sz="24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702B2-4B77-439A-8FD5-F5621F47FB56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07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 smtClean="0"/>
              <a:t>じつは、コビト</a:t>
            </a:r>
            <a:r>
              <a:rPr lang="ja-JP" altLang="en-US" sz="2400" dirty="0"/>
              <a:t>さんでは</a:t>
            </a:r>
            <a:r>
              <a:rPr lang="ja-JP" altLang="en-US" sz="2400" dirty="0" smtClean="0"/>
              <a:t>なくて、小さな</a:t>
            </a:r>
            <a:r>
              <a:rPr lang="ja-JP" altLang="en-US" sz="2400" dirty="0"/>
              <a:t>コンピュータが入っているんですね！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702B2-4B77-439A-8FD5-F5621F47FB56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8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それで</a:t>
            </a:r>
            <a:r>
              <a:rPr lang="ja-JP" altLang="en-US" sz="2400" dirty="0" smtClean="0"/>
              <a:t>は、この</a:t>
            </a:r>
            <a:r>
              <a:rPr lang="ja-JP" altLang="en-US" sz="2400" dirty="0"/>
              <a:t>時間の学習問題です</a:t>
            </a:r>
            <a:r>
              <a:rPr lang="ja-JP" altLang="en-US" sz="2400" dirty="0" smtClean="0"/>
              <a:t>が、この</a:t>
            </a:r>
            <a:r>
              <a:rPr lang="ja-JP" altLang="en-US" sz="2400" dirty="0"/>
              <a:t>コンピュータについて考えていきたいと思います。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それで</a:t>
            </a:r>
            <a:r>
              <a:rPr lang="ja-JP" altLang="en-US" sz="2400" dirty="0" smtClean="0"/>
              <a:t>は、読んで</a:t>
            </a:r>
            <a:r>
              <a:rPr lang="ja-JP" altLang="en-US" sz="2400" dirty="0"/>
              <a:t>みましょう・・・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はい！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1212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それで</a:t>
            </a:r>
            <a:r>
              <a:rPr lang="ja-JP" altLang="en-US" sz="2400" dirty="0" smtClean="0"/>
              <a:t>は、身近</a:t>
            </a:r>
            <a:r>
              <a:rPr lang="ja-JP" altLang="en-US" sz="2400" dirty="0"/>
              <a:t>なところ</a:t>
            </a:r>
            <a:r>
              <a:rPr lang="ja-JP" altLang="en-US" sz="2400" dirty="0" smtClean="0"/>
              <a:t>から、さっそく</a:t>
            </a:r>
            <a:r>
              <a:rPr lang="ja-JP" altLang="en-US" sz="2400" dirty="0"/>
              <a:t>考えてもらいますが・・・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ワークシートを準備してください！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身の回り（家の中や家の外）でコンピュータが使われているものを５つ書き出してみましょう。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749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 smtClean="0"/>
              <a:t>さあ、書けました</a:t>
            </a:r>
            <a:r>
              <a:rPr lang="ja-JP" altLang="en-US" sz="2400" dirty="0"/>
              <a:t>か？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 smtClean="0"/>
              <a:t>まだ、５つ</a:t>
            </a:r>
            <a:r>
              <a:rPr lang="ja-JP" altLang="en-US" sz="2400" dirty="0"/>
              <a:t>書けていない人もいるかもしれません</a:t>
            </a:r>
            <a:r>
              <a:rPr lang="ja-JP" altLang="en-US" sz="2400" dirty="0" smtClean="0"/>
              <a:t>が、友だち</a:t>
            </a:r>
            <a:r>
              <a:rPr lang="ja-JP" altLang="en-US" sz="2400" dirty="0"/>
              <a:t>の力も</a:t>
            </a:r>
            <a:r>
              <a:rPr lang="ja-JP" altLang="en-US" sz="2400" dirty="0" smtClean="0"/>
              <a:t>借りて、１０</a:t>
            </a:r>
            <a:r>
              <a:rPr lang="ja-JP" altLang="en-US" sz="2400" dirty="0" err="1"/>
              <a:t>こ</a:t>
            </a:r>
            <a:r>
              <a:rPr lang="ja-JP" altLang="en-US" sz="2400" dirty="0"/>
              <a:t>以上に増やしてみましょう。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３人以上から意見を聞き出してくださいね。</a:t>
            </a:r>
            <a:endParaRPr lang="en-US" altLang="ja-JP" sz="2400" dirty="0"/>
          </a:p>
          <a:p>
            <a:pPr defTabSz="914423">
              <a:defRPr/>
            </a:pP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そろそろ　まとまりましたか？１０個以上になりましたか？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134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家の中には？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家の外には・・・　どんなものがあるかな？　書き出してみてください。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85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色々なもの</a:t>
            </a:r>
            <a:r>
              <a:rPr lang="ja-JP" altLang="en-US" sz="2400" dirty="0" smtClean="0"/>
              <a:t>が、見つかりました</a:t>
            </a:r>
            <a:r>
              <a:rPr lang="ja-JP" altLang="en-US" sz="2400" dirty="0"/>
              <a:t>ねぇ～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み～</a:t>
            </a:r>
            <a:r>
              <a:rPr lang="ja-JP" altLang="en-US" sz="2400" dirty="0" smtClean="0"/>
              <a:t>んな、コンピュータ</a:t>
            </a:r>
            <a:r>
              <a:rPr lang="ja-JP" altLang="en-US" sz="2400" dirty="0"/>
              <a:t>が入っているんですね！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33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23">
              <a:defRPr/>
            </a:pPr>
            <a:r>
              <a:rPr lang="ja-JP" altLang="en-US" sz="2400" dirty="0"/>
              <a:t>ここ</a:t>
            </a:r>
            <a:r>
              <a:rPr lang="ja-JP" altLang="en-US" sz="2400" dirty="0" smtClean="0"/>
              <a:t>で、もう一度</a:t>
            </a:r>
            <a:r>
              <a:rPr lang="ja-JP" altLang="en-US" sz="2400" dirty="0"/>
              <a:t>、</a:t>
            </a:r>
            <a:r>
              <a:rPr lang="ja-JP" altLang="en-US" sz="2400" dirty="0" smtClean="0"/>
              <a:t>お掃除</a:t>
            </a:r>
            <a:r>
              <a:rPr lang="ja-JP" altLang="en-US" sz="2400" dirty="0"/>
              <a:t>ロボットの動きを見てもらいます！</a:t>
            </a:r>
            <a:endParaRPr lang="en-US" altLang="ja-JP" sz="2400" dirty="0"/>
          </a:p>
          <a:p>
            <a:pPr defTabSz="914423">
              <a:defRPr/>
            </a:pPr>
            <a:r>
              <a:rPr lang="ja-JP" altLang="en-US" sz="2400" dirty="0"/>
              <a:t>どんな動きをしているか　よ～く　見てくださいね！</a:t>
            </a:r>
            <a:endParaRPr lang="en-US" altLang="ja-JP" sz="2400" dirty="0"/>
          </a:p>
          <a:p>
            <a:pPr defTabSz="914423"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8CEFB-A7B8-4DC6-A8EA-6B071EE01F41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15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10600" y="6209070"/>
            <a:ext cx="2743200" cy="512405"/>
          </a:xfrm>
        </p:spPr>
        <p:txBody>
          <a:bodyPr/>
          <a:lstStyle>
            <a:lvl1pPr>
              <a:defRPr sz="1600"/>
            </a:lvl1pPr>
          </a:lstStyle>
          <a:p>
            <a:fld id="{33587A55-FF09-4C4B-A2D9-0101BED6D3AE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044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1220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378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56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89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7560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97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35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0604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106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2922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87A55-FF09-4C4B-A2D9-0101BED6D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25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4" name="clean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9700" y="0"/>
            <a:ext cx="9156700" cy="6867525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1</a:t>
            </a:fld>
            <a:endParaRPr kumimoji="1" lang="ja-JP" altLang="en-US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8899" y="69672"/>
            <a:ext cx="117389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２</a:t>
            </a:r>
            <a:r>
              <a:rPr kumimoji="1" lang="ja-JP" altLang="en-US" sz="3200" dirty="0" smtClean="0"/>
              <a:t>－１</a:t>
            </a:r>
            <a:endParaRPr kumimoji="1" lang="ja-JP" altLang="en-US" sz="3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kumimoji="1" lang="ja-JP" altLang="en-US" sz="2800" dirty="0" smtClean="0"/>
              <a:t>１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466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0974" y="49444"/>
            <a:ext cx="12011026" cy="1325563"/>
          </a:xfrm>
        </p:spPr>
        <p:txBody>
          <a:bodyPr>
            <a:normAutofit/>
          </a:bodyPr>
          <a:lstStyle/>
          <a:p>
            <a:r>
              <a:rPr lang="ja-JP" altLang="en-US" sz="2400" dirty="0" smtClean="0"/>
              <a:t>　　　　　　    めいれい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どんな命令がコンピュータにはされているのかな？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34272" y="1375007"/>
            <a:ext cx="6304429" cy="998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6600" dirty="0" smtClean="0"/>
              <a:t>おそうじロボット</a:t>
            </a:r>
            <a:endParaRPr lang="en-US" altLang="ja-JP" sz="6600" dirty="0" smtClean="0"/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>
            <a:off x="2894646" y="2505120"/>
            <a:ext cx="6583680" cy="4033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400" dirty="0" smtClean="0"/>
              <a:t>　　　　　　　　　　　　　　　　　　　　　　　　　 はし</a:t>
            </a:r>
            <a:endParaRPr lang="en-US" altLang="ja-JP" sz="2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4800" dirty="0" smtClean="0"/>
              <a:t>・スイッチを入れると走る</a:t>
            </a:r>
            <a:endParaRPr lang="en-US" altLang="ja-JP" sz="4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 smtClean="0"/>
              <a:t>　　　　　　　　　　　　　 </a:t>
            </a:r>
            <a:r>
              <a:rPr lang="ja-JP" altLang="en-US" dirty="0" err="1" smtClean="0"/>
              <a:t>ま</a:t>
            </a:r>
            <a:endParaRPr lang="en-US" altLang="ja-JP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4800" dirty="0" smtClean="0"/>
              <a:t>・ぶつかると曲がる</a:t>
            </a:r>
            <a:endParaRPr lang="en-US" altLang="ja-JP" sz="48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ja-JP" sz="24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ja-JP" altLang="en-US" sz="4800" dirty="0" smtClean="0"/>
              <a:t>・ごみをすいとる</a:t>
            </a:r>
            <a:endParaRPr lang="en-US" altLang="ja-JP" sz="4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2000" smtClean="0"/>
              <a:t>10</a:t>
            </a:fld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10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334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" y="258103"/>
            <a:ext cx="12175868" cy="609410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kumimoji="1" lang="en-US" altLang="ja-JP" sz="4400" dirty="0" smtClean="0"/>
          </a:p>
          <a:p>
            <a:pPr marL="0" indent="0" algn="ctr">
              <a:buNone/>
            </a:pPr>
            <a:r>
              <a:rPr lang="ja-JP" altLang="en-US" sz="33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　　　　    </a:t>
            </a:r>
            <a:r>
              <a:rPr lang="ja-JP" altLang="en-US" sz="2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めい </a:t>
            </a:r>
            <a:r>
              <a:rPr lang="ja-JP" altLang="en-US" sz="2600" dirty="0" err="1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れい</a:t>
            </a:r>
            <a:endParaRPr lang="en-US" altLang="ja-JP" sz="2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r>
              <a:rPr lang="ja-JP" altLang="en-US" sz="5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コンピュータへの命令</a:t>
            </a:r>
            <a:endParaRPr lang="en-US" altLang="ja-JP" sz="5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endParaRPr lang="en-US" altLang="ja-JP" sz="58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r>
              <a:rPr lang="ja-JP" altLang="en-US" sz="5800" b="1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プログラム</a:t>
            </a:r>
            <a:endParaRPr lang="en-US" altLang="ja-JP" sz="5800" b="1" dirty="0" smtClean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endParaRPr lang="ja-JP" altLang="en-US" sz="58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r>
              <a:rPr lang="ja-JP" altLang="en-US" sz="2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  めいれい</a:t>
            </a:r>
            <a:endParaRPr lang="en-US" altLang="ja-JP" sz="2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r>
              <a:rPr lang="ja-JP" altLang="en-US" sz="5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コンピュータへの命令をつくること</a:t>
            </a:r>
            <a:endParaRPr lang="en-US" altLang="ja-JP" sz="5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endParaRPr kumimoji="1" lang="en-US" altLang="ja-JP" sz="5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0" indent="0" algn="ctr">
              <a:buNone/>
            </a:pPr>
            <a:r>
              <a:rPr lang="ja-JP" altLang="en-US" sz="5800" b="1" dirty="0" smtClean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プログラミング</a:t>
            </a:r>
            <a:endParaRPr kumimoji="1" lang="ja-JP" altLang="en-US" sz="58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下矢印 3"/>
          <p:cNvSpPr/>
          <p:nvPr/>
        </p:nvSpPr>
        <p:spPr>
          <a:xfrm>
            <a:off x="5802185" y="4781877"/>
            <a:ext cx="571500" cy="482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800" smtClean="0"/>
              <a:t>11</a:t>
            </a:fld>
            <a:endParaRPr kumimoji="1" lang="ja-JP" altLang="en-US" sz="18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【11】</a:t>
            </a:r>
            <a:endParaRPr kumimoji="1" lang="ja-JP" altLang="en-US" sz="2800" dirty="0"/>
          </a:p>
        </p:txBody>
      </p:sp>
      <p:sp>
        <p:nvSpPr>
          <p:cNvPr id="8" name="下矢印 7"/>
          <p:cNvSpPr/>
          <p:nvPr/>
        </p:nvSpPr>
        <p:spPr>
          <a:xfrm>
            <a:off x="5802185" y="1863725"/>
            <a:ext cx="571500" cy="482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977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915149" y="6143625"/>
            <a:ext cx="4129985" cy="714375"/>
          </a:xfrm>
        </p:spPr>
        <p:txBody>
          <a:bodyPr>
            <a:normAutofit/>
          </a:bodyPr>
          <a:lstStyle/>
          <a:p>
            <a:r>
              <a:rPr lang="ja-JP" altLang="en-US" sz="1800" dirty="0" smtClean="0"/>
              <a:t>アワーオブコード    </a:t>
            </a:r>
            <a:r>
              <a:rPr lang="ja-JP" altLang="en-US" sz="1800" dirty="0" err="1" smtClean="0"/>
              <a:t>こてんて</a:t>
            </a:r>
            <a:r>
              <a:rPr lang="ja-JP" altLang="en-US" sz="1800" dirty="0" smtClean="0"/>
              <a:t>き    めいろ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en-US" altLang="ja-JP" sz="2400" dirty="0" smtClean="0"/>
              <a:t>Ho</a:t>
            </a:r>
            <a:r>
              <a:rPr kumimoji="1" lang="en-US" altLang="ja-JP" sz="2400" dirty="0" smtClean="0"/>
              <a:t>ur of Code </a:t>
            </a:r>
            <a:r>
              <a:rPr kumimoji="1" lang="ja-JP" altLang="en-US" sz="2400" dirty="0" smtClean="0"/>
              <a:t>「古典的な迷路」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2400" smtClean="0"/>
              <a:t>12</a:t>
            </a:fld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</a:t>
            </a:r>
            <a:r>
              <a:rPr lang="en-US" altLang="ja-JP" sz="2800" dirty="0"/>
              <a:t>2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pic>
        <p:nvPicPr>
          <p:cNvPr id="10" name="Ashampoo_Snap_2019年3月12日_15h45m14s_016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500" y="523220"/>
            <a:ext cx="11845668" cy="53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8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2400" smtClean="0"/>
              <a:t>13</a:t>
            </a:fld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13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pic>
        <p:nvPicPr>
          <p:cNvPr id="4" name="Ashampoo_Snap_2019年3月12日_11h56m39s_014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8424" y="523220"/>
            <a:ext cx="11815152" cy="5341433"/>
          </a:xfrm>
          <a:prstGeom prst="rect">
            <a:avLst/>
          </a:prstGeom>
        </p:spPr>
      </p:pic>
      <p:sp>
        <p:nvSpPr>
          <p:cNvPr id="6" name="タイトル 1"/>
          <p:cNvSpPr txBox="1">
            <a:spLocks/>
          </p:cNvSpPr>
          <p:nvPr/>
        </p:nvSpPr>
        <p:spPr>
          <a:xfrm>
            <a:off x="6903140" y="6143625"/>
            <a:ext cx="4129985" cy="714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 smtClean="0"/>
              <a:t>アワーオブコード    </a:t>
            </a:r>
            <a:r>
              <a:rPr lang="ja-JP" altLang="en-US" sz="1800" dirty="0" err="1" smtClean="0"/>
              <a:t>こてんて</a:t>
            </a:r>
            <a:r>
              <a:rPr lang="ja-JP" altLang="en-US" sz="1800" dirty="0" smtClean="0"/>
              <a:t>き    めいろ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en-US" altLang="ja-JP" sz="2400" dirty="0" smtClean="0"/>
              <a:t>Hour of Code </a:t>
            </a:r>
            <a:r>
              <a:rPr lang="ja-JP" altLang="en-US" sz="2400" dirty="0" smtClean="0"/>
              <a:t>「古典的な迷路」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951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57250" y="2355850"/>
            <a:ext cx="10706100" cy="1325563"/>
          </a:xfrm>
        </p:spPr>
        <p:txBody>
          <a:bodyPr>
            <a:noAutofit/>
          </a:bodyPr>
          <a:lstStyle/>
          <a:p>
            <a:r>
              <a:rPr lang="ja-JP" altLang="en-US" sz="2800" dirty="0" smtClean="0"/>
              <a:t>                             じゅぎょう           　　　　   かえ</a:t>
            </a:r>
            <a:r>
              <a:rPr lang="en-US" altLang="ja-JP" sz="6000" dirty="0" smtClean="0"/>
              <a:t/>
            </a:r>
            <a:br>
              <a:rPr lang="en-US" altLang="ja-JP" sz="6000" dirty="0" smtClean="0"/>
            </a:br>
            <a:r>
              <a:rPr lang="ja-JP" altLang="en-US" sz="6000" dirty="0" smtClean="0"/>
              <a:t>今日</a:t>
            </a:r>
            <a:r>
              <a:rPr kumimoji="1" lang="ja-JP" altLang="en-US" sz="6000" dirty="0" smtClean="0"/>
              <a:t>の授業をふり返りましょう。</a:t>
            </a:r>
            <a:endParaRPr kumimoji="1" lang="ja-JP" altLang="en-US" sz="6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14</a:t>
            </a:fld>
            <a:endParaRPr kumimoji="1" lang="ja-JP" altLang="en-US" sz="1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en-US" altLang="ja-JP" sz="2800" dirty="0" smtClean="0"/>
              <a:t>14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4379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579" y="261610"/>
            <a:ext cx="1833221" cy="183322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5057" y="608488"/>
            <a:ext cx="11008743" cy="1325563"/>
          </a:xfrm>
        </p:spPr>
        <p:txBody>
          <a:bodyPr>
            <a:normAutofit/>
          </a:bodyPr>
          <a:lstStyle/>
          <a:p>
            <a:r>
              <a:rPr lang="ja-JP" altLang="en-US" sz="4800" dirty="0" smtClean="0"/>
              <a:t>おそう</a:t>
            </a:r>
            <a:r>
              <a:rPr lang="ja-JP" altLang="en-US" sz="4800" dirty="0"/>
              <a:t>じ</a:t>
            </a:r>
            <a:r>
              <a:rPr kumimoji="1" lang="ja-JP" altLang="en-US" sz="4800" dirty="0" smtClean="0"/>
              <a:t>ロボットには、コビトさんが？</a:t>
            </a:r>
            <a:endParaRPr kumimoji="1" lang="ja-JP" altLang="en-US" sz="4800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91" y="2094831"/>
            <a:ext cx="6116754" cy="4108863"/>
          </a:xfr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2</a:t>
            </a:fld>
            <a:endParaRPr kumimoji="1" lang="ja-JP" altLang="en-US" sz="16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90" y="3020218"/>
            <a:ext cx="1668609" cy="16686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円形吹き出し 7"/>
          <p:cNvSpPr/>
          <p:nvPr/>
        </p:nvSpPr>
        <p:spPr>
          <a:xfrm>
            <a:off x="5556431" y="2255611"/>
            <a:ext cx="6619437" cy="1058289"/>
          </a:xfrm>
          <a:prstGeom prst="wedgeEllipseCallout">
            <a:avLst>
              <a:gd name="adj1" fmla="val -37636"/>
              <a:gd name="adj2" fmla="val 99069"/>
            </a:avLst>
          </a:prstGeom>
          <a:solidFill>
            <a:srgbClr val="9BF4FB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800" b="1" dirty="0" smtClean="0">
                <a:solidFill>
                  <a:schemeClr val="tx1"/>
                </a:solidFill>
              </a:rPr>
              <a:t>おそう</a:t>
            </a:r>
            <a:r>
              <a:rPr lang="ja-JP" altLang="en-US" sz="4800" b="1" dirty="0">
                <a:solidFill>
                  <a:schemeClr val="tx1"/>
                </a:solidFill>
              </a:rPr>
              <a:t>じ</a:t>
            </a:r>
            <a:r>
              <a:rPr kumimoji="1" lang="ja-JP" altLang="en-US" sz="4800" b="1" dirty="0" smtClean="0">
                <a:solidFill>
                  <a:schemeClr val="tx1"/>
                </a:solidFill>
              </a:rPr>
              <a:t>ロボット</a:t>
            </a:r>
            <a:endParaRPr kumimoji="1" lang="ja-JP" altLang="en-US" sz="4800" b="1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２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3577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中央演算処理装置｜電子回路/クリップアート/フリー素材/イメー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524" y="1999801"/>
            <a:ext cx="6745248" cy="472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円形吹き出し 1"/>
          <p:cNvSpPr/>
          <p:nvPr/>
        </p:nvSpPr>
        <p:spPr>
          <a:xfrm>
            <a:off x="5041416" y="391696"/>
            <a:ext cx="5873404" cy="1608105"/>
          </a:xfrm>
          <a:prstGeom prst="wedgeEllipseCallout">
            <a:avLst>
              <a:gd name="adj1" fmla="val -14196"/>
              <a:gd name="adj2" fmla="val 84361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 smtClean="0"/>
              <a:t>コンピュータ</a:t>
            </a:r>
            <a:endParaRPr kumimoji="1" lang="ja-JP" altLang="en-US" sz="6000" b="1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3</a:t>
            </a:fld>
            <a:endParaRPr kumimoji="1" lang="ja-JP" altLang="en-US" sz="16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153" y="2466975"/>
            <a:ext cx="2764906" cy="2764906"/>
          </a:xfrm>
          <a:prstGeom prst="rect">
            <a:avLst/>
          </a:prstGeom>
        </p:spPr>
      </p:pic>
      <p:sp>
        <p:nvSpPr>
          <p:cNvPr id="6" name="乗算記号 5"/>
          <p:cNvSpPr/>
          <p:nvPr/>
        </p:nvSpPr>
        <p:spPr>
          <a:xfrm>
            <a:off x="347845" y="1666195"/>
            <a:ext cx="4451523" cy="4539560"/>
          </a:xfrm>
          <a:prstGeom prst="mathMultiply">
            <a:avLst>
              <a:gd name="adj1" fmla="val 8754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３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422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9668" y="985521"/>
            <a:ext cx="11426418" cy="5370829"/>
          </a:xfrm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lang="ja-JP" altLang="en-US" sz="2800" dirty="0" smtClean="0"/>
              <a:t>　　　　み　　　　　</a:t>
            </a:r>
            <a:r>
              <a:rPr lang="ja-JP" altLang="en-US" sz="2800" dirty="0" err="1" smtClean="0"/>
              <a:t>まわ</a:t>
            </a:r>
            <a:r>
              <a:rPr kumimoji="1" lang="en-US" altLang="ja-JP" sz="7200" dirty="0" smtClean="0"/>
              <a:t/>
            </a:r>
            <a:br>
              <a:rPr kumimoji="1" lang="en-US" altLang="ja-JP" sz="7200" dirty="0" smtClean="0"/>
            </a:br>
            <a:r>
              <a:rPr kumimoji="1" lang="ja-JP" altLang="en-US" sz="7200" dirty="0" smtClean="0"/>
              <a:t>　身の</a:t>
            </a:r>
            <a:r>
              <a:rPr lang="ja-JP" altLang="en-US" sz="7200" dirty="0"/>
              <a:t>回りにある</a:t>
            </a:r>
            <a:r>
              <a:rPr lang="ja-JP" altLang="en-US" sz="7200" dirty="0" smtClean="0"/>
              <a:t>コンピュータ</a:t>
            </a:r>
            <a:r>
              <a:rPr lang="ja-JP" altLang="en-US" sz="7200" dirty="0"/>
              <a:t>　　　　　　　　</a:t>
            </a:r>
            <a:r>
              <a:rPr lang="ja-JP" altLang="en-US" sz="1800" dirty="0"/>
              <a:t>　　</a:t>
            </a:r>
            <a:r>
              <a:rPr lang="en-US" altLang="ja-JP" sz="1800" dirty="0" smtClean="0"/>
              <a:t/>
            </a:r>
            <a:br>
              <a:rPr lang="en-US" altLang="ja-JP" sz="1800" dirty="0" smtClean="0"/>
            </a:br>
            <a:r>
              <a:rPr lang="ja-JP" altLang="en-US" sz="7200" dirty="0" smtClean="0"/>
              <a:t>は</a:t>
            </a:r>
            <a:r>
              <a:rPr lang="ja-JP" altLang="en-US" sz="7200" dirty="0"/>
              <a:t>、どんなしくみになっているのだろう</a:t>
            </a:r>
            <a:r>
              <a:rPr lang="ja-JP" altLang="en-US" sz="7200" dirty="0" smtClean="0"/>
              <a:t>。</a:t>
            </a:r>
            <a:r>
              <a:rPr lang="en-US" altLang="ja-JP" sz="7200" dirty="0" smtClean="0"/>
              <a:t/>
            </a:r>
            <a:br>
              <a:rPr lang="en-US" altLang="ja-JP" sz="7200" dirty="0" smtClean="0"/>
            </a:br>
            <a:r>
              <a:rPr lang="ja-JP" altLang="en-US" sz="7200" dirty="0" smtClean="0"/>
              <a:t>　</a:t>
            </a:r>
            <a:r>
              <a:rPr lang="ja-JP" altLang="en-US" sz="1200" dirty="0" smtClean="0"/>
              <a:t>　</a:t>
            </a:r>
            <a:r>
              <a:rPr lang="ja-JP" altLang="en-US" sz="7200" dirty="0" smtClean="0"/>
              <a:t>　</a:t>
            </a:r>
            <a:r>
              <a:rPr lang="ja-JP" altLang="en-US" sz="1200" dirty="0"/>
              <a:t>　</a:t>
            </a:r>
            <a:r>
              <a:rPr lang="ja-JP" altLang="en-US" sz="1200" dirty="0" smtClean="0"/>
              <a:t>　　</a:t>
            </a:r>
            <a:endParaRPr kumimoji="1" lang="ja-JP" altLang="en-US" sz="72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4</a:t>
            </a:fld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４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1291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5</a:t>
            </a:fld>
            <a:endParaRPr kumimoji="1" lang="ja-JP" altLang="en-US" sz="1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５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38149" y="132346"/>
            <a:ext cx="11364829" cy="3218615"/>
          </a:xfrm>
        </p:spPr>
        <p:txBody>
          <a:bodyPr>
            <a:normAutofit fontScale="90000"/>
          </a:bodyPr>
          <a:lstStyle/>
          <a:p>
            <a:r>
              <a:rPr kumimoji="1" lang="ja-JP" altLang="en-US" sz="2200" dirty="0" smtClean="0"/>
              <a:t>          　　み            　　　まわ                                                                                                                                    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ja-JP" altLang="en-US" sz="6700" dirty="0"/>
              <a:t>　</a:t>
            </a:r>
            <a:r>
              <a:rPr lang="ja-JP" altLang="en-US" sz="6700" dirty="0" smtClean="0"/>
              <a:t> </a:t>
            </a:r>
            <a:r>
              <a:rPr kumimoji="1" lang="ja-JP" altLang="en-US" sz="6700" dirty="0" smtClean="0"/>
              <a:t>身の回り（家の中や家の外）で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lang="ja-JP" altLang="en-US" sz="2200" dirty="0" smtClean="0"/>
              <a:t>　</a:t>
            </a:r>
            <a:r>
              <a:rPr kumimoji="1" lang="ja-JP" altLang="en-US" sz="2200" dirty="0" smtClean="0"/>
              <a:t>　　　　　　　　　　　　　　　　　　　　　　　　　　　　</a:t>
            </a:r>
            <a:r>
              <a:rPr kumimoji="1" lang="ja-JP" altLang="en-US" sz="2200" dirty="0" err="1" smtClean="0"/>
              <a:t>つか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kumimoji="1" lang="ja-JP" altLang="en-US" sz="6700" dirty="0" smtClean="0"/>
              <a:t>コンピュータが使われているものを</a:t>
            </a:r>
            <a:r>
              <a:rPr kumimoji="1" lang="en-US" altLang="ja-JP" sz="6700" dirty="0" smtClean="0"/>
              <a:t/>
            </a:r>
            <a:br>
              <a:rPr kumimoji="1" lang="en-US" altLang="ja-JP" sz="6700" dirty="0" smtClean="0"/>
            </a:br>
            <a:r>
              <a:rPr kumimoji="1" lang="ja-JP" altLang="en-US" sz="2200" dirty="0" smtClean="0"/>
              <a:t>　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kumimoji="1" lang="ja-JP" altLang="en-US" sz="6700" dirty="0" smtClean="0"/>
              <a:t>５つ書きましょう。</a:t>
            </a:r>
            <a:endParaRPr kumimoji="1" lang="ja-JP" altLang="en-US" sz="6700" dirty="0"/>
          </a:p>
        </p:txBody>
      </p:sp>
    </p:spTree>
    <p:extLst>
      <p:ext uri="{BB962C8B-B14F-4D97-AF65-F5344CB8AC3E}">
        <p14:creationId xmlns:p14="http://schemas.microsoft.com/office/powerpoint/2010/main" val="177562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8149" y="132346"/>
            <a:ext cx="11364829" cy="3218615"/>
          </a:xfrm>
        </p:spPr>
        <p:txBody>
          <a:bodyPr>
            <a:normAutofit fontScale="90000"/>
          </a:bodyPr>
          <a:lstStyle/>
          <a:p>
            <a:r>
              <a:rPr kumimoji="1" lang="ja-JP" altLang="en-US" sz="2200" dirty="0" smtClean="0"/>
              <a:t>          　　み            　　　まわ                                                                                                                                     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ja-JP" altLang="en-US" sz="6700" dirty="0"/>
              <a:t>　</a:t>
            </a:r>
            <a:r>
              <a:rPr lang="ja-JP" altLang="en-US" sz="6700" dirty="0" smtClean="0"/>
              <a:t> </a:t>
            </a:r>
            <a:r>
              <a:rPr kumimoji="1" lang="ja-JP" altLang="en-US" sz="6700" dirty="0" smtClean="0"/>
              <a:t>身の回り（家の中や家の外）で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lang="ja-JP" altLang="en-US" sz="2200" dirty="0" smtClean="0"/>
              <a:t>　</a:t>
            </a:r>
            <a:r>
              <a:rPr kumimoji="1" lang="ja-JP" altLang="en-US" sz="2200" dirty="0" smtClean="0"/>
              <a:t>　　　　　　　　　　　　　　　　　　　　　　　　　　　　</a:t>
            </a:r>
            <a:r>
              <a:rPr kumimoji="1" lang="ja-JP" altLang="en-US" sz="2200" dirty="0" err="1" smtClean="0"/>
              <a:t>つか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kumimoji="1" lang="ja-JP" altLang="en-US" sz="6700" dirty="0" smtClean="0"/>
              <a:t>コンピュータが使われているものを</a:t>
            </a:r>
            <a:r>
              <a:rPr kumimoji="1" lang="en-US" altLang="ja-JP" sz="6700" dirty="0" smtClean="0"/>
              <a:t/>
            </a:r>
            <a:br>
              <a:rPr kumimoji="1" lang="en-US" altLang="ja-JP" sz="6700" dirty="0" smtClean="0"/>
            </a:br>
            <a:r>
              <a:rPr kumimoji="1" lang="ja-JP" altLang="en-US" sz="2200" dirty="0" smtClean="0"/>
              <a:t>　</a:t>
            </a:r>
            <a:r>
              <a:rPr lang="en-US" altLang="ja-JP" sz="6700" dirty="0"/>
              <a:t/>
            </a:r>
            <a:br>
              <a:rPr lang="en-US" altLang="ja-JP" sz="6700" dirty="0"/>
            </a:br>
            <a:r>
              <a:rPr kumimoji="1" lang="ja-JP" altLang="en-US" sz="6700" dirty="0" smtClean="0"/>
              <a:t>５つ書きましょう。</a:t>
            </a:r>
            <a:endParaRPr kumimoji="1" lang="ja-JP" altLang="en-US" sz="6700" dirty="0"/>
          </a:p>
        </p:txBody>
      </p:sp>
      <p:sp>
        <p:nvSpPr>
          <p:cNvPr id="4" name="下矢印 3"/>
          <p:cNvSpPr/>
          <p:nvPr/>
        </p:nvSpPr>
        <p:spPr>
          <a:xfrm>
            <a:off x="5186947" y="3451141"/>
            <a:ext cx="1270000" cy="8114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38149" y="4362784"/>
            <a:ext cx="11268577" cy="2358691"/>
          </a:xfrm>
          <a:prstGeom prst="rect">
            <a:avLst/>
          </a:prstGeom>
          <a:ln w="25400">
            <a:solidFill>
              <a:schemeClr val="accent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 smtClean="0"/>
              <a:t>　　　　　　　　　　 い  けん　　</a:t>
            </a:r>
            <a:r>
              <a:rPr lang="ja-JP" altLang="en-US" sz="2400" dirty="0"/>
              <a:t> </a:t>
            </a:r>
            <a:r>
              <a:rPr lang="ja-JP" altLang="en-US" sz="2400" dirty="0" smtClean="0"/>
              <a:t>こう かん　　　　　　　　　　　　  い  じょう</a:t>
            </a:r>
            <a:endParaRPr lang="en-US" altLang="ja-JP" sz="2400" dirty="0" smtClean="0"/>
          </a:p>
          <a:p>
            <a:r>
              <a:rPr lang="ja-JP" altLang="en-US" sz="5400" dirty="0" smtClean="0"/>
              <a:t>友だちと意見を交換して、１０</a:t>
            </a:r>
            <a:r>
              <a:rPr lang="ja-JP" altLang="en-US" sz="5400" dirty="0" err="1" smtClean="0"/>
              <a:t>こ</a:t>
            </a:r>
            <a:r>
              <a:rPr lang="ja-JP" altLang="en-US" sz="5400" dirty="0" smtClean="0"/>
              <a:t>以上にふやしましょう。（３人の友だ</a:t>
            </a:r>
            <a:r>
              <a:rPr lang="ja-JP" altLang="en-US" sz="5400" dirty="0"/>
              <a:t>ち</a:t>
            </a:r>
            <a:r>
              <a:rPr lang="ja-JP" altLang="en-US" sz="5400" dirty="0" smtClean="0"/>
              <a:t>と）</a:t>
            </a:r>
            <a:endParaRPr lang="ja-JP" altLang="en-US" sz="5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6</a:t>
            </a:fld>
            <a:endParaRPr kumimoji="1" lang="ja-JP" altLang="en-US" sz="16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６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061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2300" y="3340099"/>
            <a:ext cx="10515600" cy="1325563"/>
          </a:xfrm>
        </p:spPr>
        <p:txBody>
          <a:bodyPr/>
          <a:lstStyle/>
          <a:p>
            <a:r>
              <a:rPr kumimoji="1" lang="ja-JP" altLang="en-US" sz="4800" dirty="0" smtClean="0"/>
              <a:t>家の中には</a:t>
            </a:r>
            <a:r>
              <a:rPr kumimoji="1" lang="ja-JP" altLang="en-US" dirty="0" smtClean="0"/>
              <a:t>・・・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22300" y="50307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800" dirty="0" smtClean="0"/>
              <a:t>家の外には</a:t>
            </a:r>
            <a:r>
              <a:rPr lang="ja-JP" altLang="en-US" dirty="0" smtClean="0"/>
              <a:t>・・・</a:t>
            </a:r>
            <a:endParaRPr lang="ja-JP" altLang="en-US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117063" y="432743"/>
            <a:ext cx="11802889" cy="2471724"/>
          </a:xfrm>
          <a:prstGeom prst="rect">
            <a:avLst/>
          </a:prstGeom>
          <a:ln w="25400">
            <a:solidFill>
              <a:schemeClr val="accent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600" dirty="0" smtClean="0"/>
              <a:t>　　    </a:t>
            </a:r>
            <a:r>
              <a:rPr lang="ja-JP" altLang="en-US" sz="2000" dirty="0" smtClean="0"/>
              <a:t>み　　　　       </a:t>
            </a:r>
            <a:r>
              <a:rPr lang="ja-JP" altLang="en-US" sz="2000" dirty="0" err="1" smtClean="0"/>
              <a:t>まわ</a:t>
            </a:r>
            <a:endParaRPr lang="en-US" altLang="ja-JP" sz="2000" dirty="0" smtClean="0"/>
          </a:p>
          <a:p>
            <a:r>
              <a:rPr lang="ja-JP" altLang="en-US" sz="5800" dirty="0" smtClean="0"/>
              <a:t>　身の回り（家の中や家の外）で</a:t>
            </a:r>
            <a:endParaRPr lang="en-US" altLang="ja-JP" sz="5800" dirty="0" smtClean="0"/>
          </a:p>
          <a:p>
            <a:r>
              <a:rPr lang="en-US" altLang="ja-JP" sz="2000" dirty="0" smtClean="0"/>
              <a:t>                                                                                </a:t>
            </a:r>
            <a:r>
              <a:rPr lang="ja-JP" altLang="en-US" sz="2000" dirty="0" err="1" smtClean="0"/>
              <a:t>つか</a:t>
            </a:r>
            <a:endParaRPr lang="en-US" altLang="ja-JP" sz="2000" dirty="0"/>
          </a:p>
          <a:p>
            <a:r>
              <a:rPr lang="ja-JP" altLang="en-US" sz="5800" dirty="0" smtClean="0"/>
              <a:t>コンピュータが使われているものは？</a:t>
            </a:r>
            <a:endParaRPr lang="ja-JP" altLang="en-US" sz="58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7</a:t>
            </a:fld>
            <a:endParaRPr kumimoji="1" lang="ja-JP" altLang="en-US" sz="16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７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830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ids.wanpug.com/illust/illust2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344" y="4628895"/>
            <a:ext cx="1136686" cy="146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kids.wanpug.com/illust/illust13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2687" y="4652229"/>
            <a:ext cx="1496133" cy="131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6898b.png (800×56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402" y="2521363"/>
            <a:ext cx="1699935" cy="118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9d5ce011fb2d8b3ee93b3306d0c9429d.png (320×59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40" y="4302204"/>
            <a:ext cx="763324" cy="140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9da3532fd879eea13edb77b5b5af2981.png (420×24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925" y="1314453"/>
            <a:ext cx="1696824" cy="96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24887abd2bdbb8b8ad4f353e131a849.png (260×225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86" y="3939563"/>
            <a:ext cx="981683" cy="8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56836e8b30f41798d805fd4f89555c7.png (220×420)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58" y="3795036"/>
            <a:ext cx="1117106" cy="21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f62d7b18b5167e095a15ff01ef8c4549.png (270×170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71" y="2798383"/>
            <a:ext cx="1452470" cy="91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3c252fe5ea6a93dad3c5519612422d89.png (220×320)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041" y="3939563"/>
            <a:ext cx="1267475" cy="18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9aa4cabab39f677a68bbfe14d4ac321f.png (600×230)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889" y="553468"/>
            <a:ext cx="1985178" cy="76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44e87b774582fd7e26d5fd9bfb4e7173.png (768×360)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018" y="657297"/>
            <a:ext cx="2534668" cy="102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6997.png (830×830)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54" y="410282"/>
            <a:ext cx="1983314" cy="198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86" y="2521955"/>
            <a:ext cx="622287" cy="62228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686" y="2393596"/>
            <a:ext cx="622287" cy="62228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722" y="1003309"/>
            <a:ext cx="622287" cy="622287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85" y="1215350"/>
            <a:ext cx="622287" cy="622287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86" y="1003308"/>
            <a:ext cx="622287" cy="622287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967" y="1600985"/>
            <a:ext cx="622287" cy="6222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92" y="3952939"/>
            <a:ext cx="622287" cy="62228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78" y="4239076"/>
            <a:ext cx="622287" cy="622287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524" y="3585883"/>
            <a:ext cx="622287" cy="622287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77" y="4577183"/>
            <a:ext cx="622287" cy="622287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1600" smtClean="0"/>
              <a:t>8</a:t>
            </a:fld>
            <a:endParaRPr kumimoji="1" lang="ja-JP" altLang="en-US" sz="16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 smtClean="0"/>
              <a:t>８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7041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4" name="clean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1300" y="-9525"/>
            <a:ext cx="9156700" cy="6867525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572719" y="2983369"/>
            <a:ext cx="71660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8800" b="1" dirty="0">
                <a:solidFill>
                  <a:srgbClr val="FF0000"/>
                </a:solidFill>
                <a:latin typeface="+mj-ea"/>
                <a:ea typeface="+mj-ea"/>
              </a:rPr>
              <a:t>プログラミング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728" y="1720312"/>
            <a:ext cx="1263057" cy="1263057"/>
          </a:xfrm>
          <a:prstGeom prst="rect">
            <a:avLst/>
          </a:prstGeom>
        </p:spPr>
      </p:pic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87A55-FF09-4C4B-A2D9-0101BED6D3AE}" type="slidenum">
              <a:rPr kumimoji="1" lang="ja-JP" altLang="en-US" sz="2400" smtClean="0"/>
              <a:t>9</a:t>
            </a:fld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137900" y="0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lang="ja-JP" altLang="en-US" sz="2800" dirty="0"/>
              <a:t>９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9718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524</Words>
  <Application>Microsoft Office PowerPoint</Application>
  <PresentationFormat>ワイド画面</PresentationFormat>
  <Paragraphs>129</Paragraphs>
  <Slides>14</Slides>
  <Notes>14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0" baseType="lpstr">
      <vt:lpstr>ＭＳ Ｐゴシック</vt:lpstr>
      <vt:lpstr>ＭＳ ゴシック</vt:lpstr>
      <vt:lpstr>Arial</vt:lpstr>
      <vt:lpstr>Calibri</vt:lpstr>
      <vt:lpstr>Calibri Light</vt:lpstr>
      <vt:lpstr>Office テーマ</vt:lpstr>
      <vt:lpstr>PowerPoint プレゼンテーション</vt:lpstr>
      <vt:lpstr>おそうじロボットには、コビトさんが？</vt:lpstr>
      <vt:lpstr>PowerPoint プレゼンテーション</vt:lpstr>
      <vt:lpstr>　　　　み　　　　　まわ 　身の回りにあるコンピュータ　　　　　　　　　　 は、どんなしくみになっているのだろう。 　　　　　　</vt:lpstr>
      <vt:lpstr>          　　み            　　　まわ                                                                                                                                      　 身の回り（家の中や家の外）で 　　　　　　　　　　　　　　　　　　　　　　　　　　　　　つか コンピュータが使われているものを 　 ５つ書きましょう。</vt:lpstr>
      <vt:lpstr>          　　み            　　　まわ                                                                                                                                      　 身の回り（家の中や家の外）で 　　　　　　　　　　　　　　　　　　　　　　　　　　　　　つか コンピュータが使われているものを 　 ５つ書きましょう。</vt:lpstr>
      <vt:lpstr>家の中には・・・</vt:lpstr>
      <vt:lpstr>PowerPoint プレゼンテーション</vt:lpstr>
      <vt:lpstr>PowerPoint プレゼンテーション</vt:lpstr>
      <vt:lpstr>　　　　　　    めいれい どんな命令がコンピュータにはされているのかな？</vt:lpstr>
      <vt:lpstr>PowerPoint プレゼンテーション</vt:lpstr>
      <vt:lpstr>アワーオブコード    こてんてき    めいろ Hour of Code 「古典的な迷路」</vt:lpstr>
      <vt:lpstr>PowerPoint プレゼンテーション</vt:lpstr>
      <vt:lpstr>                             じゅぎょう           　　　　   かえ 今日の授業をふり返りましょう。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千葉県総合教育センター</dc:creator>
  <cp:lastModifiedBy>sosemedia5</cp:lastModifiedBy>
  <cp:revision>53</cp:revision>
  <cp:lastPrinted>2019-02-20T02:25:40Z</cp:lastPrinted>
  <dcterms:created xsi:type="dcterms:W3CDTF">2017-08-26T05:50:12Z</dcterms:created>
  <dcterms:modified xsi:type="dcterms:W3CDTF">2020-02-25T07:43:14Z</dcterms:modified>
</cp:coreProperties>
</file>