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9" r:id="rId3"/>
    <p:sldId id="270" r:id="rId4"/>
    <p:sldId id="281" r:id="rId5"/>
    <p:sldId id="282" r:id="rId6"/>
    <p:sldId id="283" r:id="rId7"/>
    <p:sldId id="278" r:id="rId8"/>
    <p:sldId id="285" r:id="rId9"/>
    <p:sldId id="286" r:id="rId10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F4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79" autoAdjust="0"/>
    <p:restoredTop sz="84657" autoAdjust="0"/>
  </p:normalViewPr>
  <p:slideViewPr>
    <p:cSldViewPr snapToGrid="0">
      <p:cViewPr varScale="1">
        <p:scale>
          <a:sx n="84" d="100"/>
          <a:sy n="84" d="100"/>
        </p:scale>
        <p:origin x="302" y="8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258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9787" cy="498693"/>
          </a:xfrm>
          <a:prstGeom prst="rect">
            <a:avLst/>
          </a:prstGeom>
        </p:spPr>
        <p:txBody>
          <a:bodyPr vert="horz" lIns="91443" tIns="45721" rIns="91443" bIns="45721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40" y="2"/>
            <a:ext cx="2949787" cy="498693"/>
          </a:xfrm>
          <a:prstGeom prst="rect">
            <a:avLst/>
          </a:prstGeom>
        </p:spPr>
        <p:txBody>
          <a:bodyPr vert="horz" lIns="91443" tIns="45721" rIns="91443" bIns="45721" rtlCol="0"/>
          <a:lstStyle>
            <a:lvl1pPr algn="r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440647"/>
            <a:ext cx="2949787" cy="498692"/>
          </a:xfrm>
          <a:prstGeom prst="rect">
            <a:avLst/>
          </a:prstGeom>
        </p:spPr>
        <p:txBody>
          <a:bodyPr vert="horz" lIns="91443" tIns="45721" rIns="91443" bIns="45721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40" y="9440647"/>
            <a:ext cx="2949787" cy="498692"/>
          </a:xfrm>
          <a:prstGeom prst="rect">
            <a:avLst/>
          </a:prstGeom>
        </p:spPr>
        <p:txBody>
          <a:bodyPr vert="horz" lIns="91443" tIns="45721" rIns="91443" bIns="45721" rtlCol="0" anchor="b"/>
          <a:lstStyle>
            <a:lvl1pPr algn="r">
              <a:defRPr sz="1200"/>
            </a:lvl1pPr>
          </a:lstStyle>
          <a:p>
            <a:fld id="{302FAE6D-E169-4914-8A31-D0D81377A9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514253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9787" cy="498693"/>
          </a:xfrm>
          <a:prstGeom prst="rect">
            <a:avLst/>
          </a:prstGeom>
        </p:spPr>
        <p:txBody>
          <a:bodyPr vert="horz" lIns="91443" tIns="45721" rIns="91443" bIns="45721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40" y="2"/>
            <a:ext cx="2949787" cy="498693"/>
          </a:xfrm>
          <a:prstGeom prst="rect">
            <a:avLst/>
          </a:prstGeom>
        </p:spPr>
        <p:txBody>
          <a:bodyPr vert="horz" lIns="91443" tIns="45721" rIns="91443" bIns="45721" rtlCol="0"/>
          <a:lstStyle>
            <a:lvl1pPr algn="r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3" tIns="45721" rIns="91443" bIns="4572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83307"/>
            <a:ext cx="5445760" cy="3913614"/>
          </a:xfrm>
          <a:prstGeom prst="rect">
            <a:avLst/>
          </a:prstGeom>
        </p:spPr>
        <p:txBody>
          <a:bodyPr vert="horz" lIns="91443" tIns="45721" rIns="91443" bIns="45721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647"/>
            <a:ext cx="2949787" cy="498692"/>
          </a:xfrm>
          <a:prstGeom prst="rect">
            <a:avLst/>
          </a:prstGeom>
        </p:spPr>
        <p:txBody>
          <a:bodyPr vert="horz" lIns="91443" tIns="45721" rIns="91443" bIns="45721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40" y="9440647"/>
            <a:ext cx="2949787" cy="498692"/>
          </a:xfrm>
          <a:prstGeom prst="rect">
            <a:avLst/>
          </a:prstGeom>
        </p:spPr>
        <p:txBody>
          <a:bodyPr vert="horz" lIns="91443" tIns="45721" rIns="91443" bIns="45721" rtlCol="0" anchor="b"/>
          <a:lstStyle>
            <a:lvl1pPr algn="r">
              <a:defRPr sz="1200"/>
            </a:lvl1pPr>
          </a:lstStyle>
          <a:p>
            <a:fld id="{41D8CEFB-A7B8-4DC6-A8EA-6B071EE01F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830488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z="2000" dirty="0"/>
              <a:t>まず</a:t>
            </a:r>
            <a:r>
              <a:rPr lang="ja-JP" altLang="en-US" sz="2000" dirty="0" smtClean="0"/>
              <a:t>は、これ</a:t>
            </a:r>
            <a:r>
              <a:rPr lang="ja-JP" altLang="en-US" sz="2000" dirty="0"/>
              <a:t>を見てもらいましょう・・・</a:t>
            </a:r>
            <a:endParaRPr lang="en-US" altLang="ja-JP" sz="2000" dirty="0"/>
          </a:p>
          <a:p>
            <a:r>
              <a:rPr lang="ja-JP" altLang="en-US" sz="2000" dirty="0"/>
              <a:t>な～んだ？</a:t>
            </a:r>
            <a:endParaRPr lang="en-US" altLang="ja-JP" sz="2000" dirty="0"/>
          </a:p>
          <a:p>
            <a:r>
              <a:rPr lang="ja-JP" altLang="en-US" sz="2000" dirty="0"/>
              <a:t>え？　</a:t>
            </a:r>
            <a:r>
              <a:rPr lang="en-US" altLang="ja-JP" sz="2000" dirty="0"/>
              <a:t>UFO</a:t>
            </a:r>
            <a:r>
              <a:rPr lang="ja-JP" altLang="en-US" sz="2000" dirty="0"/>
              <a:t>？　ラジコンカー？</a:t>
            </a:r>
            <a:endParaRPr lang="en-US" altLang="ja-JP" sz="2000" dirty="0"/>
          </a:p>
          <a:p>
            <a:r>
              <a:rPr lang="ja-JP" altLang="en-US" sz="2000" dirty="0"/>
              <a:t>はい！　そうですね！　「おそうじロボット」　「ロボットそうじき」ですねぇ</a:t>
            </a:r>
            <a:endParaRPr lang="en-US" altLang="ja-JP" sz="2000" dirty="0"/>
          </a:p>
          <a:p>
            <a:endParaRPr lang="en-US" altLang="ja-JP" sz="2000" dirty="0" smtClean="0"/>
          </a:p>
          <a:p>
            <a:r>
              <a:rPr lang="ja-JP" altLang="en-US" sz="2000" dirty="0" smtClean="0"/>
              <a:t>なん</a:t>
            </a:r>
            <a:r>
              <a:rPr lang="ja-JP" altLang="en-US" sz="2000" dirty="0"/>
              <a:t>だか</a:t>
            </a:r>
            <a:r>
              <a:rPr lang="ja-JP" altLang="en-US" sz="2000" dirty="0" smtClean="0"/>
              <a:t>忙しく、動いて</a:t>
            </a:r>
            <a:r>
              <a:rPr lang="ja-JP" altLang="en-US" sz="2000" dirty="0"/>
              <a:t>いますが</a:t>
            </a:r>
            <a:r>
              <a:rPr lang="en-US" altLang="ja-JP" sz="2000" dirty="0"/>
              <a:t>…</a:t>
            </a:r>
            <a:endParaRPr lang="ja-JP" altLang="en-US" sz="2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8CEFB-A7B8-4DC6-A8EA-6B071EE01F41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4428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423">
              <a:defRPr/>
            </a:pPr>
            <a:r>
              <a:rPr lang="ja-JP" altLang="en-US" sz="2000" dirty="0" smtClean="0"/>
              <a:t>お掃除</a:t>
            </a:r>
            <a:r>
              <a:rPr lang="ja-JP" altLang="en-US" sz="2000" dirty="0"/>
              <a:t>ロボットの中身って・・・いったい・・・・</a:t>
            </a:r>
            <a:endParaRPr lang="en-US" altLang="ja-JP" sz="2000" dirty="0"/>
          </a:p>
          <a:p>
            <a:pPr defTabSz="914423">
              <a:defRPr/>
            </a:pPr>
            <a:r>
              <a:rPr lang="ja-JP" altLang="en-US" sz="2000" dirty="0"/>
              <a:t>コビトさんが動かしているのかなぁ？</a:t>
            </a:r>
            <a:endParaRPr lang="en-US" altLang="ja-JP" sz="2000" dirty="0"/>
          </a:p>
          <a:p>
            <a:pPr defTabSz="914423">
              <a:defRPr/>
            </a:pPr>
            <a:r>
              <a:rPr lang="ja-JP" altLang="en-US" sz="2000" dirty="0"/>
              <a:t>みなさん</a:t>
            </a:r>
            <a:r>
              <a:rPr lang="ja-JP" altLang="en-US" sz="2000" dirty="0" smtClean="0"/>
              <a:t>は、どう思いますか？</a:t>
            </a:r>
            <a:endParaRPr lang="ja-JP" altLang="en-US" sz="2000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702B2-4B77-439A-8FD5-F5621F47FB56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370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423">
              <a:defRPr/>
            </a:pPr>
            <a:r>
              <a:rPr lang="ja-JP" altLang="en-US" sz="2000" dirty="0" smtClean="0"/>
              <a:t>じつは、コビト</a:t>
            </a:r>
            <a:r>
              <a:rPr lang="ja-JP" altLang="en-US" sz="2000" dirty="0"/>
              <a:t>さんでは</a:t>
            </a:r>
            <a:r>
              <a:rPr lang="ja-JP" altLang="en-US" sz="2000" dirty="0" smtClean="0"/>
              <a:t>なくて、小さなコンピュータが入っているんですね！</a:t>
            </a:r>
            <a:endParaRPr kumimoji="1" lang="en-US" altLang="ja-JP" sz="2000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702B2-4B77-439A-8FD5-F5621F47FB56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53201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423">
              <a:defRPr/>
            </a:pPr>
            <a:r>
              <a:rPr lang="ja-JP" altLang="en-US" sz="2000" dirty="0"/>
              <a:t>それで</a:t>
            </a:r>
            <a:r>
              <a:rPr lang="ja-JP" altLang="en-US" sz="2000" dirty="0" smtClean="0"/>
              <a:t>は、この時間は、この</a:t>
            </a:r>
            <a:r>
              <a:rPr lang="ja-JP" altLang="en-US" sz="2000" dirty="0"/>
              <a:t>コンピュータについて考えていきたいと思います。</a:t>
            </a:r>
            <a:endParaRPr lang="en-US" altLang="ja-JP" sz="2000" dirty="0"/>
          </a:p>
          <a:p>
            <a:pPr defTabSz="914423">
              <a:defRPr/>
            </a:pPr>
            <a:r>
              <a:rPr lang="ja-JP" altLang="en-US" sz="2000" dirty="0"/>
              <a:t>それで</a:t>
            </a:r>
            <a:r>
              <a:rPr lang="ja-JP" altLang="en-US" sz="2000" dirty="0" smtClean="0"/>
              <a:t>は、読んで</a:t>
            </a:r>
            <a:r>
              <a:rPr lang="ja-JP" altLang="en-US" sz="2000" dirty="0"/>
              <a:t>みましょう・・・</a:t>
            </a:r>
            <a:endParaRPr lang="en-US" altLang="ja-JP" sz="2000" dirty="0"/>
          </a:p>
          <a:p>
            <a:pPr defTabSz="914423">
              <a:defRPr/>
            </a:pPr>
            <a:r>
              <a:rPr lang="ja-JP" altLang="en-US" sz="2000" dirty="0"/>
              <a:t>はい！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8CEFB-A7B8-4DC6-A8EA-6B071EE01F41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90292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423">
              <a:defRPr/>
            </a:pPr>
            <a:r>
              <a:rPr lang="ja-JP" altLang="en-US" sz="2000" dirty="0" smtClean="0"/>
              <a:t>家の中や家の外など、身の回りのことで考えていきましょう。</a:t>
            </a:r>
            <a:endParaRPr lang="en-US" altLang="ja-JP" sz="2000" dirty="0" smtClean="0"/>
          </a:p>
          <a:p>
            <a:pPr defTabSz="914423">
              <a:defRPr/>
            </a:pPr>
            <a:r>
              <a:rPr lang="ja-JP" altLang="en-US" sz="2000" dirty="0" smtClean="0"/>
              <a:t>どんなものにコンピュータが使われているかな？</a:t>
            </a:r>
            <a:endParaRPr lang="en-US" altLang="ja-JP" sz="2000" dirty="0" smtClean="0"/>
          </a:p>
          <a:p>
            <a:pPr defTabSz="914423">
              <a:defRPr/>
            </a:pPr>
            <a:r>
              <a:rPr lang="ja-JP" altLang="en-US" sz="2000" dirty="0" smtClean="0"/>
              <a:t>思いついた人は発表してください。</a:t>
            </a:r>
            <a:endParaRPr lang="ja-JP" altLang="en-US" sz="2000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8CEFB-A7B8-4DC6-A8EA-6B071EE01F41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57432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423">
              <a:defRPr/>
            </a:pPr>
            <a:r>
              <a:rPr lang="ja-JP" altLang="en-US" sz="2000" dirty="0"/>
              <a:t>色々なもの</a:t>
            </a:r>
            <a:r>
              <a:rPr lang="ja-JP" altLang="en-US" sz="2000" dirty="0" smtClean="0"/>
              <a:t>が、見つかりました</a:t>
            </a:r>
            <a:r>
              <a:rPr lang="ja-JP" altLang="en-US" sz="2000" dirty="0"/>
              <a:t>ねぇ</a:t>
            </a:r>
            <a:r>
              <a:rPr lang="ja-JP" altLang="en-US" sz="2000" dirty="0" smtClean="0"/>
              <a:t>～</a:t>
            </a:r>
            <a:endParaRPr lang="en-US" altLang="ja-JP" sz="2000" dirty="0"/>
          </a:p>
          <a:p>
            <a:pPr defTabSz="914423">
              <a:defRPr/>
            </a:pPr>
            <a:r>
              <a:rPr lang="ja-JP" altLang="en-US" sz="2000" dirty="0"/>
              <a:t>み～</a:t>
            </a:r>
            <a:r>
              <a:rPr lang="ja-JP" altLang="en-US" sz="2000" dirty="0" smtClean="0"/>
              <a:t>んな、コンピュータ</a:t>
            </a:r>
            <a:r>
              <a:rPr lang="ja-JP" altLang="en-US" sz="2000" dirty="0"/>
              <a:t>が入っているんですね！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8CEFB-A7B8-4DC6-A8EA-6B071EE01F41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55889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423">
              <a:defRPr/>
            </a:pPr>
            <a:r>
              <a:rPr kumimoji="1" lang="ja-JP" altLang="en-US" sz="2000" dirty="0" smtClean="0"/>
              <a:t>それでは、コンピュータを使った体験をしてみましょう。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今日は、「古典的な迷路」というものをやってみます。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まず、コンピュータの電源を入れましょう。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（</a:t>
            </a:r>
            <a:r>
              <a:rPr kumimoji="1" lang="en-US" altLang="ja-JP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Google</a:t>
            </a:r>
            <a:r>
              <a:rPr kumimoji="1" lang="ja-JP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　</a:t>
            </a:r>
            <a:r>
              <a:rPr kumimoji="1" lang="en-US" altLang="ja-JP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Chrome</a:t>
            </a:r>
            <a:r>
              <a:rPr kumimoji="1" lang="ja-JP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等を開かせ、スライド８へ）</a:t>
            </a:r>
            <a:r>
              <a:rPr kumimoji="1" lang="en-US" altLang="ja-JP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 </a:t>
            </a:r>
            <a:endParaRPr kumimoji="1" lang="en-US" altLang="ja-JP" sz="2000" dirty="0" smtClean="0"/>
          </a:p>
          <a:p>
            <a:endParaRPr kumimoji="1" lang="en-US" altLang="ja-JP" sz="2000" dirty="0" smtClean="0"/>
          </a:p>
          <a:p>
            <a:r>
              <a:rPr kumimoji="1" lang="ja-JP" altLang="en-US" sz="2000" dirty="0" smtClean="0"/>
              <a:t>（全員のＰＣが起動したら）</a:t>
            </a:r>
            <a:endParaRPr kumimoji="1" lang="en-US" altLang="ja-JP" sz="2000" dirty="0" smtClean="0"/>
          </a:p>
          <a:p>
            <a:pPr defTabSz="914423">
              <a:defRPr/>
            </a:pPr>
            <a:r>
              <a:rPr lang="ja-JP" altLang="en-US" sz="2000" dirty="0" smtClean="0"/>
              <a:t>・ガイドビデオがあるので、その動画を見ながら一緒にやっていきましょう。</a:t>
            </a:r>
            <a:endParaRPr lang="en-US" altLang="ja-JP" sz="2000" dirty="0" smtClean="0"/>
          </a:p>
          <a:p>
            <a:pPr defTabSz="914423">
              <a:defRPr/>
            </a:pPr>
            <a:endParaRPr lang="en-US" altLang="ja-JP" sz="2000" dirty="0" smtClean="0"/>
          </a:p>
          <a:p>
            <a:pPr defTabSz="914423">
              <a:defRPr/>
            </a:pPr>
            <a:r>
              <a:rPr lang="en-US" altLang="ja-JP" sz="2000" dirty="0" smtClean="0"/>
              <a:t>※</a:t>
            </a:r>
            <a:r>
              <a:rPr lang="ja-JP" altLang="en-US" sz="2000" dirty="0" smtClean="0"/>
              <a:t>ガイドビデオを視聴する</a:t>
            </a:r>
            <a:endParaRPr lang="en-US" altLang="ja-JP" sz="200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8CEFB-A7B8-4DC6-A8EA-6B071EE01F41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33163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423">
              <a:defRPr/>
            </a:pPr>
            <a:r>
              <a:rPr lang="en-US" altLang="ja-JP" sz="1200" dirty="0" smtClean="0"/>
              <a:t>※</a:t>
            </a:r>
            <a:r>
              <a:rPr lang="ja-JP" altLang="en-US" sz="1200" dirty="0" smtClean="0"/>
              <a:t>ひらがなが出ているキーボードの場合</a:t>
            </a:r>
            <a:endParaRPr lang="en-US" altLang="ja-JP" sz="1200" dirty="0" smtClean="0"/>
          </a:p>
          <a:p>
            <a:pPr defTabSz="914423">
              <a:defRPr/>
            </a:pPr>
            <a:r>
              <a:rPr lang="ja-JP" altLang="en-US" sz="1200" dirty="0" smtClean="0"/>
              <a:t>では、太い矢印がさしているところに字を入れていきます。黒いところをよく見てください。今から色で示すところと同じ場所を自分の</a:t>
            </a:r>
            <a:r>
              <a:rPr lang="en-US" altLang="ja-JP" sz="1200" dirty="0" smtClean="0"/>
              <a:t>PC</a:t>
            </a:r>
            <a:r>
              <a:rPr lang="ja-JP" altLang="en-US" sz="1200" dirty="0" smtClean="0"/>
              <a:t>で押しましょう。･･･ｸﾘｯｸ･･･「く」をさがして押しましょう（表示画面では「く」とならないことを確認）（以下、ｸﾘｯｸ～繰り返し、最後に</a:t>
            </a:r>
            <a:r>
              <a:rPr lang="en-US" altLang="ja-JP" sz="1200" dirty="0" smtClean="0"/>
              <a:t>Enter</a:t>
            </a:r>
            <a:r>
              <a:rPr lang="ja-JP" altLang="en-US" sz="1200" dirty="0" smtClean="0"/>
              <a:t>キー）</a:t>
            </a:r>
            <a:endParaRPr lang="en-US" altLang="ja-JP" sz="1200" dirty="0" smtClean="0"/>
          </a:p>
          <a:p>
            <a:pPr defTabSz="914423">
              <a:defRPr/>
            </a:pPr>
            <a:r>
              <a:rPr lang="en-US" altLang="ja-JP" sz="1200" dirty="0" smtClean="0"/>
              <a:t>※</a:t>
            </a:r>
            <a:r>
              <a:rPr lang="ja-JP" altLang="en-US" sz="1200" dirty="0" smtClean="0"/>
              <a:t>アワーオブコードと入力する場面では、英数入力状態で、キーボードの「</a:t>
            </a:r>
            <a:r>
              <a:rPr lang="en-US" altLang="ja-JP" sz="1200" dirty="0" smtClean="0"/>
              <a:t>HOUR OF CODE</a:t>
            </a:r>
            <a:r>
              <a:rPr lang="ja-JP" altLang="en-US" sz="1200" dirty="0" smtClean="0"/>
              <a:t>」の部分を一文字ずつ打って「</a:t>
            </a:r>
            <a:r>
              <a:rPr lang="en-US" altLang="ja-JP" sz="1200" dirty="0" smtClean="0"/>
              <a:t>hour of code</a:t>
            </a:r>
            <a:r>
              <a:rPr lang="ja-JP" altLang="en-US" sz="1200" dirty="0" smtClean="0"/>
              <a:t>」と入力させる。（カタカナ等への変換は行わない）</a:t>
            </a:r>
            <a:endParaRPr lang="en-US" altLang="ja-JP" sz="1200" dirty="0" smtClean="0"/>
          </a:p>
          <a:p>
            <a:pPr defTabSz="914423">
              <a:defRPr/>
            </a:pPr>
            <a:r>
              <a:rPr lang="en-US" altLang="ja-JP" sz="1200" dirty="0" smtClean="0"/>
              <a:t>※</a:t>
            </a:r>
            <a:r>
              <a:rPr lang="ja-JP" altLang="en-US" sz="1200" dirty="0" smtClean="0"/>
              <a:t>ガイドビデオにそって、最大ステージ５まで行う。</a:t>
            </a:r>
            <a:endParaRPr lang="en-US" altLang="ja-JP" sz="1200" dirty="0" smtClean="0"/>
          </a:p>
          <a:p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D8CEFB-A7B8-4DC6-A8EA-6B071EE01F41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24453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200" dirty="0" smtClean="0"/>
              <a:t>※</a:t>
            </a:r>
            <a:r>
              <a:rPr lang="ja-JP" altLang="en-US" sz="1200" dirty="0" smtClean="0"/>
              <a:t>ひらがなが出ていないキーボードの場合</a:t>
            </a:r>
            <a:endParaRPr lang="en-US" altLang="ja-JP" sz="1200" dirty="0" smtClean="0"/>
          </a:p>
          <a:p>
            <a:pPr defTabSz="914423">
              <a:defRPr/>
            </a:pPr>
            <a:r>
              <a:rPr lang="ja-JP" altLang="en-US" sz="1200" dirty="0" smtClean="0"/>
              <a:t>では、太い矢印がさしているところに英語を入れていきます。黒いところをよく見てください。今から色で示すところと同じ場所を自分の</a:t>
            </a:r>
            <a:r>
              <a:rPr lang="en-US" altLang="ja-JP" sz="1200" dirty="0" smtClean="0"/>
              <a:t>PC</a:t>
            </a:r>
            <a:r>
              <a:rPr lang="ja-JP" altLang="en-US" sz="1200" dirty="0" smtClean="0"/>
              <a:t>で押しましょう。ｸﾘｯｸ（</a:t>
            </a:r>
            <a:r>
              <a:rPr lang="en-US" altLang="ja-JP" sz="1200" dirty="0" smtClean="0"/>
              <a:t>H</a:t>
            </a:r>
            <a:r>
              <a:rPr lang="ja-JP" altLang="en-US" sz="1200" dirty="0" smtClean="0"/>
              <a:t>を入力すると、表示画面で</a:t>
            </a:r>
            <a:r>
              <a:rPr lang="ja-JP" altLang="en-US" sz="1200" dirty="0" err="1" smtClean="0"/>
              <a:t>ｈ</a:t>
            </a:r>
            <a:r>
              <a:rPr lang="ja-JP" altLang="en-US" sz="1200" dirty="0" smtClean="0"/>
              <a:t>となっていることを確認）（以下、ｸﾘｯｸ～繰り返し、最後に</a:t>
            </a:r>
            <a:r>
              <a:rPr lang="en-US" altLang="ja-JP" sz="1200" dirty="0" smtClean="0"/>
              <a:t>Enter</a:t>
            </a:r>
            <a:r>
              <a:rPr lang="ja-JP" altLang="en-US" sz="1200" dirty="0" smtClean="0"/>
              <a:t>キー）</a:t>
            </a:r>
            <a:endParaRPr lang="en-US" altLang="ja-JP" sz="1200" dirty="0" smtClean="0"/>
          </a:p>
          <a:p>
            <a:pPr defTabSz="914423">
              <a:defRPr/>
            </a:pPr>
            <a:r>
              <a:rPr lang="en-US" altLang="ja-JP" sz="1200" dirty="0" smtClean="0"/>
              <a:t>※</a:t>
            </a:r>
            <a:r>
              <a:rPr lang="ja-JP" altLang="en-US" sz="1200" dirty="0" smtClean="0"/>
              <a:t>アワーオブコードと入力する場面では、英数入力状態で、キーボードの「</a:t>
            </a:r>
            <a:r>
              <a:rPr lang="en-US" altLang="ja-JP" sz="1200" dirty="0" smtClean="0"/>
              <a:t>HOUR OF CODE</a:t>
            </a:r>
            <a:r>
              <a:rPr lang="ja-JP" altLang="en-US" sz="1200" dirty="0" smtClean="0"/>
              <a:t>」の部分を一文字ずつ打って「</a:t>
            </a:r>
            <a:r>
              <a:rPr lang="en-US" altLang="ja-JP" sz="1200" dirty="0" smtClean="0"/>
              <a:t>hour of code</a:t>
            </a:r>
            <a:r>
              <a:rPr lang="ja-JP" altLang="en-US" sz="1200" dirty="0" smtClean="0"/>
              <a:t>」と入力させる。（カタカナ等への変換は行わない）</a:t>
            </a:r>
            <a:endParaRPr lang="en-US" altLang="ja-JP" sz="1200" dirty="0" smtClean="0"/>
          </a:p>
          <a:p>
            <a:pPr defTabSz="914423">
              <a:defRPr/>
            </a:pPr>
            <a:r>
              <a:rPr lang="en-US" altLang="ja-JP" sz="1200" dirty="0" smtClean="0"/>
              <a:t>※</a:t>
            </a:r>
            <a:r>
              <a:rPr lang="ja-JP" altLang="en-US" sz="1200" dirty="0" smtClean="0"/>
              <a:t>ガイドビデオにそって、最大ステージ５まで行う。</a:t>
            </a:r>
            <a:endParaRPr lang="en-US" altLang="ja-JP" sz="1200" dirty="0" smtClean="0"/>
          </a:p>
          <a:p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D8CEFB-A7B8-4DC6-A8EA-6B071EE01F41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8065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610600" y="6209070"/>
            <a:ext cx="2743200" cy="512405"/>
          </a:xfrm>
        </p:spPr>
        <p:txBody>
          <a:bodyPr/>
          <a:lstStyle>
            <a:lvl1pPr>
              <a:defRPr sz="1600"/>
            </a:lvl1pPr>
          </a:lstStyle>
          <a:p>
            <a:fld id="{33587A55-FF09-4C4B-A2D9-0101BED6D3AE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10442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1220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7378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56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927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560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4974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352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604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1062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2922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251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jpe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4" name="clean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409700" y="0"/>
            <a:ext cx="9156700" cy="6867525"/>
          </a:xfrm>
          <a:prstGeom prst="rect">
            <a:avLst/>
          </a:prstGeom>
        </p:spPr>
      </p:pic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z="1600" smtClean="0"/>
              <a:t>1</a:t>
            </a:fld>
            <a:endParaRPr kumimoji="1" lang="ja-JP" altLang="en-US" sz="16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kumimoji="1" lang="ja-JP" altLang="en-US" sz="2800" dirty="0" smtClean="0"/>
              <a:t>１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09494" y="86497"/>
            <a:ext cx="1173892" cy="861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１－１</a:t>
            </a:r>
            <a:endParaRPr kumimoji="1" lang="en-US" altLang="ja-JP" sz="3200" dirty="0" smtClean="0"/>
          </a:p>
          <a:p>
            <a:r>
              <a:rPr lang="ja-JP" altLang="en-US" dirty="0" smtClean="0"/>
              <a:t>低学年用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04661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579" y="261610"/>
            <a:ext cx="1833221" cy="1833221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5057" y="608488"/>
            <a:ext cx="11008743" cy="1325563"/>
          </a:xfrm>
        </p:spPr>
        <p:txBody>
          <a:bodyPr>
            <a:normAutofit/>
          </a:bodyPr>
          <a:lstStyle/>
          <a:p>
            <a:r>
              <a:rPr lang="ja-JP" altLang="en-US" sz="4800" dirty="0" smtClean="0"/>
              <a:t>おそう</a:t>
            </a:r>
            <a:r>
              <a:rPr lang="ja-JP" altLang="en-US" sz="4800" dirty="0"/>
              <a:t>じ</a:t>
            </a:r>
            <a:r>
              <a:rPr kumimoji="1" lang="ja-JP" altLang="en-US" sz="4800" dirty="0" smtClean="0"/>
              <a:t>ロボットには、コビトさんが？</a:t>
            </a:r>
            <a:endParaRPr kumimoji="1" lang="ja-JP" altLang="en-US" sz="4800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091" y="2094831"/>
            <a:ext cx="6116754" cy="4108863"/>
          </a:xfr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z="1600" smtClean="0"/>
              <a:t>2</a:t>
            </a:fld>
            <a:endParaRPr kumimoji="1" lang="ja-JP" altLang="en-US" sz="1600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090" y="3020218"/>
            <a:ext cx="1668609" cy="16686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円形吹き出し 7"/>
          <p:cNvSpPr/>
          <p:nvPr/>
        </p:nvSpPr>
        <p:spPr>
          <a:xfrm>
            <a:off x="5556431" y="2255611"/>
            <a:ext cx="6619437" cy="1058289"/>
          </a:xfrm>
          <a:prstGeom prst="wedgeEllipseCallout">
            <a:avLst>
              <a:gd name="adj1" fmla="val -37636"/>
              <a:gd name="adj2" fmla="val 99069"/>
            </a:avLst>
          </a:prstGeom>
          <a:solidFill>
            <a:srgbClr val="9BF4FB"/>
          </a:solidFill>
          <a:ln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800" b="1" dirty="0" smtClean="0">
                <a:solidFill>
                  <a:schemeClr val="tx1"/>
                </a:solidFill>
              </a:rPr>
              <a:t>おそう</a:t>
            </a:r>
            <a:r>
              <a:rPr lang="ja-JP" altLang="en-US" sz="4800" b="1" dirty="0">
                <a:solidFill>
                  <a:schemeClr val="tx1"/>
                </a:solidFill>
              </a:rPr>
              <a:t>じ</a:t>
            </a:r>
            <a:r>
              <a:rPr kumimoji="1" lang="ja-JP" altLang="en-US" sz="4800" b="1" dirty="0" smtClean="0">
                <a:solidFill>
                  <a:schemeClr val="tx1"/>
                </a:solidFill>
              </a:rPr>
              <a:t>ロボット</a:t>
            </a:r>
            <a:endParaRPr kumimoji="1" lang="ja-JP" altLang="en-US" sz="4800" b="1" dirty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ja-JP" altLang="en-US" sz="2800" dirty="0"/>
              <a:t>２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926882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9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6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900"/>
                            </p:stCondLst>
                            <p:childTnLst>
                              <p:par>
                                <p:cTn id="2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中央演算処理装置｜電子回路/クリップアート/フリー素材/イメー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7524" y="1999801"/>
            <a:ext cx="6745248" cy="4721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円形吹き出し 1"/>
          <p:cNvSpPr/>
          <p:nvPr/>
        </p:nvSpPr>
        <p:spPr>
          <a:xfrm>
            <a:off x="5041416" y="391696"/>
            <a:ext cx="5873404" cy="1608105"/>
          </a:xfrm>
          <a:prstGeom prst="wedgeEllipseCallout">
            <a:avLst>
              <a:gd name="adj1" fmla="val -14196"/>
              <a:gd name="adj2" fmla="val 84361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0" b="1" dirty="0" smtClean="0"/>
              <a:t>コンピュータ</a:t>
            </a:r>
            <a:endParaRPr kumimoji="1" lang="ja-JP" altLang="en-US" sz="6000" b="1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z="1600" smtClean="0"/>
              <a:t>3</a:t>
            </a:fld>
            <a:endParaRPr kumimoji="1" lang="ja-JP" altLang="en-US" sz="16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153" y="2466975"/>
            <a:ext cx="2764906" cy="2764906"/>
          </a:xfrm>
          <a:prstGeom prst="rect">
            <a:avLst/>
          </a:prstGeom>
        </p:spPr>
      </p:pic>
      <p:sp>
        <p:nvSpPr>
          <p:cNvPr id="6" name="乗算記号 5"/>
          <p:cNvSpPr/>
          <p:nvPr/>
        </p:nvSpPr>
        <p:spPr>
          <a:xfrm>
            <a:off x="347845" y="1666195"/>
            <a:ext cx="4451523" cy="4539560"/>
          </a:xfrm>
          <a:prstGeom prst="mathMultiply">
            <a:avLst>
              <a:gd name="adj1" fmla="val 8754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ja-JP" altLang="en-US" sz="2800" dirty="0"/>
              <a:t>３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684858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8248" y="698501"/>
            <a:ext cx="11426418" cy="5325781"/>
          </a:xfrm>
          <a:ln w="38100">
            <a:solidFill>
              <a:srgbClr val="0070C0"/>
            </a:solidFill>
          </a:ln>
        </p:spPr>
        <p:txBody>
          <a:bodyPr>
            <a:noAutofit/>
          </a:bodyPr>
          <a:lstStyle/>
          <a:p>
            <a:r>
              <a:rPr lang="ja-JP" altLang="en-US" sz="2800" dirty="0" smtClean="0"/>
              <a:t>　　　　　  　　　　　</a:t>
            </a:r>
            <a:r>
              <a:rPr lang="ja-JP" altLang="en-US" sz="2800" dirty="0" err="1" smtClean="0"/>
              <a:t>まわ</a:t>
            </a:r>
            <a:r>
              <a:rPr kumimoji="1" lang="en-US" altLang="ja-JP" sz="7200" dirty="0" smtClean="0"/>
              <a:t/>
            </a:r>
            <a:br>
              <a:rPr kumimoji="1" lang="en-US" altLang="ja-JP" sz="7200" dirty="0" smtClean="0"/>
            </a:br>
            <a:r>
              <a:rPr kumimoji="1" lang="ja-JP" altLang="en-US" sz="7200" dirty="0" smtClean="0"/>
              <a:t>　みの回り</a:t>
            </a:r>
            <a:r>
              <a:rPr lang="ja-JP" altLang="en-US" sz="7200" dirty="0" smtClean="0"/>
              <a:t>のどんなところに</a:t>
            </a:r>
            <a:r>
              <a:rPr kumimoji="1" lang="ja-JP" altLang="en-US" sz="7200" dirty="0" smtClean="0"/>
              <a:t>　</a:t>
            </a:r>
            <a:r>
              <a:rPr kumimoji="1" lang="en-US" altLang="ja-JP" sz="7200" dirty="0" smtClean="0"/>
              <a:t/>
            </a:r>
            <a:br>
              <a:rPr kumimoji="1" lang="en-US" altLang="ja-JP" sz="7200" dirty="0" smtClean="0"/>
            </a:br>
            <a:r>
              <a:rPr kumimoji="1" lang="ja-JP" altLang="en-US" sz="2800" dirty="0" smtClean="0"/>
              <a:t>　　　　　　　    　　　　　　　　 </a:t>
            </a:r>
            <a:r>
              <a:rPr kumimoji="1" lang="en-US" altLang="ja-JP" sz="2800" dirty="0" smtClean="0"/>
              <a:t/>
            </a:r>
            <a:br>
              <a:rPr kumimoji="1" lang="en-US" altLang="ja-JP" sz="2800" dirty="0" smtClean="0"/>
            </a:br>
            <a:r>
              <a:rPr lang="ja-JP" altLang="en-US" sz="2800" dirty="0"/>
              <a:t> </a:t>
            </a:r>
            <a:r>
              <a:rPr lang="ja-JP" altLang="en-US" sz="2800" dirty="0" smtClean="0"/>
              <a:t>      </a:t>
            </a:r>
            <a:r>
              <a:rPr kumimoji="1" lang="ja-JP" altLang="en-US" sz="7200" dirty="0" smtClean="0"/>
              <a:t>コンピュータがつかわれて</a:t>
            </a:r>
            <a:r>
              <a:rPr kumimoji="1" lang="en-US" altLang="ja-JP" sz="7200" dirty="0" smtClean="0"/>
              <a:t/>
            </a:r>
            <a:br>
              <a:rPr kumimoji="1" lang="en-US" altLang="ja-JP" sz="7200" dirty="0" smtClean="0"/>
            </a:br>
            <a:r>
              <a:rPr kumimoji="1" lang="ja-JP" altLang="en-US" sz="2800" dirty="0" smtClean="0"/>
              <a:t>　</a:t>
            </a:r>
            <a:r>
              <a:rPr lang="en-US" altLang="ja-JP" sz="7200" dirty="0"/>
              <a:t/>
            </a:r>
            <a:br>
              <a:rPr lang="en-US" altLang="ja-JP" sz="7200" dirty="0"/>
            </a:br>
            <a:r>
              <a:rPr lang="en-US" altLang="ja-JP" sz="7200" dirty="0" smtClean="0"/>
              <a:t>   </a:t>
            </a:r>
            <a:r>
              <a:rPr kumimoji="1" lang="ja-JP" altLang="en-US" sz="7200" dirty="0" smtClean="0"/>
              <a:t>いるでしょう。</a:t>
            </a:r>
            <a:r>
              <a:rPr kumimoji="1" lang="en-US" altLang="ja-JP" sz="7200" dirty="0" smtClean="0"/>
              <a:t/>
            </a:r>
            <a:br>
              <a:rPr kumimoji="1" lang="en-US" altLang="ja-JP" sz="7200" dirty="0" smtClean="0"/>
            </a:br>
            <a:r>
              <a:rPr lang="ja-JP" altLang="en-US" sz="2800" dirty="0"/>
              <a:t>　</a:t>
            </a:r>
            <a:endParaRPr kumimoji="1" lang="ja-JP" altLang="en-US" sz="28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z="1600" smtClean="0"/>
              <a:t>4</a:t>
            </a:fld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ja-JP" altLang="en-US" sz="2800" dirty="0"/>
              <a:t>４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0246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2752" y="3304845"/>
            <a:ext cx="10515600" cy="1325563"/>
          </a:xfrm>
        </p:spPr>
        <p:txBody>
          <a:bodyPr>
            <a:normAutofit/>
          </a:bodyPr>
          <a:lstStyle/>
          <a:p>
            <a:r>
              <a:rPr kumimoji="1" lang="ja-JP" altLang="en-US" sz="2000" dirty="0" smtClean="0"/>
              <a:t>  </a:t>
            </a:r>
            <a:r>
              <a:rPr lang="ja-JP" altLang="en-US" sz="2000" dirty="0"/>
              <a:t> </a:t>
            </a:r>
            <a:r>
              <a:rPr lang="ja-JP" altLang="en-US" sz="2000" dirty="0" smtClean="0"/>
              <a:t>               </a:t>
            </a:r>
            <a:r>
              <a:rPr kumimoji="1" lang="ja-JP" altLang="en-US" sz="2000" dirty="0" smtClean="0"/>
              <a:t>　          なか</a:t>
            </a:r>
            <a:r>
              <a:rPr kumimoji="1" lang="en-US" altLang="ja-JP" sz="4800" dirty="0" smtClean="0"/>
              <a:t/>
            </a:r>
            <a:br>
              <a:rPr kumimoji="1" lang="en-US" altLang="ja-JP" sz="4800" dirty="0" smtClean="0"/>
            </a:br>
            <a:r>
              <a:rPr lang="ja-JP" altLang="en-US" sz="4800" dirty="0" smtClean="0"/>
              <a:t>い</a:t>
            </a:r>
            <a:r>
              <a:rPr lang="ja-JP" altLang="en-US" sz="4800" dirty="0"/>
              <a:t>え</a:t>
            </a:r>
            <a:r>
              <a:rPr kumimoji="1" lang="ja-JP" altLang="en-US" sz="4800" dirty="0" smtClean="0"/>
              <a:t>の中には</a:t>
            </a:r>
            <a:r>
              <a:rPr kumimoji="1" lang="ja-JP" altLang="en-US" dirty="0" smtClean="0"/>
              <a:t>・・・</a:t>
            </a:r>
            <a:endParaRPr kumimoji="1" lang="ja-JP" altLang="en-US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202752" y="503078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800" dirty="0" smtClean="0"/>
              <a:t> </a:t>
            </a:r>
            <a:r>
              <a:rPr lang="ja-JP" altLang="en-US" sz="2000" dirty="0"/>
              <a:t> </a:t>
            </a:r>
            <a:r>
              <a:rPr lang="ja-JP" altLang="en-US" sz="2000" dirty="0" smtClean="0"/>
              <a:t>                   　　　そと</a:t>
            </a:r>
            <a:endParaRPr lang="en-US" altLang="ja-JP" sz="2000" dirty="0" smtClean="0"/>
          </a:p>
          <a:p>
            <a:r>
              <a:rPr lang="ja-JP" altLang="en-US" sz="4800" dirty="0" smtClean="0"/>
              <a:t>い</a:t>
            </a:r>
            <a:r>
              <a:rPr lang="ja-JP" altLang="en-US" sz="4800" dirty="0"/>
              <a:t>え</a:t>
            </a:r>
            <a:r>
              <a:rPr lang="ja-JP" altLang="en-US" sz="4800" dirty="0" smtClean="0"/>
              <a:t>の外には</a:t>
            </a:r>
            <a:r>
              <a:rPr lang="ja-JP" altLang="en-US" dirty="0" smtClean="0"/>
              <a:t>・・・</a:t>
            </a:r>
            <a:endParaRPr lang="ja-JP" altLang="en-US" dirty="0"/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117063" y="432743"/>
            <a:ext cx="11802889" cy="2471724"/>
          </a:xfrm>
          <a:prstGeom prst="rect">
            <a:avLst/>
          </a:prstGeom>
          <a:ln w="25400">
            <a:solidFill>
              <a:schemeClr val="accent4"/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600" dirty="0" smtClean="0"/>
              <a:t>　　    </a:t>
            </a:r>
            <a:r>
              <a:rPr lang="ja-JP" altLang="en-US" sz="2000" dirty="0"/>
              <a:t>　</a:t>
            </a:r>
            <a:r>
              <a:rPr lang="ja-JP" altLang="en-US" sz="2000" dirty="0" smtClean="0"/>
              <a:t>　  　　 まわ　　　　　　 　　　　　　　　　　　　  なか　　　　　　</a:t>
            </a:r>
            <a:r>
              <a:rPr lang="ja-JP" altLang="en-US" sz="2000" dirty="0"/>
              <a:t> </a:t>
            </a:r>
            <a:r>
              <a:rPr lang="ja-JP" altLang="en-US" sz="2000" dirty="0" smtClean="0"/>
              <a:t>                　　　　　　そと</a:t>
            </a:r>
            <a:endParaRPr lang="en-US" altLang="ja-JP" sz="2000" dirty="0" smtClean="0"/>
          </a:p>
          <a:p>
            <a:r>
              <a:rPr lang="ja-JP" altLang="en-US" sz="5800" dirty="0" smtClean="0"/>
              <a:t>みの回り（いえの中やいえの外）で</a:t>
            </a:r>
            <a:endParaRPr lang="en-US" altLang="ja-JP" sz="5800" dirty="0" smtClean="0"/>
          </a:p>
          <a:p>
            <a:r>
              <a:rPr lang="en-US" altLang="ja-JP" sz="2000" dirty="0" smtClean="0"/>
              <a:t>                                                                                </a:t>
            </a:r>
            <a:endParaRPr lang="en-US" altLang="ja-JP" sz="2000" dirty="0"/>
          </a:p>
          <a:p>
            <a:r>
              <a:rPr lang="ja-JP" altLang="en-US" sz="5800" dirty="0" smtClean="0"/>
              <a:t>コンピュータがつかわれているものは？</a:t>
            </a:r>
            <a:endParaRPr lang="ja-JP" altLang="en-US" sz="58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z="1600" smtClean="0"/>
              <a:t>5</a:t>
            </a:fld>
            <a:endParaRPr kumimoji="1" lang="ja-JP" altLang="en-US" sz="16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ja-JP" altLang="en-US" sz="2800" dirty="0"/>
              <a:t>５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88340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ids.wanpug.com/illust/illust22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344" y="4628895"/>
            <a:ext cx="1136686" cy="1461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kids.wanpug.com/illust/illust13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62687" y="4652229"/>
            <a:ext cx="1496133" cy="1318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6898b.png (800×560)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402" y="2521363"/>
            <a:ext cx="1699935" cy="1189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9d5ce011fb2d8b3ee93b3306d0c9429d.png (320×590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940" y="4302204"/>
            <a:ext cx="763324" cy="1407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9da3532fd879eea13edb77b5b5af2981.png (420×240)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925" y="1314453"/>
            <a:ext cx="1696824" cy="969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e24887abd2bdbb8b8ad4f353e131a849.png (260×225)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686" y="3939563"/>
            <a:ext cx="981683" cy="849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a56836e8b30f41798d805fd4f89555c7.png (220×420)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2958" y="3795036"/>
            <a:ext cx="1117106" cy="213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f62d7b18b5167e095a15ff01ef8c4549.png (270×170)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671" y="2798383"/>
            <a:ext cx="1452470" cy="914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3c252fe5ea6a93dad3c5519612422d89.png (220×320)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6041" y="3939563"/>
            <a:ext cx="1267475" cy="184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9aa4cabab39f677a68bbfe14d4ac321f.png (600×230)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889" y="553468"/>
            <a:ext cx="1985178" cy="760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44e87b774582fd7e26d5fd9bfb4e7173.png (768×360)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71018" y="657297"/>
            <a:ext cx="2534668" cy="1027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6997.png (830×830)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8454" y="410282"/>
            <a:ext cx="1983314" cy="1983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286" y="2521955"/>
            <a:ext cx="622287" cy="622287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686" y="2393596"/>
            <a:ext cx="622287" cy="622287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6722" y="1003309"/>
            <a:ext cx="622287" cy="622287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285" y="1215350"/>
            <a:ext cx="622287" cy="622287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286" y="1003308"/>
            <a:ext cx="622287" cy="622287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8967" y="1600985"/>
            <a:ext cx="622287" cy="622287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3992" y="3952939"/>
            <a:ext cx="622287" cy="622287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0478" y="4239076"/>
            <a:ext cx="622287" cy="622287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524" y="3585883"/>
            <a:ext cx="622287" cy="622287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777" y="4577183"/>
            <a:ext cx="622287" cy="622287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z="1600" smtClean="0"/>
              <a:t>6</a:t>
            </a:fld>
            <a:endParaRPr kumimoji="1" lang="ja-JP" altLang="en-US" sz="16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ja-JP" altLang="en-US" sz="2800" dirty="0"/>
              <a:t>６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809347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4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z="2000" smtClean="0"/>
              <a:t>7</a:t>
            </a:fld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ja-JP" altLang="en-US" sz="2800" dirty="0"/>
              <a:t>７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6133" y="275786"/>
            <a:ext cx="12175867" cy="1200329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　  　　　　　　　　　　　　　　　　　　</a:t>
            </a:r>
            <a:r>
              <a:rPr lang="ja-JP" altLang="en-US" sz="2400" dirty="0" smtClean="0"/>
              <a:t>  </a:t>
            </a:r>
            <a:r>
              <a:rPr kumimoji="1" lang="ja-JP" altLang="en-US" sz="2400" dirty="0" smtClean="0"/>
              <a:t>　　　　　　 　　たい 　　　</a:t>
            </a:r>
            <a:endParaRPr kumimoji="1" lang="en-US" altLang="ja-JP" sz="2400" dirty="0" smtClean="0"/>
          </a:p>
          <a:p>
            <a:r>
              <a:rPr kumimoji="1" lang="ja-JP" altLang="en-US" sz="4800" dirty="0" smtClean="0"/>
              <a:t>コンピュータを</a:t>
            </a:r>
            <a:r>
              <a:rPr lang="ja-JP" altLang="en-US" sz="4800" dirty="0" smtClean="0"/>
              <a:t>つ</a:t>
            </a:r>
            <a:r>
              <a:rPr lang="ja-JP" altLang="en-US" sz="4800" dirty="0"/>
              <a:t>か</a:t>
            </a:r>
            <a:r>
              <a:rPr kumimoji="1" lang="ja-JP" altLang="en-US" sz="4800" dirty="0" smtClean="0"/>
              <a:t>った</a:t>
            </a:r>
            <a:r>
              <a:rPr lang="ja-JP" altLang="en-US" sz="4800" dirty="0" smtClean="0"/>
              <a:t>体</a:t>
            </a:r>
            <a:r>
              <a:rPr lang="ja-JP" altLang="en-US" sz="4800" dirty="0" err="1" smtClean="0"/>
              <a:t>けんを</a:t>
            </a:r>
            <a:r>
              <a:rPr lang="ja-JP" altLang="en-US" sz="4800" dirty="0" smtClean="0"/>
              <a:t>してみましょう</a:t>
            </a:r>
            <a:endParaRPr lang="en-US" altLang="ja-JP" sz="4800" dirty="0" smtClean="0"/>
          </a:p>
        </p:txBody>
      </p:sp>
      <p:pic>
        <p:nvPicPr>
          <p:cNvPr id="6" name="コンテンツ プレースホルダ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755" y="1550987"/>
            <a:ext cx="10638621" cy="451776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6853573" y="6143625"/>
            <a:ext cx="4129985" cy="714375"/>
          </a:xfrm>
        </p:spPr>
        <p:txBody>
          <a:bodyPr>
            <a:normAutofit/>
          </a:bodyPr>
          <a:lstStyle/>
          <a:p>
            <a:r>
              <a:rPr lang="ja-JP" altLang="en-US" sz="1800" dirty="0" smtClean="0"/>
              <a:t>アワーオブコード    </a:t>
            </a:r>
            <a:r>
              <a:rPr lang="ja-JP" altLang="en-US" sz="1800" dirty="0" err="1" smtClean="0"/>
              <a:t>こてんて</a:t>
            </a:r>
            <a:r>
              <a:rPr lang="ja-JP" altLang="en-US" sz="1800" dirty="0" smtClean="0"/>
              <a:t>き    めいろ</a:t>
            </a:r>
            <a:r>
              <a:rPr lang="en-US" altLang="ja-JP" sz="2400" dirty="0" smtClean="0"/>
              <a:t/>
            </a:r>
            <a:br>
              <a:rPr lang="en-US" altLang="ja-JP" sz="2400" dirty="0" smtClean="0"/>
            </a:br>
            <a:r>
              <a:rPr lang="en-US" altLang="ja-JP" sz="2400" dirty="0" smtClean="0"/>
              <a:t>Ho</a:t>
            </a:r>
            <a:r>
              <a:rPr kumimoji="1" lang="en-US" altLang="ja-JP" sz="2400" dirty="0" smtClean="0"/>
              <a:t>ur of Code </a:t>
            </a:r>
            <a:r>
              <a:rPr kumimoji="1" lang="ja-JP" altLang="en-US" sz="2400" dirty="0" smtClean="0"/>
              <a:t>「古典的な迷路」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91476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8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515"/>
          <a:stretch/>
        </p:blipFill>
        <p:spPr>
          <a:xfrm>
            <a:off x="0" y="14511"/>
            <a:ext cx="12198744" cy="924791"/>
          </a:xfrm>
          <a:prstGeom prst="rect">
            <a:avLst/>
          </a:prstGeom>
        </p:spPr>
      </p:pic>
      <p:pic>
        <p:nvPicPr>
          <p:cNvPr id="6" name="Picture 2" descr="https://lh3.googleusercontent.com/0n5lkZqLb98AuqqRROhFZ8X3xM-6l4-d2NDYLp7g3hg0CbxM0yEBT0qOvF-AxUpL0ch5vB5ONnsAJArIZgXKGPP2ykAkvG6LGiTRzDNIs5-tpRzXTXJvVoinhEMnjSKQ8fF6U6iIeteESCs-5R91m-a_DfqYaJA2uV4J79lYWtoCRSy_wCgU3g1wIF9Fc4uamX4pkGh7J2ZOuNQzpfdDUXFcvkg2fKUr3hAaugNYWmTpo5AEtQBJxUJK442i3u9jFoA0Al8RTe1ycuiZ_DA-ekyzDocWO9SwlmIbRPJ9dTOqr9NF3I_aq11n6LvXRASY6e8Ba8KQ_noi5GihltaRxUmWODdwlgjXMAL1-XXhbIyVEEpvbzpM6hy-gYgjWq5P2epWBao9SwQvuB2xi0J03MVYf5BjqOXE66cQot19kaJx1hYci84eoNoovETB8jfz_X_WAy9QujoB4g080SIfqVmYSyStPC8IoMTC-Hda-5R-Skn422SIx1P7PZGhIUgh6q7cxVS9JLDUfMuWIxLDbFJPCpiSj044Z5oaKQQv0oJpg6ALwwU_uRZNX-t7LOJ_rMYEbmYXqrbAC4CYDRejC3lojUj73MCVR13Qz6S2J0v3v4t82Yffyf2rCn97B41SZOZ26lho1wQ3DzFOjfbP0uFb6HJjD3F7bUhmoCRylSl2oZ8ImN3zYQ=w963-h723-n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6" t="33836" r="5921" b="24433"/>
          <a:stretch/>
        </p:blipFill>
        <p:spPr bwMode="auto">
          <a:xfrm>
            <a:off x="-19728" y="2520517"/>
            <a:ext cx="12195596" cy="4325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下矢印 6"/>
          <p:cNvSpPr/>
          <p:nvPr/>
        </p:nvSpPr>
        <p:spPr>
          <a:xfrm rot="10800000">
            <a:off x="1595415" y="771541"/>
            <a:ext cx="1597993" cy="839778"/>
          </a:xfrm>
          <a:prstGeom prst="downArrow">
            <a:avLst>
              <a:gd name="adj1" fmla="val 50000"/>
              <a:gd name="adj2" fmla="val 583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094476" y="52184"/>
            <a:ext cx="5499952" cy="1015663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endParaRPr kumimoji="1" lang="ja-JP" altLang="en-US" dirty="0"/>
          </a:p>
        </p:txBody>
      </p:sp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433290" y="1611319"/>
            <a:ext cx="6658067" cy="934497"/>
          </a:xfr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ja-JP" altLang="en-US" sz="2400" dirty="0" smtClean="0">
                <a:latin typeface="+mn-ea"/>
                <a:ea typeface="+mn-ea"/>
              </a:rPr>
              <a:t>　　　　 </a:t>
            </a:r>
            <a:endParaRPr kumimoji="1" lang="ja-JP" altLang="en-US" sz="6600" dirty="0"/>
          </a:p>
        </p:txBody>
      </p:sp>
      <p:sp>
        <p:nvSpPr>
          <p:cNvPr id="10" name="正方形/長方形 9"/>
          <p:cNvSpPr/>
          <p:nvPr/>
        </p:nvSpPr>
        <p:spPr>
          <a:xfrm>
            <a:off x="433291" y="1611318"/>
            <a:ext cx="57259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く</a:t>
            </a:r>
            <a:endParaRPr lang="ja-JP" altLang="en-US" dirty="0"/>
          </a:p>
        </p:txBody>
      </p:sp>
      <p:sp>
        <p:nvSpPr>
          <p:cNvPr id="12" name="下矢印 11"/>
          <p:cNvSpPr/>
          <p:nvPr/>
        </p:nvSpPr>
        <p:spPr>
          <a:xfrm rot="16200000">
            <a:off x="3956745" y="-261912"/>
            <a:ext cx="463107" cy="1764825"/>
          </a:xfrm>
          <a:prstGeom prst="downArrow">
            <a:avLst>
              <a:gd name="adj1" fmla="val 50000"/>
              <a:gd name="adj2" fmla="val 970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5470593" y="4239490"/>
            <a:ext cx="836689" cy="748145"/>
          </a:xfrm>
          <a:prstGeom prst="round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7773911" y="3427843"/>
            <a:ext cx="836689" cy="811647"/>
          </a:xfrm>
          <a:prstGeom prst="round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6099372" y="3427842"/>
            <a:ext cx="836689" cy="811647"/>
          </a:xfrm>
          <a:prstGeom prst="round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3600528" y="3377502"/>
            <a:ext cx="836689" cy="811647"/>
          </a:xfrm>
          <a:prstGeom prst="round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7741411" y="3398533"/>
            <a:ext cx="836689" cy="811647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2731339" y="3398533"/>
            <a:ext cx="836689" cy="811647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6111194" y="1614771"/>
            <a:ext cx="81304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い</a:t>
            </a:r>
            <a:endParaRPr lang="ja-JP" altLang="en-US" dirty="0"/>
          </a:p>
        </p:txBody>
      </p:sp>
      <p:sp>
        <p:nvSpPr>
          <p:cNvPr id="22" name="正方形/長方形 21"/>
          <p:cNvSpPr/>
          <p:nvPr/>
        </p:nvSpPr>
        <p:spPr>
          <a:xfrm>
            <a:off x="5344521" y="92766"/>
            <a:ext cx="66075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6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9722401" y="72474"/>
            <a:ext cx="62869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6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1046683" y="1611317"/>
            <a:ext cx="71686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ら</a:t>
            </a:r>
            <a:endParaRPr lang="ja-JP" altLang="en-US" dirty="0"/>
          </a:p>
        </p:txBody>
      </p:sp>
      <p:sp>
        <p:nvSpPr>
          <p:cNvPr id="26" name="正方形/長方形 25"/>
          <p:cNvSpPr/>
          <p:nvPr/>
        </p:nvSpPr>
        <p:spPr>
          <a:xfrm>
            <a:off x="5901840" y="72475"/>
            <a:ext cx="64152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6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1651363" y="1611316"/>
            <a:ext cx="84350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な</a:t>
            </a:r>
            <a:endParaRPr lang="ja-JP" altLang="en-US" dirty="0"/>
          </a:p>
        </p:txBody>
      </p:sp>
      <p:sp>
        <p:nvSpPr>
          <p:cNvPr id="27" name="正方形/長方形 26"/>
          <p:cNvSpPr/>
          <p:nvPr/>
        </p:nvSpPr>
        <p:spPr>
          <a:xfrm>
            <a:off x="6430599" y="82620"/>
            <a:ext cx="66075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6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2335335" y="1626669"/>
            <a:ext cx="83708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す</a:t>
            </a:r>
            <a:endParaRPr lang="ja-JP" altLang="en-US" dirty="0"/>
          </a:p>
        </p:txBody>
      </p:sp>
      <p:sp>
        <p:nvSpPr>
          <p:cNvPr id="29" name="正方形/長方形 28"/>
          <p:cNvSpPr/>
          <p:nvPr/>
        </p:nvSpPr>
        <p:spPr>
          <a:xfrm>
            <a:off x="7033248" y="93156"/>
            <a:ext cx="5020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6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r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3041245" y="1614772"/>
            <a:ext cx="71686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ら</a:t>
            </a:r>
            <a:endParaRPr lang="ja-JP" altLang="en-US" dirty="0"/>
          </a:p>
        </p:txBody>
      </p:sp>
      <p:sp>
        <p:nvSpPr>
          <p:cNvPr id="33" name="角丸四角形 32"/>
          <p:cNvSpPr/>
          <p:nvPr/>
        </p:nvSpPr>
        <p:spPr>
          <a:xfrm>
            <a:off x="3794689" y="4232341"/>
            <a:ext cx="836689" cy="811647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/>
        </p:nvSpPr>
        <p:spPr>
          <a:xfrm>
            <a:off x="7420650" y="92766"/>
            <a:ext cx="64152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6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3632077" y="1611315"/>
            <a:ext cx="84350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は</a:t>
            </a:r>
            <a:endParaRPr lang="ja-JP" altLang="en-US" dirty="0"/>
          </a:p>
        </p:txBody>
      </p:sp>
      <p:sp>
        <p:nvSpPr>
          <p:cNvPr id="37" name="正方形/長方形 36"/>
          <p:cNvSpPr/>
          <p:nvPr/>
        </p:nvSpPr>
        <p:spPr>
          <a:xfrm>
            <a:off x="7919419" y="93155"/>
            <a:ext cx="44275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6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38" name="角丸四角形 37"/>
          <p:cNvSpPr/>
          <p:nvPr/>
        </p:nvSpPr>
        <p:spPr>
          <a:xfrm>
            <a:off x="3351609" y="5047281"/>
            <a:ext cx="836689" cy="811647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/>
          <p:cNvSpPr/>
          <p:nvPr/>
        </p:nvSpPr>
        <p:spPr>
          <a:xfrm>
            <a:off x="4300807" y="1623372"/>
            <a:ext cx="7585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そ</a:t>
            </a:r>
            <a:endParaRPr lang="ja-JP" altLang="en-US" dirty="0"/>
          </a:p>
        </p:txBody>
      </p:sp>
      <p:sp>
        <p:nvSpPr>
          <p:cNvPr id="40" name="正方形/長方形 39"/>
          <p:cNvSpPr/>
          <p:nvPr/>
        </p:nvSpPr>
        <p:spPr>
          <a:xfrm>
            <a:off x="8296351" y="72475"/>
            <a:ext cx="57419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6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4914247" y="1611314"/>
            <a:ext cx="71686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ら</a:t>
            </a:r>
            <a:endParaRPr lang="ja-JP" altLang="en-US" dirty="0"/>
          </a:p>
        </p:txBody>
      </p:sp>
      <p:sp>
        <p:nvSpPr>
          <p:cNvPr id="42" name="角丸四角形 41"/>
          <p:cNvSpPr/>
          <p:nvPr/>
        </p:nvSpPr>
        <p:spPr>
          <a:xfrm>
            <a:off x="7773911" y="3411629"/>
            <a:ext cx="836689" cy="811647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8759975" y="82620"/>
            <a:ext cx="64152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6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44" name="角丸四角形 43"/>
          <p:cNvSpPr/>
          <p:nvPr/>
        </p:nvSpPr>
        <p:spPr>
          <a:xfrm>
            <a:off x="2941750" y="4207738"/>
            <a:ext cx="836689" cy="811647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/>
        </p:nvSpPr>
        <p:spPr>
          <a:xfrm>
            <a:off x="5503112" y="1611314"/>
            <a:ext cx="74090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し</a:t>
            </a:r>
            <a:endParaRPr lang="ja-JP" altLang="en-US" dirty="0"/>
          </a:p>
        </p:txBody>
      </p:sp>
      <p:sp>
        <p:nvSpPr>
          <p:cNvPr id="46" name="正方形/長方形 45"/>
          <p:cNvSpPr/>
          <p:nvPr/>
        </p:nvSpPr>
        <p:spPr>
          <a:xfrm>
            <a:off x="9247412" y="82620"/>
            <a:ext cx="65274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6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d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11190514" y="3422381"/>
            <a:ext cx="930829" cy="1584960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677" y="483658"/>
            <a:ext cx="1456877" cy="308879"/>
          </a:xfrm>
          <a:prstGeom prst="rect">
            <a:avLst/>
          </a:prstGeom>
        </p:spPr>
      </p:pic>
      <p:sp>
        <p:nvSpPr>
          <p:cNvPr id="48" name="テキスト ボックス 47"/>
          <p:cNvSpPr txBox="1"/>
          <p:nvPr/>
        </p:nvSpPr>
        <p:spPr>
          <a:xfrm>
            <a:off x="11345236" y="-18847"/>
            <a:ext cx="8772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【</a:t>
            </a:r>
            <a:r>
              <a:rPr lang="ja-JP" altLang="en-US" sz="2800" noProof="0" dirty="0" smtClean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rPr>
              <a:t>８</a:t>
            </a:r>
            <a:r>
              <a:rPr kumimoji="1" lang="en-US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】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5869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500"/>
                            </p:stCondLst>
                            <p:childTnLst>
                              <p:par>
                                <p:cTn id="104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1" grpId="0"/>
      <p:bldP spid="22" grpId="0"/>
      <p:bldP spid="23" grpId="0"/>
      <p:bldP spid="25" grpId="0"/>
      <p:bldP spid="26" grpId="0"/>
      <p:bldP spid="24" grpId="0"/>
      <p:bldP spid="27" grpId="0"/>
      <p:bldP spid="28" grpId="0"/>
      <p:bldP spid="29" grpId="0"/>
      <p:bldP spid="30" grpId="0"/>
      <p:bldP spid="33" grpId="0" animBg="1"/>
      <p:bldP spid="35" grpId="0"/>
      <p:bldP spid="36" grpId="0"/>
      <p:bldP spid="37" grpId="0"/>
      <p:bldP spid="38" grpId="0" animBg="1"/>
      <p:bldP spid="39" grpId="0"/>
      <p:bldP spid="40" grpId="0"/>
      <p:bldP spid="41" grpId="0"/>
      <p:bldP spid="42" grpId="0" animBg="1"/>
      <p:bldP spid="43" grpId="0"/>
      <p:bldP spid="44" grpId="0" animBg="1"/>
      <p:bldP spid="45" grpId="0"/>
      <p:bldP spid="46" grpId="0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515"/>
          <a:stretch/>
        </p:blipFill>
        <p:spPr>
          <a:xfrm>
            <a:off x="0" y="14511"/>
            <a:ext cx="12198744" cy="924791"/>
          </a:xfrm>
          <a:prstGeom prst="rect">
            <a:avLst/>
          </a:prstGeom>
        </p:spPr>
      </p:pic>
      <p:pic>
        <p:nvPicPr>
          <p:cNvPr id="6" name="Picture 2" descr="https://lh3.googleusercontent.com/0n5lkZqLb98AuqqRROhFZ8X3xM-6l4-d2NDYLp7g3hg0CbxM0yEBT0qOvF-AxUpL0ch5vB5ONnsAJArIZgXKGPP2ykAkvG6LGiTRzDNIs5-tpRzXTXJvVoinhEMnjSKQ8fF6U6iIeteESCs-5R91m-a_DfqYaJA2uV4J79lYWtoCRSy_wCgU3g1wIF9Fc4uamX4pkGh7J2ZOuNQzpfdDUXFcvkg2fKUr3hAaugNYWmTpo5AEtQBJxUJK442i3u9jFoA0Al8RTe1ycuiZ_DA-ekyzDocWO9SwlmIbRPJ9dTOqr9NF3I_aq11n6LvXRASY6e8Ba8KQ_noi5GihltaRxUmWODdwlgjXMAL1-XXhbIyVEEpvbzpM6hy-gYgjWq5P2epWBao9SwQvuB2xi0J03MVYf5BjqOXE66cQot19kaJx1hYci84eoNoovETB8jfz_X_WAy9QujoB4g080SIfqVmYSyStPC8IoMTC-Hda-5R-Skn422SIx1P7PZGhIUgh6q7cxVS9JLDUfMuWIxLDbFJPCpiSj044Z5oaKQQv0oJpg6ALwwU_uRZNX-t7LOJ_rMYEbmYXqrbAC4CYDRejC3lojUj73MCVR13Qz6S2J0v3v4t82Yffyf2rCn97B41SZOZ26lho1wQ3DzFOjfbP0uFb6HJjD3F7bUhmoCRylSl2oZ8ImN3zYQ=w963-h723-n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6" t="33836" r="5921" b="24433"/>
          <a:stretch/>
        </p:blipFill>
        <p:spPr bwMode="auto">
          <a:xfrm>
            <a:off x="-19728" y="2520517"/>
            <a:ext cx="12195596" cy="4325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下矢印 6"/>
          <p:cNvSpPr/>
          <p:nvPr/>
        </p:nvSpPr>
        <p:spPr>
          <a:xfrm rot="10800000">
            <a:off x="1595415" y="771541"/>
            <a:ext cx="1597993" cy="839778"/>
          </a:xfrm>
          <a:prstGeom prst="downArrow">
            <a:avLst>
              <a:gd name="adj1" fmla="val 50000"/>
              <a:gd name="adj2" fmla="val 583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094476" y="52184"/>
            <a:ext cx="5499952" cy="1015663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endParaRPr kumimoji="1" lang="ja-JP" altLang="en-US" dirty="0"/>
          </a:p>
        </p:txBody>
      </p:sp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433291" y="1611319"/>
            <a:ext cx="6303840" cy="934497"/>
          </a:xfr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ja-JP" altLang="en-US" sz="2400" dirty="0" smtClean="0">
                <a:latin typeface="+mn-ea"/>
                <a:ea typeface="+mn-ea"/>
              </a:rPr>
              <a:t>　　　　 </a:t>
            </a:r>
            <a:endParaRPr kumimoji="1" lang="ja-JP" altLang="en-US" sz="6600" dirty="0"/>
          </a:p>
        </p:txBody>
      </p:sp>
      <p:sp>
        <p:nvSpPr>
          <p:cNvPr id="10" name="正方形/長方形 9"/>
          <p:cNvSpPr/>
          <p:nvPr/>
        </p:nvSpPr>
        <p:spPr>
          <a:xfrm>
            <a:off x="433291" y="1611318"/>
            <a:ext cx="75693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60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H</a:t>
            </a:r>
            <a:endParaRPr lang="ja-JP" altLang="en-US" dirty="0"/>
          </a:p>
        </p:txBody>
      </p:sp>
      <p:sp>
        <p:nvSpPr>
          <p:cNvPr id="12" name="下矢印 11"/>
          <p:cNvSpPr/>
          <p:nvPr/>
        </p:nvSpPr>
        <p:spPr>
          <a:xfrm rot="16200000">
            <a:off x="3956745" y="-261912"/>
            <a:ext cx="463107" cy="1764825"/>
          </a:xfrm>
          <a:prstGeom prst="downArrow">
            <a:avLst>
              <a:gd name="adj1" fmla="val 50000"/>
              <a:gd name="adj2" fmla="val 970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5470593" y="4239490"/>
            <a:ext cx="836689" cy="748145"/>
          </a:xfrm>
          <a:prstGeom prst="round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7773911" y="3427843"/>
            <a:ext cx="836689" cy="811647"/>
          </a:xfrm>
          <a:prstGeom prst="round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6099372" y="3427842"/>
            <a:ext cx="836689" cy="811647"/>
          </a:xfrm>
          <a:prstGeom prst="round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3600528" y="3377502"/>
            <a:ext cx="836689" cy="811647"/>
          </a:xfrm>
          <a:prstGeom prst="round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7741411" y="3398533"/>
            <a:ext cx="836689" cy="811647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2731339" y="3398533"/>
            <a:ext cx="836689" cy="811647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6036550" y="1614708"/>
            <a:ext cx="6591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6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E</a:t>
            </a:r>
            <a:endParaRPr lang="ja-JP" altLang="en-US" dirty="0"/>
          </a:p>
        </p:txBody>
      </p:sp>
      <p:sp>
        <p:nvSpPr>
          <p:cNvPr id="22" name="正方形/長方形 21"/>
          <p:cNvSpPr/>
          <p:nvPr/>
        </p:nvSpPr>
        <p:spPr>
          <a:xfrm>
            <a:off x="5344521" y="92766"/>
            <a:ext cx="66075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6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9722401" y="72474"/>
            <a:ext cx="62869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6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1046683" y="1611317"/>
            <a:ext cx="77136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6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O</a:t>
            </a:r>
            <a:endParaRPr lang="ja-JP" altLang="en-US" dirty="0"/>
          </a:p>
        </p:txBody>
      </p:sp>
      <p:sp>
        <p:nvSpPr>
          <p:cNvPr id="26" name="正方形/長方形 25"/>
          <p:cNvSpPr/>
          <p:nvPr/>
        </p:nvSpPr>
        <p:spPr>
          <a:xfrm>
            <a:off x="5901840" y="72475"/>
            <a:ext cx="64152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6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1726621" y="1636009"/>
            <a:ext cx="74571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6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U</a:t>
            </a:r>
            <a:endParaRPr lang="ja-JP" altLang="en-US" dirty="0"/>
          </a:p>
        </p:txBody>
      </p:sp>
      <p:sp>
        <p:nvSpPr>
          <p:cNvPr id="27" name="正方形/長方形 26"/>
          <p:cNvSpPr/>
          <p:nvPr/>
        </p:nvSpPr>
        <p:spPr>
          <a:xfrm>
            <a:off x="6430599" y="82620"/>
            <a:ext cx="66075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6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2335335" y="1626669"/>
            <a:ext cx="71045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6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R</a:t>
            </a:r>
            <a:endParaRPr lang="ja-JP" altLang="en-US" dirty="0"/>
          </a:p>
        </p:txBody>
      </p:sp>
      <p:sp>
        <p:nvSpPr>
          <p:cNvPr id="29" name="正方形/長方形 28"/>
          <p:cNvSpPr/>
          <p:nvPr/>
        </p:nvSpPr>
        <p:spPr>
          <a:xfrm>
            <a:off x="7033248" y="93156"/>
            <a:ext cx="5020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6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r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2913134" y="1626668"/>
            <a:ext cx="77136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6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O</a:t>
            </a:r>
            <a:endParaRPr lang="ja-JP" altLang="en-US" dirty="0"/>
          </a:p>
        </p:txBody>
      </p:sp>
      <p:sp>
        <p:nvSpPr>
          <p:cNvPr id="33" name="角丸四角形 32"/>
          <p:cNvSpPr/>
          <p:nvPr/>
        </p:nvSpPr>
        <p:spPr>
          <a:xfrm>
            <a:off x="3794689" y="4232341"/>
            <a:ext cx="836689" cy="811647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/>
        </p:nvSpPr>
        <p:spPr>
          <a:xfrm>
            <a:off x="7420650" y="92766"/>
            <a:ext cx="64152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6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3579317" y="1623375"/>
            <a:ext cx="62388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6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F</a:t>
            </a:r>
            <a:endParaRPr lang="ja-JP" altLang="en-US" dirty="0"/>
          </a:p>
        </p:txBody>
      </p:sp>
      <p:sp>
        <p:nvSpPr>
          <p:cNvPr id="37" name="正方形/長方形 36"/>
          <p:cNvSpPr/>
          <p:nvPr/>
        </p:nvSpPr>
        <p:spPr>
          <a:xfrm>
            <a:off x="7919419" y="93155"/>
            <a:ext cx="44275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6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38" name="角丸四角形 37"/>
          <p:cNvSpPr/>
          <p:nvPr/>
        </p:nvSpPr>
        <p:spPr>
          <a:xfrm>
            <a:off x="3351609" y="5047281"/>
            <a:ext cx="836689" cy="811647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/>
          <p:cNvSpPr/>
          <p:nvPr/>
        </p:nvSpPr>
        <p:spPr>
          <a:xfrm>
            <a:off x="4097693" y="1623374"/>
            <a:ext cx="70243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6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C</a:t>
            </a:r>
            <a:endParaRPr lang="ja-JP" altLang="en-US" dirty="0"/>
          </a:p>
        </p:txBody>
      </p:sp>
      <p:sp>
        <p:nvSpPr>
          <p:cNvPr id="40" name="正方形/長方形 39"/>
          <p:cNvSpPr/>
          <p:nvPr/>
        </p:nvSpPr>
        <p:spPr>
          <a:xfrm>
            <a:off x="8296351" y="72475"/>
            <a:ext cx="57419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6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4706697" y="1623373"/>
            <a:ext cx="77136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6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O</a:t>
            </a:r>
            <a:endParaRPr lang="ja-JP" altLang="en-US" dirty="0"/>
          </a:p>
        </p:txBody>
      </p:sp>
      <p:sp>
        <p:nvSpPr>
          <p:cNvPr id="42" name="角丸四角形 41"/>
          <p:cNvSpPr/>
          <p:nvPr/>
        </p:nvSpPr>
        <p:spPr>
          <a:xfrm>
            <a:off x="7773911" y="3411629"/>
            <a:ext cx="836689" cy="811647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8759975" y="82620"/>
            <a:ext cx="64152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6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44" name="角丸四角形 43"/>
          <p:cNvSpPr/>
          <p:nvPr/>
        </p:nvSpPr>
        <p:spPr>
          <a:xfrm>
            <a:off x="2941750" y="4207738"/>
            <a:ext cx="836689" cy="811647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/>
        </p:nvSpPr>
        <p:spPr>
          <a:xfrm>
            <a:off x="5385082" y="1623372"/>
            <a:ext cx="76014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6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D</a:t>
            </a:r>
            <a:endParaRPr lang="ja-JP" altLang="en-US" dirty="0"/>
          </a:p>
        </p:txBody>
      </p:sp>
      <p:sp>
        <p:nvSpPr>
          <p:cNvPr id="46" name="正方形/長方形 45"/>
          <p:cNvSpPr/>
          <p:nvPr/>
        </p:nvSpPr>
        <p:spPr>
          <a:xfrm>
            <a:off x="9247412" y="82620"/>
            <a:ext cx="65274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60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d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11190514" y="3422381"/>
            <a:ext cx="930829" cy="1584960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677" y="483658"/>
            <a:ext cx="1456877" cy="308879"/>
          </a:xfrm>
          <a:prstGeom prst="rect">
            <a:avLst/>
          </a:prstGeom>
        </p:spPr>
      </p:pic>
      <p:sp>
        <p:nvSpPr>
          <p:cNvPr id="48" name="テキスト ボックス 47"/>
          <p:cNvSpPr txBox="1"/>
          <p:nvPr/>
        </p:nvSpPr>
        <p:spPr>
          <a:xfrm>
            <a:off x="11345236" y="-18847"/>
            <a:ext cx="8772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【</a:t>
            </a:r>
            <a:r>
              <a:rPr lang="ja-JP" altLang="en-US" sz="2800" noProof="0" dirty="0" smtClean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rPr>
              <a:t>８</a:t>
            </a:r>
            <a:r>
              <a:rPr kumimoji="1" lang="en-US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】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7254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500"/>
                            </p:stCondLst>
                            <p:childTnLst>
                              <p:par>
                                <p:cTn id="104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1" grpId="0"/>
      <p:bldP spid="22" grpId="0"/>
      <p:bldP spid="23" grpId="0"/>
      <p:bldP spid="25" grpId="0"/>
      <p:bldP spid="26" grpId="0"/>
      <p:bldP spid="24" grpId="0"/>
      <p:bldP spid="27" grpId="0"/>
      <p:bldP spid="28" grpId="0"/>
      <p:bldP spid="29" grpId="0"/>
      <p:bldP spid="30" grpId="0"/>
      <p:bldP spid="33" grpId="0" animBg="1"/>
      <p:bldP spid="35" grpId="0"/>
      <p:bldP spid="36" grpId="0"/>
      <p:bldP spid="37" grpId="0"/>
      <p:bldP spid="38" grpId="0" animBg="1"/>
      <p:bldP spid="39" grpId="0"/>
      <p:bldP spid="40" grpId="0"/>
      <p:bldP spid="41" grpId="0"/>
      <p:bldP spid="42" grpId="0" animBg="1"/>
      <p:bldP spid="43" grpId="0"/>
      <p:bldP spid="44" grpId="0" animBg="1"/>
      <p:bldP spid="45" grpId="0"/>
      <p:bldP spid="46" grpId="0"/>
      <p:bldP spid="2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1704</TotalTime>
  <Words>556</Words>
  <Application>Microsoft Office PowerPoint</Application>
  <PresentationFormat>ワイド画面</PresentationFormat>
  <Paragraphs>123</Paragraphs>
  <Slides>9</Slides>
  <Notes>9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5" baseType="lpstr">
      <vt:lpstr>Meiryo UI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おそうじロボットには、コビトさんが？</vt:lpstr>
      <vt:lpstr>PowerPoint プレゼンテーション</vt:lpstr>
      <vt:lpstr>　　　　　  　　　　　まわ 　みの回りのどんなところに　 　　　　　　　    　　　　　　　　         コンピュータがつかわれて 　    いるでしょう。 　</vt:lpstr>
      <vt:lpstr>                  　          なか いえの中には・・・</vt:lpstr>
      <vt:lpstr>PowerPoint プレゼンテーション</vt:lpstr>
      <vt:lpstr>アワーオブコード    こてんてき    めいろ Hour of Code 「古典的な迷路」</vt:lpstr>
      <vt:lpstr>　　　　 </vt:lpstr>
      <vt:lpstr>　　　　 </vt:lpstr>
    </vt:vector>
  </TitlesOfParts>
  <Company>千葉県総合教育センター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千葉県総合教育センター</dc:creator>
  <cp:lastModifiedBy>千葉県総合教育センター</cp:lastModifiedBy>
  <cp:revision>135</cp:revision>
  <cp:lastPrinted>2019-08-30T06:48:07Z</cp:lastPrinted>
  <dcterms:created xsi:type="dcterms:W3CDTF">2017-08-26T05:50:12Z</dcterms:created>
  <dcterms:modified xsi:type="dcterms:W3CDTF">2019-09-04T01:15:44Z</dcterms:modified>
</cp:coreProperties>
</file>