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80" r:id="rId2"/>
  </p:sldMasterIdLst>
  <p:notesMasterIdLst>
    <p:notesMasterId r:id="rId18"/>
  </p:notesMasterIdLst>
  <p:handoutMasterIdLst>
    <p:handoutMasterId r:id="rId19"/>
  </p:handoutMasterIdLst>
  <p:sldIdLst>
    <p:sldId id="314" r:id="rId3"/>
    <p:sldId id="414" r:id="rId4"/>
    <p:sldId id="415" r:id="rId5"/>
    <p:sldId id="416" r:id="rId6"/>
    <p:sldId id="313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429" r:id="rId16"/>
    <p:sldId id="432" r:id="rId17"/>
  </p:sldIdLst>
  <p:sldSz cx="12192000" cy="6858000"/>
  <p:notesSz cx="6807200" cy="9939338"/>
  <p:embeddedFontLst>
    <p:embeddedFont>
      <p:font typeface="Meiryo UI" panose="020B0604030504040204" pitchFamily="50" charset="-128"/>
      <p:regular r:id="rId20"/>
      <p:bold r:id="rId21"/>
      <p:italic r:id="rId22"/>
      <p:boldItalic r:id="rId23"/>
    </p:embeddedFont>
    <p:embeddedFont>
      <p:font typeface="Corbel" panose="020B0503020204020204" pitchFamily="34" charset="0"/>
      <p:regular r:id="rId24"/>
      <p:bold r:id="rId25"/>
      <p:italic r:id="rId26"/>
      <p:boldItalic r:id="rId27"/>
    </p:embeddedFont>
    <p:embeddedFont>
      <p:font typeface="HGｺﾞｼｯｸM" panose="020B0609000000000000" pitchFamily="49" charset="-128"/>
      <p:regular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千葉県総合教育センター" initials="千葉県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266" autoAdjust="0"/>
    <p:restoredTop sz="76937" autoAdjust="0"/>
  </p:normalViewPr>
  <p:slideViewPr>
    <p:cSldViewPr snapToGrid="0">
      <p:cViewPr varScale="1">
        <p:scale>
          <a:sx n="76" d="100"/>
          <a:sy n="76" d="100"/>
        </p:scale>
        <p:origin x="427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11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0263" cy="498474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349" y="2"/>
            <a:ext cx="2950263" cy="498474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>
              <a:defRPr sz="1200"/>
            </a:lvl1pPr>
          </a:lstStyle>
          <a:p>
            <a:fld id="{2AE8FAD6-0009-46A2-B323-CBF596D48FF1}" type="datetimeFigureOut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40866"/>
            <a:ext cx="2950263" cy="498474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349" y="9440866"/>
            <a:ext cx="2950263" cy="498474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>
              <a:defRPr sz="1200"/>
            </a:lvl1pPr>
          </a:lstStyle>
          <a:p>
            <a:fld id="{63A02EFD-5F0E-491B-9D11-FACB3FF331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223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9787" cy="498693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2"/>
            <a:ext cx="2949787" cy="498693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>
              <a:defRPr sz="1200"/>
            </a:lvl1pPr>
          </a:lstStyle>
          <a:p>
            <a:fld id="{F95C54F8-7FB8-4F7A-9C01-C8EB19C971EB}" type="datetimeFigureOut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4600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9" tIns="45719" rIns="91439" bIns="45719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83309"/>
            <a:ext cx="5445760" cy="3913614"/>
          </a:xfrm>
          <a:prstGeom prst="rect">
            <a:avLst/>
          </a:prstGeom>
        </p:spPr>
        <p:txBody>
          <a:bodyPr vert="horz" lIns="91439" tIns="45719" rIns="91439" bIns="45719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8"/>
            <a:ext cx="2949787" cy="498692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8"/>
            <a:ext cx="2949787" cy="498692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>
              <a:defRPr sz="1200"/>
            </a:lvl1pPr>
          </a:lstStyle>
          <a:p>
            <a:fld id="{975E14EA-7A4E-4964-8D18-DBE23224AD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5598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今回は、低学年で活用できる「ビスケット</a:t>
            </a:r>
            <a:r>
              <a:rPr kumimoji="1" lang="ja-JP" altLang="en-US" dirty="0" smtClean="0"/>
              <a:t>」について研修します</a:t>
            </a:r>
            <a:r>
              <a:rPr kumimoji="1" lang="ja-JP" altLang="en-US" dirty="0" smtClean="0"/>
              <a:t>。</a:t>
            </a:r>
            <a:endParaRPr kumimoji="1"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169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さあ、こんな風に並べたらどうなるでしょうか？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pPr defTabSz="883128">
              <a:defRPr/>
            </a:pPr>
            <a:r>
              <a:rPr kumimoji="1" lang="ja-JP" altLang="en-US" dirty="0" smtClean="0"/>
              <a:t>　　　　　　　　　　　　　　　　　　　（このページを印刷して黒板に掲示しても良い）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1950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もう一つ</a:t>
            </a:r>
            <a:endParaRPr kumimoji="1" lang="en-US" altLang="ja-JP" dirty="0" smtClean="0"/>
          </a:p>
          <a:p>
            <a:r>
              <a:rPr kumimoji="1" lang="ja-JP" altLang="en-US" dirty="0" smtClean="0"/>
              <a:t>部品箱の</a:t>
            </a:r>
            <a:r>
              <a:rPr kumimoji="1" lang="en-US" altLang="ja-JP" dirty="0" smtClean="0"/>
              <a:t>×</a:t>
            </a:r>
            <a:r>
              <a:rPr kumimoji="1" lang="ja-JP" altLang="en-US" dirty="0" smtClean="0"/>
              <a:t>マークの下にある「曲がった矢印」をクリックます。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その後、絵本や作業場所にある△をクリックしてみましょう。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薄い色の「ドーナツ」が部品を囲みます。ドーナツを輪の方向にドラックすると△が回転します。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時間が無い場合には、省略も可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一部の先生に指導して，先生方の見学会の時に話題にしても良い。</a:t>
            </a:r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５分程度、自由に作品作りをおこなう。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このあと、見学会を実施する。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見学会は，先生方を４グループ程度に分け、２分程度づつ順番に見学会を行う。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面白いものを見つけたら、質問しあうことが大切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　　　　　（主体的・対話的で深い学びの研修）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pPr defTabSz="883128">
              <a:defRPr/>
            </a:pPr>
            <a:r>
              <a:rPr kumimoji="1" lang="ja-JP" altLang="en-US" dirty="0" smtClean="0"/>
              <a:t>　　　　　　　　　　　　　　　　　　　（このページを印刷して黒板に掲示しても良い）</a:t>
            </a:r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960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保存しましょう。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右上の矢印マークをクリックします。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保存して良いかの確認は「○印」をクリックします。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みんな（グループ）の作品が見られます。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評価し合うのも、よいでしょう。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１　保存する前に、時間の余裕があれば、自由に作品をつくる時間をもってください。（５分程度）</a:t>
            </a:r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２　子供たちに作品づくりをさせる場合には、途中で時間をとって、作品を見学し合う時間をつくってもよいでしょう。</a:t>
            </a:r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３　学校で利用する場合（授業）</a:t>
            </a:r>
            <a:r>
              <a:rPr kumimoji="1" lang="en-US" altLang="ja-JP" dirty="0" smtClean="0"/>
              <a:t>https://develop.viscuit.com/env/school.html</a:t>
            </a:r>
            <a:r>
              <a:rPr kumimoji="1" lang="ja-JP" altLang="en-US" dirty="0" smtClean="0"/>
              <a:t>から入り、学校のコードを利用すると便利です。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pPr defTabSz="883128">
              <a:defRPr/>
            </a:pPr>
            <a:r>
              <a:rPr kumimoji="1" lang="ja-JP" altLang="en-US" dirty="0" smtClean="0"/>
              <a:t>　　　　　　　　　　　　　　　　　　　（このページを印刷して黒板に掲示しても良い）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612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どうでしたか？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「自分で作った作品を、思い通り？に動かすことができるんだ」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「めがねの命令を使うだけで、いろんな動きを作ることができるんだ」</a:t>
            </a:r>
            <a:endParaRPr kumimoji="1" lang="en-US" altLang="ja-JP" dirty="0" smtClean="0"/>
          </a:p>
          <a:p>
            <a:r>
              <a:rPr kumimoji="1" lang="ja-JP" altLang="en-US" dirty="0" smtClean="0"/>
              <a:t>という感想が持てれば、よいと思います。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メガネは、順次処理、繰り返しの命令です。</a:t>
            </a:r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より詳しい使い方については、ビスケットのページをご覧下さい。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9804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千葉県総合教育センターの</a:t>
            </a:r>
            <a:r>
              <a:rPr kumimoji="1" lang="en-US" altLang="ja-JP" dirty="0" smtClean="0"/>
              <a:t>Web</a:t>
            </a:r>
            <a:r>
              <a:rPr kumimoji="1" lang="ja-JP" altLang="en-US" dirty="0" smtClean="0"/>
              <a:t>サイトにあるプラン３は、ビスケットを使っています。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「ふしぎな　せかいを　想像して　あらわそう」　という</a:t>
            </a:r>
            <a:endParaRPr kumimoji="1" lang="en-US" altLang="ja-JP" dirty="0" smtClean="0"/>
          </a:p>
          <a:p>
            <a:r>
              <a:rPr kumimoji="1" lang="ja-JP" altLang="en-US" dirty="0" smtClean="0"/>
              <a:t>題材の際に、絵を動かすのに、ビスケットというものが</a:t>
            </a:r>
            <a:endParaRPr kumimoji="1" lang="en-US" altLang="ja-JP" dirty="0" smtClean="0"/>
          </a:p>
          <a:p>
            <a:r>
              <a:rPr kumimoji="1" lang="ja-JP" altLang="en-US" dirty="0" smtClean="0"/>
              <a:t>あることを子供たちに示し、取り組んでいくことができます。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810F44-4D90-4785-9088-D17978D8B5F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9047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これが、千葉県総合教育センターのホームページです。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青い四角で囲ったところをクリックすると、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「校内研修プラン」　や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「授業用プラン」　を　　ダウンロードできる画面にいきます。</a:t>
            </a:r>
            <a:endParaRPr kumimoji="1" lang="en-US" altLang="ja-JP" dirty="0" smtClean="0"/>
          </a:p>
          <a:p>
            <a:pPr defTabSz="914390"/>
            <a:r>
              <a:rPr kumimoji="1" lang="ja-JP" altLang="en-US" dirty="0" smtClean="0"/>
              <a:t>まずは、「どの先生方も」　プログラミングを体験し、</a:t>
            </a:r>
            <a:endParaRPr kumimoji="1" lang="en-US" altLang="ja-JP" dirty="0" smtClean="0"/>
          </a:p>
          <a:p>
            <a:pPr defTabSz="914390"/>
            <a:r>
              <a:rPr kumimoji="1" lang="ja-JP" altLang="en-US" dirty="0" smtClean="0"/>
              <a:t>その楽しさや可能性に触れることが第一だと思いますので、</a:t>
            </a:r>
            <a:endParaRPr kumimoji="1" lang="en-US" altLang="ja-JP" dirty="0" smtClean="0"/>
          </a:p>
          <a:p>
            <a:pPr defTabSz="914390"/>
            <a:r>
              <a:rPr kumimoji="1" lang="ja-JP" altLang="en-US" dirty="0" smtClean="0"/>
              <a:t>これらのプランをご覧になり、やれそうな教科で実際にやってみるとことが大切だと思います。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5E14EA-7A4E-4964-8D18-DBE23224AD84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246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それでは、まず、「ビスケット」を体験をする</a:t>
            </a:r>
            <a:r>
              <a:rPr kumimoji="1" lang="ja-JP" altLang="en-US" sz="1200" b="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+mn-ea"/>
              </a:rPr>
              <a:t>前</a:t>
            </a:r>
            <a:r>
              <a:rPr kumimoji="1" lang="ja-JP" altLang="en-US" sz="1200" b="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+mn-ea"/>
              </a:rPr>
              <a:t>に</a:t>
            </a:r>
            <a:r>
              <a:rPr kumimoji="1" lang="ja-JP" altLang="en-US" b="0" u="none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、プログラミング教材の種類について、説明します。</a:t>
            </a:r>
            <a:endParaRPr kumimoji="1" lang="en-US" altLang="ja-JP" b="0" u="none" dirty="0" smtClean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大きく分けると、３つあります。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「ビジュアル型プログラミング言語」、「ロボット・マイコンボード」、「アンプラグド」　です。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810F44-4D90-4785-9088-D17978D8B5F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25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ビスケットは１つ目</a:t>
            </a:r>
            <a:r>
              <a:rPr kumimoji="1" lang="ja-JP" altLang="en-US" dirty="0" smtClean="0"/>
              <a:t>の　「ビジュアル型プログラミング言語」　</a:t>
            </a:r>
            <a:r>
              <a:rPr kumimoji="1" lang="ja-JP" altLang="en-US" dirty="0" smtClean="0"/>
              <a:t>なので、その説明をします。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lang="ja-JP" altLang="en-US" dirty="0" smtClean="0"/>
              <a:t>このプログラムは、右側</a:t>
            </a:r>
            <a:r>
              <a:rPr lang="ja-JP" altLang="en-US" dirty="0" smtClean="0"/>
              <a:t>に示してあるような命令のブロックを、マウスで並べていけば</a:t>
            </a:r>
            <a:r>
              <a:rPr lang="ja-JP" altLang="en-US" dirty="0" smtClean="0"/>
              <a:t>、簡単</a:t>
            </a:r>
            <a:r>
              <a:rPr lang="ja-JP" altLang="en-US" dirty="0" smtClean="0"/>
              <a:t>に作ることができます。</a:t>
            </a:r>
            <a:endParaRPr lang="en-US" altLang="ja-JP" dirty="0" smtClean="0"/>
          </a:p>
          <a:p>
            <a:endParaRPr lang="en-US" altLang="ja-JP" dirty="0" smtClean="0"/>
          </a:p>
          <a:p>
            <a:r>
              <a:rPr lang="ja-JP" altLang="en-US" dirty="0" smtClean="0"/>
              <a:t>「プログラミングの基本的な考え方」・「組み立て方のルール」を</a:t>
            </a:r>
            <a:r>
              <a:rPr lang="ja-JP" altLang="en-US" dirty="0" smtClean="0">
                <a:solidFill>
                  <a:srgbClr val="0070C0"/>
                </a:solidFill>
              </a:rPr>
              <a:t>感覚的</a:t>
            </a:r>
            <a:r>
              <a:rPr lang="ja-JP" altLang="en-US" dirty="0" smtClean="0"/>
              <a:t>に身に付けられます。</a:t>
            </a:r>
            <a:endParaRPr lang="en-US" altLang="ja-JP" dirty="0" smtClean="0"/>
          </a:p>
          <a:p>
            <a:pPr defTabSz="922286">
              <a:defRPr/>
            </a:pPr>
            <a:r>
              <a:rPr lang="ja-JP" altLang="en-US" dirty="0" smtClean="0"/>
              <a:t>「試行錯誤が容易」であり、</a:t>
            </a:r>
            <a:endParaRPr lang="en-US" altLang="ja-JP" dirty="0" smtClean="0"/>
          </a:p>
          <a:p>
            <a:pPr defTabSz="922286">
              <a:defRPr/>
            </a:pPr>
            <a:r>
              <a:rPr lang="ja-JP" altLang="en-US" dirty="0" smtClean="0"/>
              <a:t>「命令したとおりに動く（または、命令したとおりにしか動かない）という、コンピュータの特性を</a:t>
            </a:r>
            <a:r>
              <a:rPr lang="ja-JP" altLang="en-US" dirty="0" smtClean="0">
                <a:solidFill>
                  <a:srgbClr val="0070C0"/>
                </a:solidFill>
              </a:rPr>
              <a:t>体感</a:t>
            </a:r>
            <a:r>
              <a:rPr lang="ja-JP" altLang="en-US" dirty="0" smtClean="0">
                <a:solidFill>
                  <a:schemeClr val="tx1"/>
                </a:solidFill>
              </a:rPr>
              <a:t>」</a:t>
            </a:r>
            <a:r>
              <a:rPr lang="ja-JP" altLang="en-US" dirty="0" smtClean="0"/>
              <a:t>できます。</a:t>
            </a:r>
            <a:endParaRPr lang="en-US" altLang="ja-JP" dirty="0" smtClean="0"/>
          </a:p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810F44-4D90-4785-9088-D17978D8B5F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751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ビジュアル型プログラミング言語には、様々なものがあります。ここに示したものは、全てインターネットにつなぎ、無料で活用することができます。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ご覧のように、ビスケットは無料で</a:t>
            </a:r>
            <a:r>
              <a:rPr kumimoji="1" lang="ja-JP" altLang="en-US" dirty="0" smtClean="0"/>
              <a:t>、マウス操作ができれば、低学年でもプログラミングのイメージを持つことが出来ます。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それでは、「ビスケット」を体験をしてみましょう。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810F44-4D90-4785-9088-D17978D8B5F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2460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２０分間で、「うごく絵」をつくってみましょう。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ショートカットをクリックしてください。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pPr defTabSz="914390"/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ショートカットは、「ビスケットで遊ぶ」　</a:t>
            </a:r>
            <a:r>
              <a:rPr kumimoji="1" lang="en-US" altLang="ja-JP" dirty="0" smtClean="0"/>
              <a:t>http://develop.viscuit.com/env/publicarea.html</a:t>
            </a:r>
            <a:r>
              <a:rPr kumimoji="1" lang="ja-JP" altLang="en-US" dirty="0" smtClean="0"/>
              <a:t>　　としてください。</a:t>
            </a:r>
            <a:endParaRPr kumimoji="1" lang="en-US" altLang="ja-JP" dirty="0" smtClean="0"/>
          </a:p>
          <a:p>
            <a:pPr defTabSz="914390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421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０）「みんなでつくる」を選びます。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１）背景をえらびましょう。（グループや全員で同じものを決めること：話し合うことが大切）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２）ペンマークを選びましょう。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　　　　　　　　　　　　　　　　　　　　　（このページを印刷して黒板に掲示しても良い）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6467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左の色がついた部分が、絵本になる場所です。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ここに、自分で作った部品を置き、それを動かします。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真ん中が、作業をする場所で、作った部品の動きの命令を置きます。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右側が、道具箱です。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１）道具箱の中の鉛筆を利用して、部品を作ります。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「鉛筆」をクリックしてください。</a:t>
            </a:r>
            <a:endParaRPr kumimoji="1" lang="en-US" altLang="ja-JP" dirty="0" smtClean="0"/>
          </a:p>
          <a:p>
            <a:pPr defTabSz="883128">
              <a:defRPr/>
            </a:pPr>
            <a:endParaRPr kumimoji="1" lang="en-US" altLang="ja-JP" dirty="0" smtClean="0"/>
          </a:p>
          <a:p>
            <a:pPr defTabSz="883128">
              <a:defRPr/>
            </a:pPr>
            <a:r>
              <a:rPr kumimoji="1" lang="ja-JP" altLang="en-US" dirty="0" smtClean="0"/>
              <a:t>（このページを印刷して黒板に掲示しても良い）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9835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１）〇や△を描いてみましょう。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２）できあがったら、左下の</a:t>
            </a:r>
            <a:r>
              <a:rPr kumimoji="1" lang="ja-JP" altLang="en-US" dirty="0" err="1" smtClean="0"/>
              <a:t>〇</a:t>
            </a:r>
            <a:r>
              <a:rPr kumimoji="1" lang="ja-JP" altLang="en-US" dirty="0" smtClean="0"/>
              <a:t>マークをクリックします。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道具箱に、みなさんがつくった部品が入ったのを確認しましょう。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３）つくった部品を絵本に移動（ドラッグ）しましょう。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ドラッグの練習です。５つ絵本に置きましょう。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pPr defTabSz="883128">
              <a:defRPr/>
            </a:pPr>
            <a:r>
              <a:rPr kumimoji="1" lang="ja-JP" altLang="en-US" dirty="0" smtClean="0"/>
              <a:t>（このページを印刷して黒板に掲示しても良い）</a:t>
            </a:r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　　　　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7369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さあ、部品を動かして見ます。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１）道具箱のメガネを、作業する場所に移動します。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さあ、メガネは、どんな役割をするのでしょうか？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２）メガネの左側と右側に、道具箱から部品を１ずつ入れてみましょう。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お隣同士、確認してみてください。</a:t>
            </a:r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メガネの右側に入っている部品の位置を少し動かして見ましょう。</a:t>
            </a:r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全員が出来たことを確認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次の課題です。（操作は復習なので、説明しません）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３）もう一つ部品をつくりましょう。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次は、三角形で、色が違うものをつくります</a:t>
            </a:r>
            <a:endParaRPr kumimoji="1" lang="en-US" altLang="ja-JP" dirty="0" smtClean="0"/>
          </a:p>
          <a:p>
            <a:r>
              <a:rPr kumimoji="1" lang="ja-JP" altLang="en-US" dirty="0" smtClean="0"/>
              <a:t>４　メガネをもう一つ準備します。</a:t>
            </a:r>
            <a:endParaRPr kumimoji="1" lang="en-US" altLang="ja-JP" dirty="0" smtClean="0"/>
          </a:p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　苦手な人をみつけて、支援してあげてください。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pPr defTabSz="883128">
              <a:defRPr/>
            </a:pPr>
            <a:r>
              <a:rPr kumimoji="1" lang="ja-JP" altLang="en-US" dirty="0" smtClean="0"/>
              <a:t>（このページを印刷して黒板に掲示しても良い）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E14EA-7A4E-4964-8D18-DBE23224AD8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4919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08EF-98A2-47A8-959F-637D2EA5BE28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967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E5BDD-B0BC-43BB-9EA2-0E0033AD8CB1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35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F704-3286-4EF6-900F-7E932ABA85FA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0053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B85F-562D-4739-B69A-939DF06C709F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9048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5870E-F7A2-4134-8F6D-89B98EE39C9D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04146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1A44-920E-42AE-AC82-0D1231A2CE62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91553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9E280-DE1E-461B-A478-354E9A9C069B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5987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9328-5A13-42A9-90A9-B4E5FCFD09F8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06669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7BFCA-8128-44AC-AAA7-545DA980A155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708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8DBFC-6733-4864-95CD-03F15AB6927B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792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CE216-636A-429F-8985-6A9D3FBE7448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646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kumimoji="1"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C71AB-CBF9-4304-9F60-974D95922EFF}" type="datetime1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6557-B96B-47EB-9445-4024477FD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866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A7690F-E2E9-49D0-96F0-A07F9B937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1833" y="1095617"/>
            <a:ext cx="10690167" cy="6022427"/>
          </a:xfrm>
        </p:spPr>
        <p:txBody>
          <a:bodyPr>
            <a:normAutofit/>
          </a:bodyPr>
          <a:lstStyle/>
          <a:p>
            <a:r>
              <a:rPr lang="ja-JP" altLang="ja-JP" sz="4400" b="1" dirty="0"/>
              <a:t>図工（下学年）　</a:t>
            </a:r>
            <a:r>
              <a:rPr lang="ja-JP" altLang="ja-JP" sz="4400" b="1" dirty="0" smtClean="0"/>
              <a:t>「</a:t>
            </a:r>
            <a:r>
              <a:rPr lang="ja-JP" altLang="en-US" sz="4400" b="1" dirty="0" smtClean="0"/>
              <a:t>うご</a:t>
            </a:r>
            <a:r>
              <a:rPr lang="ja-JP" altLang="ja-JP" sz="4400" b="1" dirty="0" smtClean="0"/>
              <a:t>く絵を</a:t>
            </a:r>
            <a:r>
              <a:rPr lang="ja-JP" altLang="ja-JP" sz="4400" b="1" dirty="0"/>
              <a:t>作ろう」</a:t>
            </a:r>
            <a:br>
              <a:rPr lang="ja-JP" altLang="ja-JP" sz="4400" b="1" dirty="0"/>
            </a:br>
            <a:r>
              <a:rPr lang="ja-JP" altLang="ja-JP" dirty="0"/>
              <a:t>　　　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ja-JP" altLang="ja-JP" sz="5300" dirty="0" smtClean="0"/>
              <a:t>「</a:t>
            </a:r>
            <a:r>
              <a:rPr lang="en-US" altLang="ja-JP" sz="5300" dirty="0"/>
              <a:t>VISCUIT</a:t>
            </a:r>
            <a:r>
              <a:rPr lang="ja-JP" altLang="en-US" sz="5300" dirty="0"/>
              <a:t>（ビスケット）</a:t>
            </a:r>
            <a:r>
              <a:rPr lang="ja-JP" altLang="ja-JP" sz="5300" dirty="0" smtClean="0"/>
              <a:t>」</a:t>
            </a:r>
            <a:r>
              <a:rPr lang="ja-JP" altLang="en-US" sz="5300" dirty="0" smtClean="0"/>
              <a:t>　　</a:t>
            </a:r>
            <a:r>
              <a:rPr lang="ja-JP" altLang="ja-JP" dirty="0" smtClean="0"/>
              <a:t>（</a:t>
            </a:r>
            <a:r>
              <a:rPr lang="en-US" altLang="ja-JP" u="sng" dirty="0" smtClean="0"/>
              <a:t> </a:t>
            </a:r>
            <a:r>
              <a:rPr lang="en-US" altLang="ja-JP" u="sng" dirty="0"/>
              <a:t>http://www.viscuit.com/ </a:t>
            </a:r>
            <a:r>
              <a:rPr lang="ja-JP" altLang="ja-JP" dirty="0" smtClean="0"/>
              <a:t>）</a:t>
            </a:r>
            <a:r>
              <a:rPr lang="ja-JP" altLang="ja-JP" dirty="0"/>
              <a:t/>
            </a:r>
            <a:br>
              <a:rPr lang="ja-JP" altLang="ja-JP" dirty="0"/>
            </a:br>
            <a:r>
              <a:rPr lang="en-US" altLang="ja-JP" dirty="0"/>
              <a:t> </a:t>
            </a:r>
            <a:r>
              <a:rPr lang="ja-JP" altLang="ja-JP" dirty="0"/>
              <a:t/>
            </a:r>
            <a:br>
              <a:rPr lang="ja-JP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7599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963" y="0"/>
            <a:ext cx="7259782" cy="709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71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7490"/>
            <a:ext cx="11787776" cy="5478509"/>
          </a:xfrm>
          <a:prstGeom prst="rect">
            <a:avLst/>
          </a:prstGeom>
        </p:spPr>
      </p:pic>
      <p:sp>
        <p:nvSpPr>
          <p:cNvPr id="2" name="右矢印 1"/>
          <p:cNvSpPr/>
          <p:nvPr/>
        </p:nvSpPr>
        <p:spPr>
          <a:xfrm>
            <a:off x="9088582" y="3356744"/>
            <a:ext cx="1551709" cy="138545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右矢印 2"/>
          <p:cNvSpPr/>
          <p:nvPr/>
        </p:nvSpPr>
        <p:spPr>
          <a:xfrm rot="2340837">
            <a:off x="3103418" y="1066242"/>
            <a:ext cx="1995054" cy="1607127"/>
          </a:xfrm>
          <a:prstGeom prst="rightArrow">
            <a:avLst>
              <a:gd name="adj1" fmla="val 50000"/>
              <a:gd name="adj2" fmla="val 6153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3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204" y="63045"/>
            <a:ext cx="5582577" cy="6794955"/>
          </a:xfrm>
          <a:prstGeom prst="rect">
            <a:avLst/>
          </a:prstGeom>
        </p:spPr>
      </p:pic>
      <p:sp>
        <p:nvSpPr>
          <p:cNvPr id="5" name="右矢印 4"/>
          <p:cNvSpPr/>
          <p:nvPr/>
        </p:nvSpPr>
        <p:spPr>
          <a:xfrm rot="10800000">
            <a:off x="7730835" y="665019"/>
            <a:ext cx="2105891" cy="166254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562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A7690F-E2E9-49D0-96F0-A07F9B937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1833" y="0"/>
            <a:ext cx="10690167" cy="4349372"/>
          </a:xfrm>
        </p:spPr>
        <p:txBody>
          <a:bodyPr>
            <a:normAutofit/>
          </a:bodyPr>
          <a:lstStyle/>
          <a:p>
            <a:pPr algn="l"/>
            <a:r>
              <a:rPr lang="ja-JP" altLang="ja-JP" sz="4400" b="1" dirty="0" smtClean="0"/>
              <a:t>「</a:t>
            </a:r>
            <a:r>
              <a:rPr lang="ja-JP" altLang="en-US" sz="4400" b="1" dirty="0" smtClean="0"/>
              <a:t>う</a:t>
            </a:r>
            <a:r>
              <a:rPr lang="ja-JP" altLang="en-US" sz="4400" b="1" dirty="0"/>
              <a:t>ご</a:t>
            </a:r>
            <a:r>
              <a:rPr lang="ja-JP" altLang="ja-JP" sz="4400" b="1" dirty="0" smtClean="0"/>
              <a:t>く絵を</a:t>
            </a:r>
            <a:r>
              <a:rPr lang="ja-JP" altLang="ja-JP" sz="4400" b="1" dirty="0"/>
              <a:t>作ろう」</a:t>
            </a:r>
            <a:br>
              <a:rPr lang="ja-JP" altLang="ja-JP" sz="4400" b="1" dirty="0"/>
            </a:br>
            <a:r>
              <a:rPr lang="ja-JP" altLang="ja-JP" dirty="0"/>
              <a:t>　　　</a:t>
            </a:r>
            <a:r>
              <a:rPr lang="ja-JP" altLang="ja-JP" sz="5300" dirty="0"/>
              <a:t>「</a:t>
            </a:r>
            <a:r>
              <a:rPr lang="en-US" altLang="ja-JP" sz="5300" dirty="0"/>
              <a:t>VISCUIT</a:t>
            </a:r>
            <a:r>
              <a:rPr lang="ja-JP" altLang="en-US" sz="5300" dirty="0"/>
              <a:t>（ビスケット）</a:t>
            </a:r>
            <a:r>
              <a:rPr lang="ja-JP" altLang="ja-JP" sz="5300" dirty="0" smtClean="0"/>
              <a:t>」</a:t>
            </a:r>
            <a:r>
              <a:rPr lang="ja-JP" altLang="ja-JP" dirty="0"/>
              <a:t/>
            </a:r>
            <a:br>
              <a:rPr lang="ja-JP" altLang="ja-JP" dirty="0"/>
            </a:br>
            <a:r>
              <a:rPr lang="en-US" altLang="ja-JP" dirty="0"/>
              <a:t> </a:t>
            </a:r>
            <a:r>
              <a:rPr lang="ja-JP" altLang="ja-JP" dirty="0"/>
              <a:t/>
            </a:r>
            <a:br>
              <a:rPr lang="ja-JP" altLang="ja-JP" dirty="0"/>
            </a:b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927" y="2447505"/>
            <a:ext cx="6896533" cy="426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6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yoshihiro\Desktop\ビスケット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429" y="3240823"/>
            <a:ext cx="6724978" cy="3584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36184" y="136185"/>
            <a:ext cx="11867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プラン３　</a:t>
            </a:r>
            <a:r>
              <a:rPr kumimoji="1" lang="ja-JP" altLang="en-US" sz="4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分類Ｂ　　　</a:t>
            </a:r>
            <a:r>
              <a:rPr kumimoji="1" lang="ja-JP" altLang="en-US" sz="4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図工</a:t>
            </a:r>
            <a:r>
              <a:rPr kumimoji="1" lang="ja-JP" altLang="en-US" sz="4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（小１～小３）</a:t>
            </a:r>
            <a:endParaRPr kumimoji="1" lang="ja-JP" altLang="en-US" sz="4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0195" y="1039578"/>
            <a:ext cx="11653736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題材</a:t>
            </a:r>
            <a:r>
              <a:rPr kumimoji="1" lang="ja-JP" alt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名： </a:t>
            </a:r>
            <a:r>
              <a:rPr kumimoji="1" lang="ja-JP" altLang="en-US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ふしぎなせ</a:t>
            </a:r>
            <a:r>
              <a:rPr kumimoji="1" lang="ja-JP" alt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かいを  そうぞうして  あらわそう</a:t>
            </a:r>
            <a:endParaRPr kumimoji="1" lang="en-US" altLang="ja-JP" sz="3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　　　　    「うごく絵をつくろう」 　　　　　（１時間扱い）</a:t>
            </a:r>
            <a:endParaRPr kumimoji="1" lang="ja-JP" altLang="en-US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16739" y="6065219"/>
            <a:ext cx="178016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Viscuit</a:t>
            </a:r>
            <a:endParaRPr kumimoji="1" lang="en-US" altLang="ja-JP" sz="4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78472" y="2299427"/>
            <a:ext cx="10914434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第１時 ：「Ｖｉｓｃｕｉｔ」で「動く絵作り」を体験し、</a:t>
            </a:r>
            <a:endParaRPr kumimoji="1" lang="en-US" altLang="ja-JP" sz="3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ja-JP" alt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　　　 </a:t>
            </a:r>
            <a:r>
              <a:rPr kumimoji="1" lang="ja-JP" alt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プログラミングの基本</a:t>
            </a:r>
            <a:r>
              <a:rPr kumimoji="1" lang="ja-JP" alt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に触れる。</a:t>
            </a:r>
            <a:endParaRPr kumimoji="1" lang="ja-JP" altLang="en-US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36184" y="136186"/>
            <a:ext cx="2096849" cy="8309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780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0988" y="-676275"/>
            <a:ext cx="12753975" cy="821055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2954090" y="4078165"/>
            <a:ext cx="1613648" cy="1376978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HGｺﾞｼｯｸM" panose="020B0609000000000000" pitchFamily="4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71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178995" y="228480"/>
            <a:ext cx="79183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プログラミング教材の種類</a:t>
            </a:r>
            <a:endParaRPr kumimoji="1" lang="ja-JP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66691"/>
              </p:ext>
            </p:extLst>
          </p:nvPr>
        </p:nvGraphicFramePr>
        <p:xfrm>
          <a:off x="230128" y="1780973"/>
          <a:ext cx="11784665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9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8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6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7229">
                <a:tc>
                  <a:txBody>
                    <a:bodyPr/>
                    <a:lstStyle/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ビジュアル型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プログラミング言語</a:t>
                      </a:r>
                      <a:endParaRPr kumimoji="1" lang="ja-JP" altLang="en-US" sz="4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ロボット・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マイコンボード</a:t>
                      </a:r>
                      <a:endParaRPr kumimoji="1" lang="ja-JP" altLang="en-US" sz="4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アンプラグド</a:t>
                      </a:r>
                      <a:endParaRPr kumimoji="1" lang="ja-JP" altLang="en-US" sz="4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1099">
                <a:tc>
                  <a:txBody>
                    <a:bodyPr/>
                    <a:lstStyle/>
                    <a:p>
                      <a:r>
                        <a:rPr kumimoji="1" lang="en-US" altLang="ja-JP" sz="4000" b="0" dirty="0" err="1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Viscuit</a:t>
                      </a:r>
                      <a:r>
                        <a:rPr kumimoji="1" lang="en-US" altLang="ja-JP" sz="40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（ﾋﾞｽｹｯﾄ）</a:t>
                      </a:r>
                      <a:endParaRPr kumimoji="1" lang="en-US" altLang="ja-JP" sz="2800" b="0" dirty="0" smtClean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Ｈｏｕｒ</a:t>
                      </a:r>
                      <a:r>
                        <a:rPr kumimoji="1" lang="ja-JP" altLang="en-US" sz="4000" b="0" baseline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</a:t>
                      </a:r>
                      <a:r>
                        <a:rPr kumimoji="1" lang="en-US" altLang="ja-JP" sz="40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of </a:t>
                      </a:r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Ｃｏｒｄ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  （ｱﾜｰ</a:t>
                      </a:r>
                      <a:r>
                        <a:rPr kumimoji="1" lang="ja-JP" altLang="en-US" sz="2800" b="0" baseline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ｵﾌﾞ ｺｰﾄﾞ）</a:t>
                      </a:r>
                      <a:endParaRPr kumimoji="1" lang="en-US" altLang="ja-JP" sz="2800" b="0" dirty="0" smtClean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プログル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Ｓｃｒａｔｃｈ 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（ｽｸﾗｯﾁ）　　</a:t>
                      </a:r>
                      <a:endParaRPr kumimoji="1" lang="en-US" altLang="ja-JP" sz="2800" b="0" dirty="0" smtClean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　　　　　　    など</a:t>
                      </a:r>
                      <a:endParaRPr kumimoji="1" lang="ja-JP" altLang="en-US" sz="40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レゴ </a:t>
                      </a:r>
                      <a:r>
                        <a:rPr kumimoji="1" lang="en-US" altLang="ja-JP" sz="40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WeDo</a:t>
                      </a:r>
                      <a:r>
                        <a:rPr kumimoji="1" lang="en-US" altLang="ja-JP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2.0</a:t>
                      </a:r>
                    </a:p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    （ﾚｺﾞｳｨﾄﾞｩ</a:t>
                      </a:r>
                      <a:r>
                        <a:rPr kumimoji="1" lang="ja-JP" altLang="en-US" sz="28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2.0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2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en-US" altLang="ja-JP" sz="40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Ozobot</a:t>
                      </a:r>
                      <a:r>
                        <a:rPr kumimoji="1" lang="en-US" altLang="ja-JP" sz="40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（ｵｿﾞﾎﾞｯﾄ）</a:t>
                      </a:r>
                      <a:endParaRPr kumimoji="1" lang="en-US" altLang="ja-JP" sz="2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en-US" altLang="ja-JP" sz="40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Micro:bit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（ﾏｲｸﾛﾋﾞｯﾄ）</a:t>
                      </a:r>
                      <a:endParaRPr kumimoji="1" lang="en-US" altLang="ja-JP" sz="2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en-US" altLang="ja-JP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          </a:t>
                      </a:r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 など</a:t>
                      </a:r>
                      <a:endParaRPr kumimoji="1" lang="ja-JP" altLang="en-US" sz="4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絵本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カード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フローチャート</a:t>
                      </a:r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endParaRPr kumimoji="1" lang="en-US" altLang="ja-JP" sz="4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 　　</a:t>
                      </a:r>
                      <a:endParaRPr kumimoji="1" lang="en-US" altLang="ja-JP" sz="2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4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など</a:t>
                      </a:r>
                      <a:endParaRPr kumimoji="1" lang="ja-JP" altLang="en-US" sz="4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6437137" y="1244143"/>
            <a:ext cx="5608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＊小学校でおもに使われそうなもの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50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464206" y="138590"/>
            <a:ext cx="1049371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ビジュアル型プログラミング言語</a:t>
            </a:r>
            <a:endParaRPr kumimoji="1" lang="en-US" altLang="ja-JP" sz="6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　　　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命令</a:t>
            </a:r>
            <a:r>
              <a:rPr kumimoji="1" lang="ja-JP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ブロックをマウスで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並べれば、</a:t>
            </a:r>
            <a:endParaRPr kumimoji="1" lang="en-US" altLang="ja-JP" sz="4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　　　プログラム</a:t>
            </a:r>
            <a:r>
              <a:rPr kumimoji="1" lang="ja-JP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ができる。</a:t>
            </a:r>
            <a:endParaRPr kumimoji="1" lang="en-US" altLang="ja-JP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89709" y="3163764"/>
            <a:ext cx="91079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〇　「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プログラミングの基本的な考え方」・「</a:t>
            </a: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組み立て</a:t>
            </a:r>
            <a:endParaRPr kumimoji="1" lang="en-US" altLang="ja-JP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方のルール」を</a:t>
            </a:r>
            <a:r>
              <a:rPr kumimoji="1" lang="ja-JP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感覚的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に身に付けられる。</a:t>
            </a: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〇　</a:t>
            </a:r>
            <a:r>
              <a:rPr kumimoji="1" lang="ja-JP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試行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錯誤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（トライアンドエラー）が容易である。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〇　命令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したとおりに動くコンピュータの特性を</a:t>
            </a:r>
            <a:r>
              <a:rPr kumimoji="1" lang="ja-JP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体感</a:t>
            </a:r>
            <a:endParaRPr kumimoji="1" lang="en-US" altLang="ja-JP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ja-JP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できる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。</a:t>
            </a: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2420" y="1050417"/>
            <a:ext cx="2039447" cy="371632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17" y="4766743"/>
            <a:ext cx="1967452" cy="18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/>
          </p:nvPr>
        </p:nvGraphicFramePr>
        <p:xfrm>
          <a:off x="422581" y="1267206"/>
          <a:ext cx="11198805" cy="5399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9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0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604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11635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kumimoji="1" lang="ja-JP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取組</a:t>
                      </a:r>
                    </a:p>
                    <a:p>
                      <a:pPr algn="ctr"/>
                      <a:r>
                        <a:rPr kumimoji="1" lang="ja-JP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やすさ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発展性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</a:t>
                      </a:r>
                      <a:r>
                        <a:rPr kumimoji="1" lang="ja-JP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で</a:t>
                      </a:r>
                      <a:endParaRPr kumimoji="1" lang="en-US" altLang="ja-JP" sz="2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動作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価格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kumimoji="1" lang="ja-JP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学年</a:t>
                      </a:r>
                    </a:p>
                    <a:p>
                      <a:pPr algn="ctr"/>
                      <a:r>
                        <a:rPr kumimoji="1" lang="ja-JP" altLang="en-US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ja-JP" altLang="ja-JP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目安</a:t>
                      </a:r>
                      <a:r>
                        <a:rPr kumimoji="1" lang="ja-JP" altLang="en-US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1477">
                <a:tc>
                  <a:txBody>
                    <a:bodyPr/>
                    <a:lstStyle/>
                    <a:p>
                      <a:r>
                        <a:rPr kumimoji="1" lang="en-US" altLang="ja-JP" sz="4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Viscuit</a:t>
                      </a:r>
                      <a:endParaRPr kumimoji="1" lang="en-US" altLang="ja-JP" sz="40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ja-JP" altLang="ja-JP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ビス</a:t>
                      </a:r>
                      <a:r>
                        <a:rPr kumimoji="1" lang="ja-JP" altLang="en-US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ケット）</a:t>
                      </a:r>
                      <a:endParaRPr kumimoji="1" lang="ja-JP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ja-JP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◎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en-US" altLang="ja-JP" sz="36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無料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幼児・</a:t>
                      </a:r>
                      <a:endParaRPr kumimoji="1" lang="en-US" altLang="ja-JP" sz="36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低学年～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6896">
                <a:tc>
                  <a:txBody>
                    <a:bodyPr/>
                    <a:lstStyle/>
                    <a:p>
                      <a:r>
                        <a:rPr kumimoji="1" lang="en-US" altLang="ja-JP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Hour of Cord</a:t>
                      </a:r>
                    </a:p>
                    <a:p>
                      <a:r>
                        <a:rPr kumimoji="1" lang="ja-JP" altLang="en-US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ja-JP" altLang="ja-JP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アワー </a:t>
                      </a:r>
                      <a:r>
                        <a:rPr kumimoji="1" lang="en-US" altLang="ja-JP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1" lang="ja-JP" altLang="ja-JP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オブ </a:t>
                      </a:r>
                      <a:r>
                        <a:rPr kumimoji="1" lang="en-US" altLang="ja-JP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ja-JP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コード</a:t>
                      </a:r>
                      <a:r>
                        <a:rPr kumimoji="1" lang="ja-JP" altLang="en-US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ja-JP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△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無料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中学年～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1382">
                <a:tc>
                  <a:txBody>
                    <a:bodyPr/>
                    <a:lstStyle/>
                    <a:p>
                      <a:r>
                        <a:rPr kumimoji="1" lang="ja-JP" altLang="ja-JP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プログル</a:t>
                      </a:r>
                      <a:endParaRPr kumimoji="1" lang="en-US" altLang="ja-JP" sz="40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ja-JP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△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無料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５～６年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9154">
                <a:tc>
                  <a:txBody>
                    <a:bodyPr/>
                    <a:lstStyle/>
                    <a:p>
                      <a:r>
                        <a:rPr kumimoji="1" lang="en-US" altLang="ja-JP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Scratch</a:t>
                      </a:r>
                    </a:p>
                    <a:p>
                      <a:r>
                        <a:rPr kumimoji="1" lang="ja-JP" altLang="en-US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ja-JP" altLang="ja-JP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スクラッチ</a:t>
                      </a:r>
                      <a:r>
                        <a:rPr kumimoji="1" lang="ja-JP" altLang="en-US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ja-JP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◎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○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無料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600" dirty="0" smtClean="0">
                          <a:solidFill>
                            <a:schemeClr val="tx1"/>
                          </a:solidFill>
                        </a:rPr>
                        <a:t>中学年～</a:t>
                      </a:r>
                      <a:endParaRPr kumimoji="1" lang="ja-JP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373496" y="111137"/>
            <a:ext cx="8546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ビジュアル型プログラミング言語の比較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934014" y="805541"/>
            <a:ext cx="4105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＜千葉県総合教育センター＞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9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A7690F-E2E9-49D0-96F0-A07F9B937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1833" y="0"/>
            <a:ext cx="10690167" cy="4349372"/>
          </a:xfrm>
        </p:spPr>
        <p:txBody>
          <a:bodyPr>
            <a:normAutofit/>
          </a:bodyPr>
          <a:lstStyle/>
          <a:p>
            <a:pPr algn="l"/>
            <a:r>
              <a:rPr lang="ja-JP" altLang="ja-JP" sz="4400" b="1" dirty="0" smtClean="0"/>
              <a:t>「</a:t>
            </a:r>
            <a:r>
              <a:rPr lang="ja-JP" altLang="en-US" sz="4400" b="1" dirty="0" smtClean="0"/>
              <a:t>う</a:t>
            </a:r>
            <a:r>
              <a:rPr lang="ja-JP" altLang="en-US" sz="4400" b="1" dirty="0"/>
              <a:t>ご</a:t>
            </a:r>
            <a:r>
              <a:rPr lang="ja-JP" altLang="ja-JP" sz="4400" b="1" dirty="0" smtClean="0"/>
              <a:t>く絵を</a:t>
            </a:r>
            <a:r>
              <a:rPr lang="ja-JP" altLang="ja-JP" sz="4400" b="1" dirty="0"/>
              <a:t>作ろう」</a:t>
            </a:r>
            <a:br>
              <a:rPr lang="ja-JP" altLang="ja-JP" sz="4400" b="1" dirty="0"/>
            </a:br>
            <a:r>
              <a:rPr lang="ja-JP" altLang="ja-JP" dirty="0"/>
              <a:t>　　　</a:t>
            </a:r>
            <a:r>
              <a:rPr lang="ja-JP" altLang="ja-JP" sz="5300" dirty="0"/>
              <a:t>「</a:t>
            </a:r>
            <a:r>
              <a:rPr lang="en-US" altLang="ja-JP" sz="5300" dirty="0"/>
              <a:t>VISCUIT</a:t>
            </a:r>
            <a:r>
              <a:rPr lang="ja-JP" altLang="en-US" sz="5300" dirty="0"/>
              <a:t>（ビスケット）</a:t>
            </a:r>
            <a:r>
              <a:rPr lang="ja-JP" altLang="ja-JP" sz="5300" dirty="0" smtClean="0"/>
              <a:t>」</a:t>
            </a:r>
            <a:r>
              <a:rPr lang="ja-JP" altLang="ja-JP" dirty="0"/>
              <a:t/>
            </a:r>
            <a:br>
              <a:rPr lang="ja-JP" altLang="ja-JP" dirty="0"/>
            </a:br>
            <a:r>
              <a:rPr lang="en-US" altLang="ja-JP" dirty="0"/>
              <a:t> </a:t>
            </a:r>
            <a:r>
              <a:rPr lang="ja-JP" altLang="ja-JP" dirty="0"/>
              <a:t/>
            </a:r>
            <a:br>
              <a:rPr lang="ja-JP" altLang="ja-JP" dirty="0"/>
            </a:b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927" y="2447505"/>
            <a:ext cx="6896533" cy="426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2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96" y="280986"/>
            <a:ext cx="6753225" cy="477202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529" y="2398135"/>
            <a:ext cx="7009516" cy="445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488" y="354157"/>
            <a:ext cx="10838947" cy="624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2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07" y="323417"/>
            <a:ext cx="5788474" cy="438712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277" y="2516981"/>
            <a:ext cx="6842823" cy="417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9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53" y="332075"/>
            <a:ext cx="9868315" cy="579163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459" y="2596395"/>
            <a:ext cx="7220613" cy="3796405"/>
          </a:xfrm>
          <a:prstGeom prst="rect">
            <a:avLst/>
          </a:prstGeom>
        </p:spPr>
      </p:pic>
      <p:cxnSp>
        <p:nvCxnSpPr>
          <p:cNvPr id="9" name="直線矢印コネクタ 8"/>
          <p:cNvCxnSpPr/>
          <p:nvPr/>
        </p:nvCxnSpPr>
        <p:spPr>
          <a:xfrm flipH="1">
            <a:off x="7259782" y="1108364"/>
            <a:ext cx="1662545" cy="443345"/>
          </a:xfrm>
          <a:prstGeom prst="straightConnector1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H="1">
            <a:off x="6871855" y="1852379"/>
            <a:ext cx="2153183" cy="196365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>
            <a:off x="9282545" y="1852379"/>
            <a:ext cx="263277" cy="196365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55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視差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TM03457496[[fn=視差]]</Template>
  <TotalTime>3698</TotalTime>
  <Words>685</Words>
  <Application>Microsoft Office PowerPoint</Application>
  <PresentationFormat>ワイド画面</PresentationFormat>
  <Paragraphs>222</Paragraphs>
  <Slides>15</Slides>
  <Notes>15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15</vt:i4>
      </vt:variant>
    </vt:vector>
  </HeadingPairs>
  <TitlesOfParts>
    <vt:vector size="24" baseType="lpstr">
      <vt:lpstr>Meiryo UI</vt:lpstr>
      <vt:lpstr>Arial</vt:lpstr>
      <vt:lpstr>Corbel</vt:lpstr>
      <vt:lpstr>HGｺﾞｼｯｸM</vt:lpstr>
      <vt:lpstr>Calibri Light</vt:lpstr>
      <vt:lpstr>ＭＳ Ｐゴシック</vt:lpstr>
      <vt:lpstr>Calibri</vt:lpstr>
      <vt:lpstr>視差</vt:lpstr>
      <vt:lpstr>1_Office テーマ</vt:lpstr>
      <vt:lpstr>図工（下学年）　「うごく絵を作ろう」 　　　 　　「VISCUIT（ビスケット）」　　（ http://www.viscuit.com/ ）   </vt:lpstr>
      <vt:lpstr>PowerPoint プレゼンテーション</vt:lpstr>
      <vt:lpstr>PowerPoint プレゼンテーション</vt:lpstr>
      <vt:lpstr>PowerPoint プレゼンテーション</vt:lpstr>
      <vt:lpstr>「うごく絵を作ろう」 　　　「VISCUIT（ビスケット）」  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「うごく絵を作ろう」 　　　「VISCUIT（ビスケット）」   </vt:lpstr>
      <vt:lpstr>PowerPoint プレゼンテーション</vt:lpstr>
      <vt:lpstr>PowerPoint プレゼンテーション</vt:lpstr>
    </vt:vector>
  </TitlesOfParts>
  <Company>千葉県総合教育センター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千葉県総合教育センター</dc:creator>
  <cp:lastModifiedBy>sosemedia5</cp:lastModifiedBy>
  <cp:revision>322</cp:revision>
  <cp:lastPrinted>2019-03-15T02:31:41Z</cp:lastPrinted>
  <dcterms:created xsi:type="dcterms:W3CDTF">2017-07-03T00:03:29Z</dcterms:created>
  <dcterms:modified xsi:type="dcterms:W3CDTF">2020-02-18T02:41:42Z</dcterms:modified>
</cp:coreProperties>
</file>