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80" r:id="rId2"/>
    <p:sldMasterId id="2147483704" r:id="rId3"/>
    <p:sldMasterId id="2147483716" r:id="rId4"/>
    <p:sldMasterId id="2147483740" r:id="rId5"/>
  </p:sldMasterIdLst>
  <p:notesMasterIdLst>
    <p:notesMasterId r:id="rId75"/>
  </p:notesMasterIdLst>
  <p:handoutMasterIdLst>
    <p:handoutMasterId r:id="rId76"/>
  </p:handoutMasterIdLst>
  <p:sldIdLst>
    <p:sldId id="256" r:id="rId6"/>
    <p:sldId id="609" r:id="rId7"/>
    <p:sldId id="614" r:id="rId8"/>
    <p:sldId id="613" r:id="rId9"/>
    <p:sldId id="303" r:id="rId10"/>
    <p:sldId id="278" r:id="rId11"/>
    <p:sldId id="358" r:id="rId12"/>
    <p:sldId id="605" r:id="rId13"/>
    <p:sldId id="449" r:id="rId14"/>
    <p:sldId id="450" r:id="rId15"/>
    <p:sldId id="451" r:id="rId16"/>
    <p:sldId id="455" r:id="rId17"/>
    <p:sldId id="458" r:id="rId18"/>
    <p:sldId id="459" r:id="rId19"/>
    <p:sldId id="460" r:id="rId20"/>
    <p:sldId id="465" r:id="rId21"/>
    <p:sldId id="467" r:id="rId22"/>
    <p:sldId id="468" r:id="rId23"/>
    <p:sldId id="470" r:id="rId24"/>
    <p:sldId id="471" r:id="rId25"/>
    <p:sldId id="472" r:id="rId26"/>
    <p:sldId id="545" r:id="rId27"/>
    <p:sldId id="611" r:id="rId28"/>
    <p:sldId id="576" r:id="rId29"/>
    <p:sldId id="546" r:id="rId30"/>
    <p:sldId id="547" r:id="rId31"/>
    <p:sldId id="549" r:id="rId32"/>
    <p:sldId id="551" r:id="rId33"/>
    <p:sldId id="552" r:id="rId34"/>
    <p:sldId id="553" r:id="rId35"/>
    <p:sldId id="554" r:id="rId36"/>
    <p:sldId id="556" r:id="rId37"/>
    <p:sldId id="557" r:id="rId38"/>
    <p:sldId id="559" r:id="rId39"/>
    <p:sldId id="561" r:id="rId40"/>
    <p:sldId id="562" r:id="rId41"/>
    <p:sldId id="565" r:id="rId42"/>
    <p:sldId id="572" r:id="rId43"/>
    <p:sldId id="573" r:id="rId44"/>
    <p:sldId id="474" r:id="rId45"/>
    <p:sldId id="476" r:id="rId46"/>
    <p:sldId id="478" r:id="rId47"/>
    <p:sldId id="480" r:id="rId48"/>
    <p:sldId id="481" r:id="rId49"/>
    <p:sldId id="482" r:id="rId50"/>
    <p:sldId id="483" r:id="rId51"/>
    <p:sldId id="484" r:id="rId52"/>
    <p:sldId id="485" r:id="rId53"/>
    <p:sldId id="486" r:id="rId54"/>
    <p:sldId id="487" r:id="rId55"/>
    <p:sldId id="488" r:id="rId56"/>
    <p:sldId id="489" r:id="rId57"/>
    <p:sldId id="491" r:id="rId58"/>
    <p:sldId id="492" r:id="rId59"/>
    <p:sldId id="493" r:id="rId60"/>
    <p:sldId id="495" r:id="rId61"/>
    <p:sldId id="496" r:id="rId62"/>
    <p:sldId id="498" r:id="rId63"/>
    <p:sldId id="499" r:id="rId64"/>
    <p:sldId id="500" r:id="rId65"/>
    <p:sldId id="501" r:id="rId66"/>
    <p:sldId id="502" r:id="rId67"/>
    <p:sldId id="504" r:id="rId68"/>
    <p:sldId id="505" r:id="rId69"/>
    <p:sldId id="512" r:id="rId70"/>
    <p:sldId id="513" r:id="rId71"/>
    <p:sldId id="604" r:id="rId72"/>
    <p:sldId id="616" r:id="rId73"/>
    <p:sldId id="615" r:id="rId74"/>
  </p:sldIdLst>
  <p:sldSz cx="12192000" cy="6858000"/>
  <p:notesSz cx="6807200" cy="9939338"/>
  <p:embeddedFontLst>
    <p:embeddedFont>
      <p:font typeface="Meiryo UI" panose="020B0604030504040204" pitchFamily="50" charset="-128"/>
      <p:regular r:id="rId77"/>
      <p:bold r:id="rId78"/>
      <p:italic r:id="rId79"/>
      <p:boldItalic r:id="rId80"/>
    </p:embeddedFont>
    <p:embeddedFont>
      <p:font typeface="游ゴシック Light" panose="020B0300000000000000" pitchFamily="50" charset="-128"/>
      <p:regular r:id="rId81"/>
    </p:embeddedFont>
    <p:embeddedFont>
      <p:font typeface="游明朝" panose="02020400000000000000" pitchFamily="18" charset="-128"/>
      <p:regular r:id="rId82"/>
    </p:embeddedFont>
    <p:embeddedFont>
      <p:font typeface="Calibri Light" panose="020F0302020204030204" pitchFamily="34" charset="0"/>
      <p:regular r:id="rId83"/>
      <p:italic r:id="rId84"/>
    </p:embeddedFont>
    <p:embeddedFont>
      <p:font typeface="Corbel" panose="020B0503020204020204" pitchFamily="34" charset="0"/>
      <p:regular r:id="rId85"/>
      <p:bold r:id="rId86"/>
      <p:italic r:id="rId87"/>
      <p:boldItalic r:id="rId88"/>
    </p:embeddedFont>
    <p:embeddedFont>
      <p:font typeface="HGｺﾞｼｯｸM" panose="020B0609000000000000" pitchFamily="49" charset="-128"/>
      <p:regular r:id="rId89"/>
    </p:embeddedFont>
    <p:embeddedFont>
      <p:font typeface="游ゴシック" panose="020B0400000000000000" pitchFamily="50" charset="-128"/>
      <p:regular r:id="rId90"/>
      <p:bold r:id="rId91"/>
    </p:embeddedFont>
    <p:embeddedFont>
      <p:font typeface="Calibri" panose="020F0502020204030204" pitchFamily="34" charset="0"/>
      <p:regular r:id="rId92"/>
      <p:bold r:id="rId93"/>
      <p:italic r:id="rId94"/>
      <p:boldItalic r:id="rId9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千葉県総合教育センター" initials="千葉県"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266" autoAdjust="0"/>
    <p:restoredTop sz="76937" autoAdjust="0"/>
  </p:normalViewPr>
  <p:slideViewPr>
    <p:cSldViewPr snapToGrid="0">
      <p:cViewPr varScale="1">
        <p:scale>
          <a:sx n="76" d="100"/>
          <a:sy n="76" d="100"/>
        </p:scale>
        <p:origin x="427"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handoutMaster" Target="handoutMasters/handoutMaster1.xml"/><Relationship Id="rId84" Type="http://schemas.openxmlformats.org/officeDocument/2006/relationships/font" Target="fonts/font8.fntdata"/><Relationship Id="rId89" Type="http://schemas.openxmlformats.org/officeDocument/2006/relationships/font" Target="fonts/font13.fntdata"/><Relationship Id="rId97"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font" Target="fonts/font16.fntdata"/><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font" Target="fonts/font3.fntdata"/><Relationship Id="rId87" Type="http://schemas.openxmlformats.org/officeDocument/2006/relationships/font" Target="fonts/font11.fntdata"/><Relationship Id="rId123" Type="http://schemas.microsoft.com/office/2015/10/relationships/revisionInfo" Target="revisionInfo.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font" Target="fonts/font6.fntdata"/><Relationship Id="rId90" Type="http://schemas.openxmlformats.org/officeDocument/2006/relationships/font" Target="fonts/font14.fntdata"/><Relationship Id="rId95" Type="http://schemas.openxmlformats.org/officeDocument/2006/relationships/font" Target="fonts/font19.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font" Target="fonts/font1.fntdata"/><Relationship Id="rId100"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font" Target="fonts/font4.fntdata"/><Relationship Id="rId85" Type="http://schemas.openxmlformats.org/officeDocument/2006/relationships/font" Target="fonts/font9.fntdata"/><Relationship Id="rId93" Type="http://schemas.openxmlformats.org/officeDocument/2006/relationships/font" Target="fonts/font17.fntdata"/><Relationship Id="rId98"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notesMaster" Target="notesMasters/notesMaster1.xml"/><Relationship Id="rId83" Type="http://schemas.openxmlformats.org/officeDocument/2006/relationships/font" Target="fonts/font7.fntdata"/><Relationship Id="rId88" Type="http://schemas.openxmlformats.org/officeDocument/2006/relationships/font" Target="fonts/font12.fntdata"/><Relationship Id="rId91" Type="http://schemas.openxmlformats.org/officeDocument/2006/relationships/font" Target="fonts/font15.fntdata"/><Relationship Id="rId96"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font" Target="fonts/font10.fntdata"/><Relationship Id="rId94" Type="http://schemas.openxmlformats.org/officeDocument/2006/relationships/font" Target="fonts/font18.fntdata"/><Relationship Id="rId9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2"/>
            <a:ext cx="2950263" cy="498474"/>
          </a:xfrm>
          <a:prstGeom prst="rect">
            <a:avLst/>
          </a:prstGeom>
        </p:spPr>
        <p:txBody>
          <a:bodyPr vert="horz" lIns="91439" tIns="45719" rIns="91439" bIns="45719"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5349" y="2"/>
            <a:ext cx="2950263" cy="498474"/>
          </a:xfrm>
          <a:prstGeom prst="rect">
            <a:avLst/>
          </a:prstGeom>
        </p:spPr>
        <p:txBody>
          <a:bodyPr vert="horz" lIns="91439" tIns="45719" rIns="91439" bIns="45719" rtlCol="0"/>
          <a:lstStyle>
            <a:lvl1pPr algn="r">
              <a:defRPr sz="1200"/>
            </a:lvl1pPr>
          </a:lstStyle>
          <a:p>
            <a:endParaRPr kumimoji="1" lang="ja-JP" altLang="en-US"/>
          </a:p>
        </p:txBody>
      </p:sp>
      <p:sp>
        <p:nvSpPr>
          <p:cNvPr id="4" name="フッター プレースホルダー 3"/>
          <p:cNvSpPr>
            <a:spLocks noGrp="1"/>
          </p:cNvSpPr>
          <p:nvPr>
            <p:ph type="ftr" sz="quarter" idx="2"/>
          </p:nvPr>
        </p:nvSpPr>
        <p:spPr>
          <a:xfrm>
            <a:off x="1" y="9440866"/>
            <a:ext cx="2950263" cy="498474"/>
          </a:xfrm>
          <a:prstGeom prst="rect">
            <a:avLst/>
          </a:prstGeom>
        </p:spPr>
        <p:txBody>
          <a:bodyPr vert="horz" lIns="91439" tIns="45719" rIns="91439" bIns="45719"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5349" y="9440866"/>
            <a:ext cx="2950263" cy="498474"/>
          </a:xfrm>
          <a:prstGeom prst="rect">
            <a:avLst/>
          </a:prstGeom>
        </p:spPr>
        <p:txBody>
          <a:bodyPr vert="horz" lIns="91439" tIns="45719" rIns="91439" bIns="45719" rtlCol="0" anchor="b"/>
          <a:lstStyle>
            <a:lvl1pPr algn="r">
              <a:defRPr sz="1200"/>
            </a:lvl1pPr>
          </a:lstStyle>
          <a:p>
            <a:fld id="{63A02EFD-5F0E-491B-9D11-FACB3FF33191}" type="slidenum">
              <a:rPr kumimoji="1" lang="ja-JP" altLang="en-US" smtClean="0"/>
              <a:t>‹#›</a:t>
            </a:fld>
            <a:endParaRPr kumimoji="1" lang="ja-JP" altLang="en-US"/>
          </a:p>
        </p:txBody>
      </p:sp>
    </p:spTree>
    <p:extLst>
      <p:ext uri="{BB962C8B-B14F-4D97-AF65-F5344CB8AC3E}">
        <p14:creationId xmlns:p14="http://schemas.microsoft.com/office/powerpoint/2010/main" val="14682230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2"/>
            <a:ext cx="2949787" cy="498693"/>
          </a:xfrm>
          <a:prstGeom prst="rect">
            <a:avLst/>
          </a:prstGeom>
        </p:spPr>
        <p:txBody>
          <a:bodyPr vert="horz" lIns="91439" tIns="45719" rIns="91439" bIns="45719"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2"/>
            <a:ext cx="2949787" cy="498693"/>
          </a:xfrm>
          <a:prstGeom prst="rect">
            <a:avLst/>
          </a:prstGeom>
        </p:spPr>
        <p:txBody>
          <a:bodyPr vert="horz" lIns="91439" tIns="45719" rIns="91439" bIns="45719" rtlCol="0"/>
          <a:lstStyle>
            <a:lvl1pPr algn="r">
              <a:defRPr sz="1200"/>
            </a:lvl1pPr>
          </a:lstStyle>
          <a:p>
            <a:endParaRPr kumimoji="1" lang="ja-JP" altLang="en-US"/>
          </a:p>
        </p:txBody>
      </p:sp>
      <p:sp>
        <p:nvSpPr>
          <p:cNvPr id="4" name="スライド イメージ プレースホルダー 3"/>
          <p:cNvSpPr>
            <a:spLocks noGrp="1" noRot="1" noChangeAspect="1"/>
          </p:cNvSpPr>
          <p:nvPr>
            <p:ph type="sldImg" idx="2"/>
          </p:nvPr>
        </p:nvSpPr>
        <p:spPr>
          <a:xfrm>
            <a:off x="423863" y="1244600"/>
            <a:ext cx="5959475" cy="3352800"/>
          </a:xfrm>
          <a:prstGeom prst="rect">
            <a:avLst/>
          </a:prstGeom>
          <a:noFill/>
          <a:ln w="12700">
            <a:solidFill>
              <a:prstClr val="black"/>
            </a:solidFill>
          </a:ln>
        </p:spPr>
        <p:txBody>
          <a:bodyPr vert="horz" lIns="91439" tIns="45719" rIns="91439" bIns="45719" rtlCol="0" anchor="ctr"/>
          <a:lstStyle/>
          <a:p>
            <a:endParaRPr lang="ja-JP" altLang="en-US"/>
          </a:p>
        </p:txBody>
      </p:sp>
      <p:sp>
        <p:nvSpPr>
          <p:cNvPr id="5" name="ノート プレースホルダー 4"/>
          <p:cNvSpPr>
            <a:spLocks noGrp="1"/>
          </p:cNvSpPr>
          <p:nvPr>
            <p:ph type="body" sz="quarter" idx="3"/>
          </p:nvPr>
        </p:nvSpPr>
        <p:spPr>
          <a:xfrm>
            <a:off x="680721" y="4783309"/>
            <a:ext cx="5445760" cy="3913614"/>
          </a:xfrm>
          <a:prstGeom prst="rect">
            <a:avLst/>
          </a:prstGeom>
        </p:spPr>
        <p:txBody>
          <a:bodyPr vert="horz" lIns="91439" tIns="45719" rIns="91439" bIns="45719"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8"/>
            <a:ext cx="2949787" cy="498692"/>
          </a:xfrm>
          <a:prstGeom prst="rect">
            <a:avLst/>
          </a:prstGeom>
        </p:spPr>
        <p:txBody>
          <a:bodyPr vert="horz" lIns="91439" tIns="45719" rIns="91439" bIns="45719"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8"/>
            <a:ext cx="2949787" cy="498692"/>
          </a:xfrm>
          <a:prstGeom prst="rect">
            <a:avLst/>
          </a:prstGeom>
        </p:spPr>
        <p:txBody>
          <a:bodyPr vert="horz" lIns="91439" tIns="45719" rIns="91439" bIns="45719" rtlCol="0" anchor="b"/>
          <a:lstStyle>
            <a:lvl1pPr algn="r">
              <a:defRPr sz="1200"/>
            </a:lvl1pPr>
          </a:lstStyle>
          <a:p>
            <a:fld id="{975E14EA-7A4E-4964-8D18-DBE23224AD84}" type="slidenum">
              <a:rPr kumimoji="1" lang="ja-JP" altLang="en-US" smtClean="0"/>
              <a:t>‹#›</a:t>
            </a:fld>
            <a:endParaRPr kumimoji="1" lang="ja-JP" altLang="en-US"/>
          </a:p>
        </p:txBody>
      </p:sp>
    </p:spTree>
    <p:extLst>
      <p:ext uri="{BB962C8B-B14F-4D97-AF65-F5344CB8AC3E}">
        <p14:creationId xmlns:p14="http://schemas.microsoft.com/office/powerpoint/2010/main" val="2025598831"/>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75E14EA-7A4E-4964-8D18-DBE23224AD84}" type="slidenum">
              <a:rPr kumimoji="1" lang="ja-JP" altLang="en-US" smtClean="0"/>
              <a:t>1</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2422696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423">
              <a:defRPr/>
            </a:pPr>
            <a:r>
              <a:rPr lang="ja-JP" altLang="en-US" sz="1200" dirty="0" smtClean="0"/>
              <a:t>動画</a:t>
            </a:r>
            <a:r>
              <a:rPr lang="ja-JP" altLang="en-US" sz="1200" dirty="0" err="1" smtClean="0"/>
              <a:t>ー</a:t>
            </a:r>
            <a:r>
              <a:rPr lang="ja-JP" altLang="en-US" sz="1200" dirty="0" smtClean="0"/>
              <a:t>実際は</a:t>
            </a:r>
            <a:r>
              <a:rPr lang="ja-JP" altLang="en-US" sz="1200" b="0" i="0" u="none" strike="noStrike" dirty="0" smtClean="0">
                <a:solidFill>
                  <a:schemeClr val="tx1"/>
                </a:solidFill>
                <a:effectLst/>
                <a:latin typeface="游ゴシック" panose="020B0400000000000000" pitchFamily="50" charset="-128"/>
                <a:ea typeface="游ゴシック" panose="020B0400000000000000" pitchFamily="50" charset="-128"/>
              </a:rPr>
              <a:t>約</a:t>
            </a:r>
            <a:r>
              <a:rPr lang="en-US" altLang="ja-JP" sz="1200" b="0" i="0" u="none" strike="noStrike" dirty="0" smtClean="0">
                <a:solidFill>
                  <a:schemeClr val="tx1"/>
                </a:solidFill>
                <a:effectLst/>
                <a:latin typeface="游ゴシック" panose="020B0400000000000000" pitchFamily="50" charset="-128"/>
                <a:ea typeface="游ゴシック" panose="020B0400000000000000" pitchFamily="50" charset="-128"/>
              </a:rPr>
              <a:t>1</a:t>
            </a:r>
            <a:r>
              <a:rPr lang="ja-JP" altLang="en-US" sz="1200" b="0" i="0" u="none" strike="noStrike" dirty="0" smtClean="0">
                <a:solidFill>
                  <a:schemeClr val="tx1"/>
                </a:solidFill>
                <a:effectLst/>
                <a:latin typeface="游ゴシック" panose="020B0400000000000000" pitchFamily="50" charset="-128"/>
                <a:ea typeface="游ゴシック" panose="020B0400000000000000" pitchFamily="50" charset="-128"/>
              </a:rPr>
              <a:t>分。</a:t>
            </a:r>
            <a:r>
              <a:rPr lang="ja-JP" altLang="en-US" sz="1200" dirty="0" smtClean="0"/>
              <a:t>発問：掃除</a:t>
            </a:r>
            <a:r>
              <a:rPr lang="ja-JP" altLang="en-US" sz="1200" dirty="0"/>
              <a:t>ロボットの中身って・・・いったい</a:t>
            </a:r>
            <a:r>
              <a:rPr lang="ja-JP" altLang="en-US" sz="1200" dirty="0" smtClean="0"/>
              <a:t>・・・コビトさん？</a:t>
            </a:r>
            <a:endParaRPr lang="en-US" altLang="ja-JP" sz="1200" dirty="0"/>
          </a:p>
          <a:p>
            <a:endParaRPr kumimoji="1" lang="ja-JP" altLang="en-US" sz="1200"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1702B2-4B77-439A-8FD5-F5621F47FB56}"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22369755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dirty="0" smtClean="0"/>
              <a:t>コビトさんではなくて、小さなコンピュータが入っていることを確認します　</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1702B2-4B77-439A-8FD5-F5621F47FB56}"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21245152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423">
              <a:defRPr/>
            </a:pPr>
            <a:r>
              <a:rPr kumimoji="1" lang="ja-JP" altLang="en-US" sz="1200" dirty="0" smtClean="0"/>
              <a:t>次に、身の回り</a:t>
            </a:r>
            <a:r>
              <a:rPr lang="ja-JP" altLang="en-US" sz="1200" dirty="0" smtClean="0"/>
              <a:t>のどんなところに</a:t>
            </a:r>
            <a:r>
              <a:rPr kumimoji="1" lang="ja-JP" altLang="en-US" sz="1200" dirty="0" smtClean="0"/>
              <a:t>コンピュータが使われているか、個人で考え</a:t>
            </a:r>
            <a:endParaRPr kumimoji="1" lang="en-US" altLang="ja-JP" sz="1200" dirty="0" smtClean="0"/>
          </a:p>
          <a:p>
            <a:pPr defTabSz="914423">
              <a:defRPr/>
            </a:pPr>
            <a:r>
              <a:rPr kumimoji="1" lang="ja-JP" altLang="en-US" sz="1200" dirty="0" smtClean="0"/>
              <a:t>グループでふくらませるという形で進めます。</a:t>
            </a:r>
            <a:r>
              <a:rPr kumimoji="1" lang="en-US" altLang="ja-JP" sz="1200" dirty="0" smtClean="0"/>
              <a:t/>
            </a:r>
            <a:br>
              <a:rPr kumimoji="1" lang="en-US" altLang="ja-JP" sz="1200" dirty="0" smtClean="0"/>
            </a:br>
            <a:r>
              <a:rPr lang="ja-JP" altLang="en-US" dirty="0" smtClean="0"/>
              <a:t>ある程度、出させたら、１・２年生はここまでにして次の部分をとばして、</a:t>
            </a:r>
            <a:endParaRPr lang="en-US" altLang="ja-JP" dirty="0" smtClean="0"/>
          </a:p>
          <a:p>
            <a:r>
              <a:rPr lang="ja-JP" altLang="en-US" dirty="0" smtClean="0"/>
              <a:t>アワーオブコードの体験に入るようにします。</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D8CEFB-A7B8-4DC6-A8EA-6B071EE01F41}"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2554786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423">
              <a:defRPr/>
            </a:pPr>
            <a:r>
              <a:rPr kumimoji="1" lang="ja-JP" altLang="en-US" dirty="0" smtClean="0"/>
              <a:t>中高学年は、次に「</a:t>
            </a:r>
            <a:r>
              <a:rPr lang="ja-JP" altLang="en-US" dirty="0"/>
              <a:t>おそうじロボット」に</a:t>
            </a:r>
            <a:r>
              <a:rPr lang="ja-JP" altLang="en-US" dirty="0" smtClean="0"/>
              <a:t>は、</a:t>
            </a:r>
            <a:r>
              <a:rPr kumimoji="1" lang="ja-JP" altLang="en-US" dirty="0" smtClean="0"/>
              <a:t>どんな命令が、コンピュータにされているか？</a:t>
            </a:r>
            <a:endParaRPr kumimoji="1" lang="en-US" altLang="ja-JP" dirty="0" smtClean="0"/>
          </a:p>
          <a:p>
            <a:r>
              <a:rPr lang="ja-JP" altLang="en-US" dirty="0" smtClean="0"/>
              <a:t>について、子供たちから</a:t>
            </a:r>
            <a:r>
              <a:rPr lang="ja-JP" altLang="en-US" dirty="0"/>
              <a:t>自由に意見を</a:t>
            </a:r>
            <a:r>
              <a:rPr lang="ja-JP" altLang="en-US" dirty="0" smtClean="0"/>
              <a:t>引き出します。</a:t>
            </a:r>
            <a:endParaRPr lang="en-US" altLang="ja-JP" dirty="0" smtClean="0"/>
          </a:p>
          <a:p>
            <a:endParaRPr lang="en-US" altLang="ja-JP"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D8CEFB-A7B8-4DC6-A8EA-6B071EE01F41}"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29093261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423">
              <a:defRPr/>
            </a:pPr>
            <a:r>
              <a:rPr kumimoji="1" lang="ja-JP" altLang="ja-JP" sz="1200" kern="1200" dirty="0" smtClean="0">
                <a:solidFill>
                  <a:schemeClr val="tx1"/>
                </a:solidFill>
                <a:effectLst/>
                <a:latin typeface="+mn-lt"/>
                <a:ea typeface="+mn-ea"/>
                <a:cs typeface="+mn-cs"/>
              </a:rPr>
              <a:t>信号機</a:t>
            </a:r>
            <a:r>
              <a:rPr kumimoji="1" lang="ja-JP" altLang="en-US" sz="1200" kern="1200" dirty="0" smtClean="0">
                <a:solidFill>
                  <a:schemeClr val="tx1"/>
                </a:solidFill>
                <a:effectLst/>
                <a:latin typeface="+mn-lt"/>
                <a:ea typeface="+mn-ea"/>
                <a:cs typeface="+mn-cs"/>
              </a:rPr>
              <a:t>は</a:t>
            </a:r>
            <a:r>
              <a:rPr kumimoji="1" lang="ja-JP" altLang="ja-JP" sz="1200" kern="1200" dirty="0" smtClean="0">
                <a:solidFill>
                  <a:schemeClr val="tx1"/>
                </a:solidFill>
                <a:effectLst/>
                <a:latin typeface="+mn-lt"/>
                <a:ea typeface="+mn-ea"/>
                <a:cs typeface="+mn-cs"/>
              </a:rPr>
              <a:t>「赤色が何秒間</a:t>
            </a:r>
            <a:r>
              <a:rPr kumimoji="1" lang="en-US" altLang="ja-JP" sz="1200" kern="1200" dirty="0" smtClean="0">
                <a:solidFill>
                  <a:schemeClr val="tx1"/>
                </a:solidFill>
                <a:effectLst/>
                <a:latin typeface="+mn-lt"/>
                <a:ea typeface="+mn-ea"/>
                <a:cs typeface="+mn-cs"/>
              </a:rPr>
              <a:t>→</a:t>
            </a:r>
            <a:r>
              <a:rPr kumimoji="1" lang="ja-JP" altLang="ja-JP" sz="1200" kern="1200" dirty="0" smtClean="0">
                <a:solidFill>
                  <a:schemeClr val="tx1"/>
                </a:solidFill>
                <a:effectLst/>
                <a:latin typeface="+mn-lt"/>
                <a:ea typeface="+mn-ea"/>
                <a:cs typeface="+mn-cs"/>
              </a:rPr>
              <a:t>黄色が何秒間→青色が何秒間、そしてまた赤色」というきまりに従って動いていること</a:t>
            </a:r>
            <a:r>
              <a:rPr kumimoji="1" lang="ja-JP" altLang="en-US" sz="1200" kern="1200" dirty="0" smtClean="0">
                <a:solidFill>
                  <a:schemeClr val="tx1"/>
                </a:solidFill>
                <a:effectLst/>
                <a:latin typeface="+mn-lt"/>
                <a:ea typeface="+mn-ea"/>
                <a:cs typeface="+mn-cs"/>
              </a:rPr>
              <a:t>等</a:t>
            </a:r>
            <a:r>
              <a:rPr kumimoji="1" lang="ja-JP" altLang="ja-JP" sz="1200" kern="1200" dirty="0" smtClean="0">
                <a:solidFill>
                  <a:schemeClr val="tx1"/>
                </a:solidFill>
                <a:effectLst/>
                <a:latin typeface="+mn-lt"/>
                <a:ea typeface="+mn-ea"/>
                <a:cs typeface="+mn-cs"/>
              </a:rPr>
              <a:t>を</a:t>
            </a:r>
            <a:r>
              <a:rPr kumimoji="1" lang="ja-JP" altLang="en-US" sz="1200" kern="1200" dirty="0" smtClean="0">
                <a:solidFill>
                  <a:schemeClr val="tx1"/>
                </a:solidFill>
                <a:effectLst/>
                <a:latin typeface="+mn-lt"/>
                <a:ea typeface="+mn-ea"/>
                <a:cs typeface="+mn-cs"/>
              </a:rPr>
              <a:t>例にしながら、</a:t>
            </a:r>
            <a:r>
              <a:rPr kumimoji="1" lang="ja-JP" altLang="ja-JP" sz="1200" kern="1200" dirty="0" smtClean="0">
                <a:solidFill>
                  <a:schemeClr val="tx1"/>
                </a:solidFill>
                <a:effectLst/>
                <a:latin typeface="+mn-lt"/>
                <a:ea typeface="+mn-ea"/>
                <a:cs typeface="+mn-cs"/>
              </a:rPr>
              <a:t>この「きまり」を「プログラム」といい、プログラム通りに動くようにすることを「プログラミング」ということを確認</a:t>
            </a:r>
            <a:r>
              <a:rPr kumimoji="1" lang="ja-JP" altLang="en-US" sz="1200" kern="1200" dirty="0" smtClean="0">
                <a:solidFill>
                  <a:schemeClr val="tx1"/>
                </a:solidFill>
                <a:effectLst/>
                <a:latin typeface="+mn-lt"/>
                <a:ea typeface="+mn-ea"/>
                <a:cs typeface="+mn-cs"/>
              </a:rPr>
              <a:t>し</a:t>
            </a:r>
            <a:endParaRPr lang="ja-JP" altLang="en-US" b="1" dirty="0" smtClean="0">
              <a:solidFill>
                <a:srgbClr val="FF0000"/>
              </a:solidFill>
            </a:endParaRPr>
          </a:p>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C9A606-21DD-4BFE-A836-29BDF8B5219F}"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40671852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dirty="0" smtClean="0"/>
              <a:t>アワーオブコードをやっていきます。ここからはスライドではなく、ガイドビデオで進めます。（先生自身で進められる人は、先生が進める）</a:t>
            </a:r>
            <a:endParaRPr lang="en-US" altLang="ja-JP" sz="1200" dirty="0" smtClean="0"/>
          </a:p>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dirty="0" smtClean="0"/>
              <a:t>ただローマ字入力できない１・２年生等は・・・（クリック）入力するときに、一文字ずつ、確認しながら、丁寧に説明する必要があります。１・２年生用の授業用スライドがありますので、入力までの操作はそれを使って展開するとよいと思います。１・２年生はステージ５までをその学年での目標として、</a:t>
            </a:r>
            <a:r>
              <a:rPr lang="en-US" altLang="ja-JP" sz="1200" dirty="0" smtClean="0"/>
              <a:t>1</a:t>
            </a:r>
            <a:r>
              <a:rPr lang="ja-JP" altLang="en-US" sz="1200" dirty="0" smtClean="0"/>
              <a:t>時間展開で終わりとします。</a:t>
            </a:r>
            <a:r>
              <a:rPr lang="ja-JP" altLang="en-US" sz="1200" smtClean="0"/>
              <a:t>（クリックして、ステージ５紹介）</a:t>
            </a:r>
            <a:endParaRPr lang="en-US" altLang="ja-JP" sz="1200" dirty="0" smtClean="0"/>
          </a:p>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dirty="0" smtClean="0"/>
              <a:t>１・２年生は、初めての</a:t>
            </a:r>
            <a:r>
              <a:rPr lang="en-US" altLang="ja-JP" sz="1200" dirty="0" smtClean="0"/>
              <a:t>PC</a:t>
            </a:r>
            <a:r>
              <a:rPr lang="ja-JP" altLang="en-US" sz="1200" dirty="0" smtClean="0"/>
              <a:t>体験、簡単なプログラミング体験を</a:t>
            </a:r>
            <a:r>
              <a:rPr kumimoji="1" lang="ja-JP" altLang="en-US" sz="1200" kern="1200" dirty="0" smtClean="0">
                <a:solidFill>
                  <a:schemeClr val="tx1"/>
                </a:solidFill>
                <a:effectLst/>
                <a:latin typeface="+mn-lt"/>
                <a:ea typeface="+mn-ea"/>
                <a:cs typeface="+mn-cs"/>
              </a:rPr>
              <a:t>させることを第１目標とし、次年度以降にステップアップしていくようにします。</a:t>
            </a:r>
            <a:endParaRPr kumimoji="1" lang="en-US" altLang="ja-JP" sz="1200" kern="1200" dirty="0" smtClean="0">
              <a:solidFill>
                <a:schemeClr val="tx1"/>
              </a:solidFill>
              <a:effectLst/>
              <a:latin typeface="+mn-lt"/>
              <a:ea typeface="+mn-ea"/>
              <a:cs typeface="+mn-cs"/>
            </a:endParaRPr>
          </a:p>
          <a:p>
            <a:pPr defTabSz="914423">
              <a:defRPr/>
            </a:pPr>
            <a:endParaRPr lang="ja-JP" altLang="en-US" sz="1200" dirty="0"/>
          </a:p>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D8CEFB-A7B8-4DC6-A8EA-6B071EE01F41}"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25702698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smtClean="0">
                <a:solidFill>
                  <a:schemeClr val="tx1"/>
                </a:solidFill>
                <a:effectLst/>
                <a:latin typeface="+mn-lt"/>
                <a:ea typeface="+mn-ea"/>
                <a:cs typeface="+mn-cs"/>
              </a:rPr>
              <a:t>３・４年生は、２時間目に</a:t>
            </a:r>
            <a:r>
              <a:rPr kumimoji="1" lang="ja-JP" altLang="ja-JP" sz="1200" kern="1200" dirty="0" smtClean="0">
                <a:solidFill>
                  <a:schemeClr val="tx1"/>
                </a:solidFill>
                <a:effectLst/>
                <a:latin typeface="+mn-lt"/>
                <a:ea typeface="+mn-ea"/>
                <a:cs typeface="+mn-cs"/>
              </a:rPr>
              <a:t>ステージ２０クリアをめざ</a:t>
            </a:r>
            <a:r>
              <a:rPr kumimoji="1" lang="ja-JP" altLang="en-US" sz="1200" kern="1200" dirty="0" smtClean="0">
                <a:solidFill>
                  <a:schemeClr val="tx1"/>
                </a:solidFill>
                <a:effectLst/>
                <a:latin typeface="+mn-lt"/>
                <a:ea typeface="+mn-ea"/>
                <a:cs typeface="+mn-cs"/>
              </a:rPr>
              <a:t>します。</a:t>
            </a:r>
            <a:endParaRPr kumimoji="1" lang="en-US" altLang="ja-JP" sz="1200" kern="1200" dirty="0" smtClean="0">
              <a:solidFill>
                <a:schemeClr val="tx1"/>
              </a:solidFill>
              <a:effectLst/>
              <a:latin typeface="+mn-lt"/>
              <a:ea typeface="+mn-ea"/>
              <a:cs typeface="+mn-cs"/>
            </a:endParaRPr>
          </a:p>
          <a:p>
            <a:endParaRPr kumimoji="1" lang="ja-JP" altLang="en-US" dirty="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C9A606-21DD-4BFE-A836-29BDF8B5219F}"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34383611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ステージをクリアすると、ステージの色が変わります。クリアの仕方で、</a:t>
            </a:r>
            <a:r>
              <a:rPr kumimoji="1" lang="ja-JP" altLang="ja-JP" sz="1200" kern="1200" dirty="0" smtClean="0">
                <a:solidFill>
                  <a:schemeClr val="tx1"/>
                </a:solidFill>
                <a:effectLst/>
                <a:latin typeface="+mn-lt"/>
                <a:ea typeface="+mn-ea"/>
                <a:cs typeface="+mn-cs"/>
              </a:rPr>
              <a:t>緑色のクリアマークの色の濃さ</a:t>
            </a:r>
            <a:r>
              <a:rPr kumimoji="1" lang="ja-JP" altLang="en-US" dirty="0" smtClean="0"/>
              <a:t>が異なります。</a:t>
            </a: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solidFill>
                <a:effectLst/>
                <a:latin typeface="+mn-lt"/>
                <a:ea typeface="+mn-ea"/>
                <a:cs typeface="+mn-cs"/>
              </a:rPr>
              <a:t>（</a:t>
            </a:r>
            <a:r>
              <a:rPr kumimoji="1" lang="ja-JP" altLang="ja-JP" sz="1200" kern="1200" dirty="0" smtClean="0">
                <a:solidFill>
                  <a:schemeClr val="tx1"/>
                </a:solidFill>
                <a:effectLst/>
                <a:latin typeface="+mn-lt"/>
                <a:ea typeface="+mn-ea"/>
                <a:cs typeface="+mn-cs"/>
              </a:rPr>
              <a:t>緑色が薄かったら</a:t>
            </a:r>
            <a:r>
              <a:rPr kumimoji="1" lang="ja-JP" altLang="en-US" sz="1200" kern="1200" dirty="0" smtClean="0">
                <a:solidFill>
                  <a:schemeClr val="tx1"/>
                </a:solidFill>
                <a:effectLst/>
                <a:latin typeface="+mn-lt"/>
                <a:ea typeface="+mn-ea"/>
                <a:cs typeface="+mn-cs"/>
              </a:rPr>
              <a:t>、もっと少ないブロックで効率的にクリアできるということ）</a:t>
            </a:r>
            <a:endParaRPr kumimoji="1" lang="en-US" altLang="ja-JP" sz="1200" kern="1200" dirty="0" smtClean="0">
              <a:solidFill>
                <a:schemeClr val="tx1"/>
              </a:solidFill>
              <a:effectLst/>
              <a:latin typeface="+mn-lt"/>
              <a:ea typeface="+mn-ea"/>
              <a:cs typeface="+mn-cs"/>
            </a:endParaRPr>
          </a:p>
          <a:p>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C9A606-21DD-4BFE-A836-29BDF8B5219F}"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3519343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smtClean="0">
                <a:solidFill>
                  <a:schemeClr val="tx1"/>
                </a:solidFill>
                <a:effectLst/>
                <a:latin typeface="+mn-lt"/>
                <a:ea typeface="+mn-ea"/>
                <a:cs typeface="+mn-cs"/>
              </a:rPr>
              <a:t>プラン１のワークシートで、このように</a:t>
            </a:r>
            <a:r>
              <a:rPr kumimoji="1" lang="ja-JP" altLang="ja-JP" sz="1200" kern="1200" dirty="0" smtClean="0">
                <a:solidFill>
                  <a:schemeClr val="tx1"/>
                </a:solidFill>
                <a:effectLst/>
                <a:latin typeface="+mn-lt"/>
                <a:ea typeface="+mn-ea"/>
                <a:cs typeface="+mn-cs"/>
              </a:rPr>
              <a:t>クリアしたときの緑色が薄かったら</a:t>
            </a:r>
            <a:r>
              <a:rPr kumimoji="1" lang="en-US"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濃かった</a:t>
            </a:r>
            <a:r>
              <a:rPr kumimoji="1" lang="ja-JP" altLang="ja-JP" sz="1200" kern="1200" dirty="0" smtClean="0">
                <a:solidFill>
                  <a:schemeClr val="tx1"/>
                </a:solidFill>
                <a:effectLst/>
                <a:latin typeface="+mn-lt"/>
                <a:ea typeface="+mn-ea"/>
                <a:cs typeface="+mn-cs"/>
              </a:rPr>
              <a:t>ら</a:t>
            </a:r>
            <a:r>
              <a:rPr kumimoji="1" lang="en-US" altLang="ja-JP" sz="1200" kern="1200" dirty="0" smtClean="0">
                <a:solidFill>
                  <a:schemeClr val="tx1"/>
                </a:solidFill>
                <a:effectLst/>
                <a:latin typeface="+mn-lt"/>
                <a:ea typeface="+mn-ea"/>
                <a:cs typeface="+mn-cs"/>
              </a:rPr>
              <a:t>◎</a:t>
            </a:r>
            <a:r>
              <a:rPr kumimoji="1" lang="ja-JP" altLang="ja-JP" sz="1200" kern="1200" dirty="0" smtClean="0">
                <a:solidFill>
                  <a:schemeClr val="tx1"/>
                </a:solidFill>
                <a:effectLst/>
                <a:latin typeface="+mn-lt"/>
                <a:ea typeface="+mn-ea"/>
                <a:cs typeface="+mn-cs"/>
              </a:rPr>
              <a:t>で囲</a:t>
            </a:r>
            <a:r>
              <a:rPr kumimoji="1" lang="ja-JP" altLang="en-US" sz="1200" kern="1200" dirty="0" smtClean="0">
                <a:solidFill>
                  <a:schemeClr val="tx1"/>
                </a:solidFill>
                <a:effectLst/>
                <a:latin typeface="+mn-lt"/>
                <a:ea typeface="+mn-ea"/>
                <a:cs typeface="+mn-cs"/>
              </a:rPr>
              <a:t>ませるなどして活用します。</a:t>
            </a:r>
            <a:endParaRPr kumimoji="1" lang="en-US" altLang="ja-JP" sz="1200" kern="1200" dirty="0" smtClean="0">
              <a:solidFill>
                <a:schemeClr val="tx1"/>
              </a:solidFill>
              <a:effectLst/>
              <a:latin typeface="+mn-lt"/>
              <a:ea typeface="+mn-ea"/>
              <a:cs typeface="+mn-cs"/>
            </a:endParaRPr>
          </a:p>
          <a:p>
            <a:endParaRPr kumimoji="1" lang="ja-JP" altLang="en-US" dirty="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C9A606-21DD-4BFE-A836-29BDF8B5219F}"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2629816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smtClean="0">
                <a:solidFill>
                  <a:schemeClr val="tx1"/>
                </a:solidFill>
                <a:effectLst/>
                <a:latin typeface="+mn-lt"/>
                <a:ea typeface="+mn-ea"/>
                <a:cs typeface="+mn-cs"/>
              </a:rPr>
              <a:t>終了</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分前になったら、 「迷路をクリアするためには、どんなことが必要だったのか」 を考えさせ</a:t>
            </a:r>
            <a:r>
              <a:rPr kumimoji="1" lang="ja-JP" altLang="en-US" sz="1200" kern="1200" dirty="0" smtClean="0">
                <a:solidFill>
                  <a:schemeClr val="tx1"/>
                </a:solidFill>
                <a:effectLst/>
                <a:latin typeface="+mn-lt"/>
                <a:ea typeface="+mn-ea"/>
                <a:cs typeface="+mn-cs"/>
              </a:rPr>
              <a:t>、</a:t>
            </a:r>
            <a:r>
              <a:rPr kumimoji="1" lang="ja-JP" altLang="ja-JP" sz="1200" kern="1200" dirty="0" smtClean="0">
                <a:solidFill>
                  <a:schemeClr val="tx1"/>
                </a:solidFill>
                <a:effectLst/>
                <a:latin typeface="+mn-lt"/>
                <a:ea typeface="+mn-ea"/>
                <a:cs typeface="+mn-cs"/>
              </a:rPr>
              <a:t>ブロックで命令する仕方には大きく３つの種類があることに気付</a:t>
            </a:r>
            <a:r>
              <a:rPr kumimoji="1" lang="ja-JP" altLang="en-US" sz="1200" kern="1200" dirty="0" smtClean="0">
                <a:solidFill>
                  <a:schemeClr val="tx1"/>
                </a:solidFill>
                <a:effectLst/>
                <a:latin typeface="+mn-lt"/>
                <a:ea typeface="+mn-ea"/>
                <a:cs typeface="+mn-cs"/>
              </a:rPr>
              <a:t>かせ</a:t>
            </a:r>
            <a:endParaRPr kumimoji="1" lang="ja-JP" altLang="ja-JP" sz="1200" kern="1200" dirty="0" smtClean="0">
              <a:solidFill>
                <a:schemeClr val="tx1"/>
              </a:solidFill>
              <a:effectLst/>
              <a:latin typeface="+mn-lt"/>
              <a:ea typeface="+mn-ea"/>
              <a:cs typeface="+mn-cs"/>
            </a:endParaRPr>
          </a:p>
          <a:p>
            <a:endParaRPr kumimoji="1" lang="ja-JP" altLang="ja-JP" sz="1200" kern="1200" dirty="0">
              <a:solidFill>
                <a:schemeClr val="tx1"/>
              </a:solidFill>
              <a:effectLst/>
              <a:latin typeface="+mn-lt"/>
              <a:ea typeface="+mn-ea"/>
              <a:cs typeface="+mn-cs"/>
            </a:endParaRPr>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C9A606-21DD-4BFE-A836-29BDF8B5219F}"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752742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では、はじめに　文科省の映像教材を見ていただき、「小学校プログラミング教育の概要」をまずつかんでいただきますが、</a:t>
            </a: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その前にこの年間指導計画をご覧ください。本校では、この案を目標に実践していきたいと考えていますが、表の左側 分類に</a:t>
            </a: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ついての説明が動画の中で</a:t>
            </a:r>
            <a:r>
              <a:rPr kumimoji="1" lang="ja-JP" altLang="en-US" dirty="0" smtClean="0"/>
              <a:t>あります。</a:t>
            </a:r>
            <a:r>
              <a:rPr kumimoji="1" lang="en-US" altLang="ja-JP" dirty="0" smtClean="0"/>
              <a:t>A</a:t>
            </a:r>
            <a:r>
              <a:rPr kumimoji="1" lang="ja-JP" altLang="en-US" dirty="0" err="1" smtClean="0"/>
              <a:t>、</a:t>
            </a:r>
            <a:r>
              <a:rPr kumimoji="1" lang="en-US" altLang="ja-JP" dirty="0" smtClean="0"/>
              <a:t>B</a:t>
            </a:r>
            <a:r>
              <a:rPr kumimoji="1" lang="ja-JP" altLang="en-US" dirty="0" err="1" smtClean="0"/>
              <a:t>、</a:t>
            </a:r>
            <a:r>
              <a:rPr kumimoji="1" lang="en-US" altLang="ja-JP" dirty="0" smtClean="0"/>
              <a:t>C</a:t>
            </a:r>
            <a:r>
              <a:rPr kumimoji="1" lang="ja-JP" altLang="en-US" smtClean="0"/>
              <a:t>などの意味</a:t>
            </a:r>
            <a:r>
              <a:rPr kumimoji="1" lang="ja-JP" altLang="en-US" dirty="0" smtClean="0"/>
              <a:t>を確認しながら、ご覧ください。</a:t>
            </a:r>
            <a:endParaRPr kumimoji="1" lang="en-US" altLang="ja-JP" dirty="0" smtClean="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5E14EA-7A4E-4964-8D18-DBE23224AD84}"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40205673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smtClean="0">
                <a:solidFill>
                  <a:schemeClr val="tx1"/>
                </a:solidFill>
                <a:effectLst/>
                <a:latin typeface="+mn-lt"/>
                <a:ea typeface="+mn-ea"/>
                <a:cs typeface="+mn-cs"/>
              </a:rPr>
              <a:t>これらのような</a:t>
            </a:r>
            <a:r>
              <a:rPr kumimoji="1" lang="ja-JP" altLang="ja-JP" sz="1200" kern="1200" dirty="0" smtClean="0">
                <a:solidFill>
                  <a:schemeClr val="tx1"/>
                </a:solidFill>
                <a:effectLst/>
                <a:latin typeface="+mn-lt"/>
                <a:ea typeface="+mn-ea"/>
                <a:cs typeface="+mn-cs"/>
              </a:rPr>
              <a:t>コンピュータ</a:t>
            </a:r>
            <a:r>
              <a:rPr kumimoji="1" lang="ja-JP" altLang="en-US" sz="1200" kern="1200" dirty="0" smtClean="0">
                <a:solidFill>
                  <a:schemeClr val="tx1"/>
                </a:solidFill>
                <a:effectLst/>
                <a:latin typeface="+mn-lt"/>
                <a:ea typeface="+mn-ea"/>
                <a:cs typeface="+mn-cs"/>
              </a:rPr>
              <a:t>のよさを</a:t>
            </a:r>
            <a:r>
              <a:rPr kumimoji="1" lang="ja-JP" altLang="ja-JP" sz="1200" kern="1200" dirty="0" smtClean="0">
                <a:solidFill>
                  <a:schemeClr val="tx1"/>
                </a:solidFill>
                <a:effectLst/>
                <a:latin typeface="+mn-lt"/>
                <a:ea typeface="+mn-ea"/>
                <a:cs typeface="+mn-cs"/>
              </a:rPr>
              <a:t>確認</a:t>
            </a:r>
            <a:r>
              <a:rPr kumimoji="1" lang="ja-JP" altLang="en-US" sz="1200" kern="1200" dirty="0" smtClean="0">
                <a:solidFill>
                  <a:schemeClr val="tx1"/>
                </a:solidFill>
                <a:effectLst/>
                <a:latin typeface="+mn-lt"/>
                <a:ea typeface="+mn-ea"/>
                <a:cs typeface="+mn-cs"/>
              </a:rPr>
              <a:t>します。そして</a:t>
            </a:r>
            <a:endParaRPr kumimoji="1" lang="ja-JP" altLang="en-US" dirty="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C9A606-21DD-4BFE-A836-29BDF8B5219F}"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3027818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smtClean="0">
                <a:solidFill>
                  <a:schemeClr val="tx1"/>
                </a:solidFill>
                <a:effectLst/>
                <a:latin typeface="+mn-lt"/>
                <a:ea typeface="+mn-ea"/>
                <a:cs typeface="+mn-cs"/>
              </a:rPr>
              <a:t>身の回りに</a:t>
            </a:r>
            <a:r>
              <a:rPr kumimoji="1" lang="ja-JP" altLang="en-US" sz="1200" kern="1200" dirty="0" smtClean="0">
                <a:solidFill>
                  <a:schemeClr val="tx1"/>
                </a:solidFill>
                <a:effectLst/>
                <a:latin typeface="+mn-lt"/>
                <a:ea typeface="+mn-ea"/>
                <a:cs typeface="+mn-cs"/>
              </a:rPr>
              <a:t>ある</a:t>
            </a:r>
            <a:r>
              <a:rPr kumimoji="1" lang="ja-JP" altLang="ja-JP" sz="1200" kern="1200" dirty="0" smtClean="0">
                <a:solidFill>
                  <a:schemeClr val="tx1"/>
                </a:solidFill>
                <a:effectLst/>
                <a:latin typeface="+mn-lt"/>
                <a:ea typeface="+mn-ea"/>
                <a:cs typeface="+mn-cs"/>
              </a:rPr>
              <a:t>プログラミングされたコンピュータによって、私たちのくらしは便利になっていることに気づかせ、</a:t>
            </a:r>
            <a:r>
              <a:rPr kumimoji="1" lang="ja-JP" altLang="en-US" sz="1200" kern="1200" dirty="0" smtClean="0">
                <a:solidFill>
                  <a:schemeClr val="tx1"/>
                </a:solidFill>
                <a:effectLst/>
                <a:latin typeface="+mn-lt"/>
                <a:ea typeface="+mn-ea"/>
                <a:cs typeface="+mn-cs"/>
              </a:rPr>
              <a:t>まとめます。</a:t>
            </a:r>
            <a:endParaRPr kumimoji="1" lang="en-US" altLang="ja-JP" sz="1200" kern="1200" dirty="0" smtClean="0">
              <a:solidFill>
                <a:schemeClr val="tx1"/>
              </a:solidFill>
              <a:effectLst/>
              <a:latin typeface="+mn-lt"/>
              <a:ea typeface="+mn-ea"/>
              <a:cs typeface="+mn-cs"/>
            </a:endParaRPr>
          </a:p>
          <a:p>
            <a:r>
              <a:rPr kumimoji="1" lang="ja-JP" altLang="en-US" sz="1200" kern="1200" dirty="0" smtClean="0">
                <a:solidFill>
                  <a:schemeClr val="tx1"/>
                </a:solidFill>
                <a:effectLst/>
                <a:latin typeface="+mn-lt"/>
                <a:ea typeface="+mn-ea"/>
                <a:cs typeface="+mn-cs"/>
              </a:rPr>
              <a:t>これら１・２時間目の流し方は、「プラン１の説明書」を見るとよりイメージしやすくなります</a:t>
            </a:r>
            <a:r>
              <a:rPr kumimoji="1" lang="ja-JP" altLang="en-US" dirty="0" smtClean="0"/>
              <a:t>。（</a:t>
            </a:r>
            <a:r>
              <a:rPr kumimoji="1" lang="ja-JP" altLang="en-US" sz="1200" kern="1200" dirty="0" smtClean="0">
                <a:solidFill>
                  <a:schemeClr val="tx1"/>
                </a:solidFill>
                <a:effectLst/>
                <a:latin typeface="+mn-lt"/>
                <a:ea typeface="+mn-ea"/>
                <a:cs typeface="+mn-cs"/>
              </a:rPr>
              <a:t>総セのガイドビデオを見るページからもとりだせます）</a:t>
            </a:r>
            <a:endParaRPr kumimoji="1"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smtClean="0"/>
          </a:p>
          <a:p>
            <a:endParaRPr kumimoji="1" lang="ja-JP" altLang="ja-JP" sz="1200" kern="1200" dirty="0" smtClean="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1C1D05-142A-494E-A08D-6F766366D70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37663209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では次に「</a:t>
            </a:r>
            <a:r>
              <a:rPr kumimoji="1" lang="en-US" altLang="ja-JP" dirty="0" smtClean="0"/>
              <a:t>4</a:t>
            </a:r>
            <a:r>
              <a:rPr kumimoji="1" lang="ja-JP" altLang="en-US" dirty="0" smtClean="0"/>
              <a:t>プログラミング体験２」　年計の５</a:t>
            </a:r>
            <a:r>
              <a:rPr kumimoji="1" lang="en-US" altLang="ja-JP" dirty="0" smtClean="0"/>
              <a:t>.</a:t>
            </a:r>
            <a:r>
              <a:rPr kumimoji="1" lang="ja-JP" altLang="en-US" dirty="0" smtClean="0"/>
              <a:t>６年生の２時間目で扱うスクラッチの体験をします。</a:t>
            </a:r>
            <a:endParaRPr kumimoji="1" lang="en-US" altLang="ja-JP" dirty="0" smtClean="0"/>
          </a:p>
          <a:p>
            <a:r>
              <a:rPr kumimoji="1" lang="ja-JP" altLang="en-US" dirty="0" smtClean="0"/>
              <a:t>スクラッチを起動（「スクラッチ　ぷ」</a:t>
            </a:r>
            <a:r>
              <a:rPr kumimoji="1" lang="ja-JP" altLang="en-US" dirty="0" err="1" smtClean="0"/>
              <a:t>ー</a:t>
            </a:r>
            <a:r>
              <a:rPr kumimoji="1" lang="ja-JP" altLang="en-US" dirty="0" smtClean="0"/>
              <a:t>「</a:t>
            </a:r>
            <a:r>
              <a:rPr kumimoji="1" lang="en-US" altLang="ja-JP" dirty="0" smtClean="0"/>
              <a:t>Scratch</a:t>
            </a:r>
            <a:r>
              <a:rPr kumimoji="1" lang="ja-JP" altLang="en-US" dirty="0" smtClean="0"/>
              <a:t>ではじめよう！･････」）</a:t>
            </a:r>
            <a:endParaRPr kumimoji="1" lang="en-US" altLang="ja-JP" dirty="0" smtClean="0"/>
          </a:p>
          <a:p>
            <a:r>
              <a:rPr kumimoji="1" lang="ja-JP" altLang="en-US" dirty="0" smtClean="0"/>
              <a:t>「作る」をクリックして、この画面を表示させてください。</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099042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（おおまかに画面について説明）</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975E14EA-7A4E-4964-8D18-DBE23224AD84}" type="slidenum">
              <a:rPr kumimoji="1" lang="ja-JP" altLang="en-US" smtClean="0"/>
              <a:t>23</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23397901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「ペン」は初めの画面にないため、「拡張機能を追加」をクリックした後、「ペン」をクリックします。</a:t>
            </a:r>
            <a:r>
              <a:rPr kumimoji="1" lang="en-US" altLang="ja-JP" dirty="0" smtClean="0"/>
              <a:t>	</a:t>
            </a:r>
            <a:endParaRPr kumimoji="1" lang="ja-JP" altLang="en-US" dirty="0"/>
          </a:p>
        </p:txBody>
      </p:sp>
      <p:sp>
        <p:nvSpPr>
          <p:cNvPr id="4" name="スライド番号プレースホルダー 3"/>
          <p:cNvSpPr>
            <a:spLocks noGrp="1"/>
          </p:cNvSpPr>
          <p:nvPr>
            <p:ph type="sldNum" sz="quarter" idx="10"/>
          </p:nvPr>
        </p:nvSpPr>
        <p:spPr/>
        <p:txBody>
          <a:bodyPr/>
          <a:lstStyle/>
          <a:p>
            <a:fld id="{975E14EA-7A4E-4964-8D18-DBE23224AD84}" type="slidenum">
              <a:rPr kumimoji="1" lang="ja-JP" altLang="en-US" smtClean="0"/>
              <a:t>24</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10640291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次に、「初期設定</a:t>
            </a:r>
            <a:r>
              <a:rPr kumimoji="1" lang="en-US" altLang="ja-JP" dirty="0" smtClean="0"/>
              <a:t>(</a:t>
            </a:r>
            <a:r>
              <a:rPr kumimoji="1" lang="ja-JP" altLang="en-US" dirty="0" smtClean="0"/>
              <a:t>正多角形</a:t>
            </a:r>
            <a:r>
              <a:rPr kumimoji="1" lang="en-US" altLang="ja-JP" dirty="0" smtClean="0"/>
              <a:t>).sb3</a:t>
            </a:r>
            <a:r>
              <a:rPr kumimoji="1" lang="ja-JP" altLang="en-US" dirty="0" smtClean="0"/>
              <a:t>」のファイルを開きます。</a:t>
            </a:r>
            <a:endParaRPr kumimoji="1" lang="en-US" altLang="ja-JP" dirty="0" smtClean="0"/>
          </a:p>
          <a:p>
            <a:r>
              <a:rPr kumimoji="1" lang="ja-JP" altLang="en-US" dirty="0" smtClean="0"/>
              <a:t>やり方は、</a:t>
            </a:r>
            <a:endParaRPr kumimoji="1" lang="en-US" altLang="ja-JP" dirty="0" smtClean="0"/>
          </a:p>
          <a:p>
            <a:r>
              <a:rPr kumimoji="1" lang="ja-JP" altLang="en-US" dirty="0" smtClean="0"/>
              <a:t>まず、「ファイル」をクリックします。</a:t>
            </a:r>
            <a:endParaRPr kumimoji="1" lang="en-US" altLang="ja-JP" dirty="0" smtClean="0"/>
          </a:p>
          <a:p>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306040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次に、「コンピュータから読み込む」をクリックし、</a:t>
            </a:r>
            <a:endParaRPr kumimoji="1" lang="en-US" altLang="ja-JP" dirty="0" smtClean="0"/>
          </a:p>
          <a:p>
            <a:r>
              <a:rPr kumimoji="1" lang="ja-JP" altLang="en-US" dirty="0" smtClean="0"/>
              <a:t>「初期設定</a:t>
            </a:r>
            <a:r>
              <a:rPr kumimoji="1" lang="en-US" altLang="ja-JP" dirty="0" smtClean="0"/>
              <a:t>(</a:t>
            </a:r>
            <a:r>
              <a:rPr kumimoji="1" lang="ja-JP" altLang="en-US" dirty="0" smtClean="0"/>
              <a:t>正多角形</a:t>
            </a:r>
            <a:r>
              <a:rPr kumimoji="1" lang="en-US" altLang="ja-JP" dirty="0" smtClean="0"/>
              <a:t>).sb3</a:t>
            </a:r>
            <a:r>
              <a:rPr kumimoji="1" lang="ja-JP" altLang="en-US" dirty="0" smtClean="0"/>
              <a:t>」のファイルを選んで、開きます。</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0024286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赤で囲ったブロックが見えている人と見えていない人がいると思いますが、</a:t>
            </a:r>
            <a:endParaRPr kumimoji="1" lang="en-US" altLang="ja-JP" dirty="0" smtClean="0"/>
          </a:p>
          <a:p>
            <a:r>
              <a:rPr kumimoji="1" lang="ja-JP" altLang="en-US" dirty="0" smtClean="0"/>
              <a:t>見えている人は、このブロックには触らないでください。（基本的には見えないが、時々、見える場合がある）</a:t>
            </a:r>
            <a:endParaRPr kumimoji="1" lang="en-US" altLang="ja-JP" dirty="0" smtClean="0"/>
          </a:p>
          <a:p>
            <a:r>
              <a:rPr kumimoji="1" lang="ja-JP" altLang="en-US" dirty="0" smtClean="0"/>
              <a:t>この初期設定を使うと、いつでも、最初の状態にもどってくれるよう設定されます。</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721909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それでは、一辺を１００歩分として、正方形をかくプログラムをつくってみましょう。</a:t>
            </a:r>
            <a:endParaRPr kumimoji="1" lang="en-US" altLang="ja-JP" dirty="0" smtClean="0"/>
          </a:p>
          <a:p>
            <a:r>
              <a:rPr kumimoji="1" lang="ja-JP" altLang="en-US" dirty="0" smtClean="0"/>
              <a:t>緑色の「ペンを下ろす」の下に、ブロックをくっつけて、プログラムをつくっていきます。</a:t>
            </a:r>
            <a:endParaRPr kumimoji="1" lang="en-US" altLang="ja-JP" dirty="0" smtClean="0"/>
          </a:p>
          <a:p>
            <a:r>
              <a:rPr kumimoji="1" lang="ja-JP" altLang="en-US" dirty="0" smtClean="0"/>
              <a:t>使うブロックは青色の　「動き」　のブロックの中の　「１０歩動かす」と「左回りの１５度回す」　です。</a:t>
            </a:r>
            <a:endParaRPr kumimoji="1" lang="en-US" altLang="ja-JP" dirty="0" smtClean="0"/>
          </a:p>
          <a:p>
            <a:r>
              <a:rPr kumimoji="1" lang="ja-JP" altLang="en-US" dirty="0" smtClean="0"/>
              <a:t>また、オレンジ色の「制御」のブロックの中の　「１秒待つ」　のブロックも使いましょう。</a:t>
            </a:r>
            <a:endParaRPr kumimoji="1" lang="en-US" altLang="ja-JP" dirty="0" smtClean="0"/>
          </a:p>
          <a:p>
            <a:r>
              <a:rPr kumimoji="1" lang="ja-JP" altLang="en-US" dirty="0" smtClean="0"/>
              <a:t>ブロックの中の数字は半角で入れないとうまく動作しませんので、注意して</a:t>
            </a:r>
            <a:r>
              <a:rPr kumimoji="1" lang="en-US" altLang="ja-JP" dirty="0" smtClean="0"/>
              <a:t>100</a:t>
            </a:r>
            <a:r>
              <a:rPr kumimoji="1" lang="ja-JP" altLang="en-US" dirty="0" smtClean="0"/>
              <a:t>と</a:t>
            </a:r>
            <a:r>
              <a:rPr kumimoji="1" lang="en-US" altLang="ja-JP" dirty="0" smtClean="0"/>
              <a:t>90</a:t>
            </a:r>
            <a:r>
              <a:rPr kumimoji="1" lang="ja-JP" altLang="en-US" dirty="0" smtClean="0"/>
              <a:t>を入れてください</a:t>
            </a:r>
            <a:endParaRPr kumimoji="1" lang="en-US" altLang="ja-JP" dirty="0" smtClean="0"/>
          </a:p>
          <a:p>
            <a:r>
              <a:rPr kumimoji="1" lang="ja-JP" altLang="en-US" dirty="0" smtClean="0"/>
              <a:t>プログラムができた人は、緑の旗をクリックして、正方形をかくことができたかどうか、確認してください。</a:t>
            </a:r>
            <a:endParaRPr kumimoji="1" lang="en-US" altLang="ja-JP" dirty="0" smtClean="0"/>
          </a:p>
          <a:p>
            <a:endParaRPr kumimoji="1" lang="ja-JP" altLang="en-US" dirty="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9404084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これが、正解例です。</a:t>
            </a:r>
            <a:endParaRPr kumimoji="1" lang="en-US" altLang="ja-JP" dirty="0" smtClean="0"/>
          </a:p>
          <a:p>
            <a:r>
              <a:rPr kumimoji="1" lang="ja-JP" altLang="en-US" dirty="0" smtClean="0"/>
              <a:t>「右回りの９０度回す」を使うと、画面からネコがはみ出してしまい、</a:t>
            </a:r>
            <a:endParaRPr kumimoji="1" lang="en-US" altLang="ja-JP" dirty="0" smtClean="0"/>
          </a:p>
          <a:p>
            <a:r>
              <a:rPr kumimoji="1" lang="ja-JP" altLang="en-US" dirty="0" smtClean="0"/>
              <a:t>うまくかけないので、「左回りの９０度回す」を使うようにします。</a:t>
            </a:r>
            <a:endParaRPr kumimoji="1" lang="en-US" altLang="ja-JP" dirty="0" smtClean="0"/>
          </a:p>
          <a:p>
            <a:r>
              <a:rPr kumimoji="1" lang="ja-JP" altLang="en-US" dirty="0" smtClean="0"/>
              <a:t>「１秒待つ」は、なくてもよいのですが、ネコの動きを見るために使っています。</a:t>
            </a:r>
            <a:endParaRPr kumimoji="1" lang="en-US" altLang="ja-JP" dirty="0" smtClean="0"/>
          </a:p>
          <a:p>
            <a:r>
              <a:rPr kumimoji="1" lang="ja-JP" altLang="en-US" dirty="0" smtClean="0"/>
              <a:t>ただこのプログラムだと使うブロックが多いので、もう少し少ないブロックで作る方法を考えてみましょう。</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155538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ではプログラミング体験に入りますが、いきなり全部やるのは無理ですので、</a:t>
            </a: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今日はこの中で、２つ体験していただきます。まずは　（クリック）</a:t>
            </a: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アワーオブコード　古典的な迷路です。</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5E14EA-7A4E-4964-8D18-DBE23224AD84}"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1897315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それでは、制御　オレンジ色の「繰り返しのブロック」を使って、プログラムをつくりかえてみましょう。</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877110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これが、正解例です。</a:t>
            </a:r>
            <a:endParaRPr kumimoji="1" lang="en-US" altLang="ja-JP" dirty="0" smtClean="0"/>
          </a:p>
          <a:p>
            <a:r>
              <a:rPr kumimoji="1" lang="ja-JP" altLang="en-US" dirty="0" smtClean="0"/>
              <a:t>「繰り返しのブロック」を使うと、使うブロックの数が減ります。</a:t>
            </a:r>
            <a:endParaRPr kumimoji="1" lang="en-US" altLang="ja-JP" dirty="0" smtClean="0"/>
          </a:p>
          <a:p>
            <a:r>
              <a:rPr kumimoji="1" lang="ja-JP" altLang="en-US" dirty="0" smtClean="0"/>
              <a:t>同じ正方形をかくプログラムでも、使うブロックの数が少ない方が、効率のよいプログラムといえます。</a:t>
            </a:r>
            <a:endParaRPr kumimoji="1" lang="en-US" altLang="ja-JP" dirty="0" smtClean="0"/>
          </a:p>
          <a:p>
            <a:endParaRPr kumimoji="1" lang="ja-JP" altLang="en-US" dirty="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140997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それでは、プログラムの一部を変えて、「正三角形」をかくプログラムにつくりかえてみましょう。</a:t>
            </a:r>
            <a:endParaRPr kumimoji="1" lang="en-US" altLang="ja-JP" dirty="0" smtClean="0"/>
          </a:p>
          <a:p>
            <a:r>
              <a:rPr kumimoji="1" lang="ja-JP" altLang="en-US" dirty="0" smtClean="0"/>
              <a:t>（数分体験）</a:t>
            </a:r>
            <a:endParaRPr kumimoji="1" lang="en-US" altLang="ja-JP" dirty="0" smtClean="0"/>
          </a:p>
          <a:p>
            <a:endParaRPr kumimoji="1" lang="en-US" altLang="ja-JP" dirty="0" smtClean="0"/>
          </a:p>
          <a:p>
            <a:endParaRPr kumimoji="1" lang="ja-JP" altLang="en-US" dirty="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806165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このようになって、うまくいかなかった方？</a:t>
            </a:r>
            <a:endParaRPr kumimoji="1" lang="en-US" altLang="ja-JP" dirty="0" smtClean="0"/>
          </a:p>
          <a:p>
            <a:r>
              <a:rPr kumimoji="1" lang="ja-JP" altLang="en-US" dirty="0" smtClean="0"/>
              <a:t>何が原因なのか、考え（話し合い）ましょう。</a:t>
            </a:r>
            <a:endParaRPr kumimoji="1" lang="en-US" altLang="ja-JP" dirty="0" smtClean="0"/>
          </a:p>
          <a:p>
            <a:r>
              <a:rPr kumimoji="1" lang="ja-JP" altLang="en-US" dirty="0" smtClean="0"/>
              <a:t>（次のスライドを示し、回す角の大きさについて考えさせる）</a:t>
            </a:r>
            <a:endParaRPr kumimoji="1" lang="ja-JP" altLang="en-US" dirty="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7652679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ネコが進んでいる方向（赤色点線）に対して、６０</a:t>
            </a:r>
            <a:r>
              <a:rPr kumimoji="1" lang="en-US" altLang="ja-JP" dirty="0" smtClean="0"/>
              <a:t>°</a:t>
            </a:r>
            <a:r>
              <a:rPr kumimoji="1" lang="ja-JP" altLang="en-US" dirty="0" smtClean="0"/>
              <a:t>回すと、この方向（赤矢印）に進んでしまうから、もっと大きく、１２０</a:t>
            </a:r>
            <a:r>
              <a:rPr kumimoji="1" lang="en-US" altLang="ja-JP" dirty="0" smtClean="0"/>
              <a:t>°</a:t>
            </a:r>
            <a:r>
              <a:rPr kumimoji="1" lang="ja-JP" altLang="en-US" dirty="0" smtClean="0"/>
              <a:t>回さないと、正三角形になりません。</a:t>
            </a:r>
            <a:endParaRPr kumimoji="1" lang="en-US" altLang="ja-JP" dirty="0" smtClean="0"/>
          </a:p>
          <a:p>
            <a:r>
              <a:rPr kumimoji="1" lang="ja-JP" altLang="en-US" dirty="0" smtClean="0"/>
              <a:t>それでは、回す角の大きさは、どうやったら求めることができるのでしょうか？</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056508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回す角の大きさについて確認。</a:t>
            </a:r>
            <a:endParaRPr kumimoji="1" lang="en-US" altLang="ja-JP" dirty="0" smtClean="0"/>
          </a:p>
          <a:p>
            <a:r>
              <a:rPr kumimoji="1" lang="ja-JP" altLang="en-US" dirty="0" smtClean="0"/>
              <a:t>では、「</a:t>
            </a:r>
            <a:r>
              <a:rPr kumimoji="1" lang="en-US" altLang="ja-JP" dirty="0" smtClean="0"/>
              <a:t>120</a:t>
            </a:r>
            <a:r>
              <a:rPr kumimoji="1" lang="ja-JP" altLang="en-US" dirty="0" smtClean="0"/>
              <a:t>」を入れて実際にやってみましょう。</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012756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正三角形をかくプログラムの正解例</a:t>
            </a:r>
            <a:endParaRPr kumimoji="1" lang="en-US" altLang="ja-JP" dirty="0" smtClean="0"/>
          </a:p>
          <a:p>
            <a:endParaRPr kumimoji="1" lang="en-US" altLang="ja-JP" dirty="0" smtClean="0"/>
          </a:p>
          <a:p>
            <a:endParaRPr kumimoji="1" lang="en-US" altLang="ja-JP" dirty="0" smtClean="0"/>
          </a:p>
          <a:p>
            <a:endParaRPr kumimoji="1" lang="en-US" altLang="ja-JP" dirty="0" smtClean="0"/>
          </a:p>
          <a:p>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835878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それでは、正五角形や正六角形をかいてみましょう（数分体験）</a:t>
            </a:r>
            <a:endParaRPr kumimoji="1" lang="ja-JP" altLang="en-US" dirty="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067318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回す角の大きさを確認</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6995168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正五角形をかくときの「回す角の大きさ」は７２</a:t>
            </a:r>
            <a:r>
              <a:rPr kumimoji="1" lang="en-US" altLang="ja-JP" dirty="0" smtClean="0"/>
              <a:t>°</a:t>
            </a:r>
          </a:p>
          <a:p>
            <a:r>
              <a:rPr kumimoji="1" lang="ja-JP" altLang="en-US" dirty="0" smtClean="0"/>
              <a:t>正六角形をかくときの「回す角の大きさ」は６０</a:t>
            </a:r>
            <a:r>
              <a:rPr kumimoji="1" lang="en-US" altLang="ja-JP" dirty="0" smtClean="0"/>
              <a:t>°</a:t>
            </a:r>
          </a:p>
          <a:p>
            <a:r>
              <a:rPr kumimoji="1" lang="ja-JP" altLang="en-US" dirty="0" smtClean="0"/>
              <a:t>となり</a:t>
            </a:r>
            <a:endParaRPr kumimoji="1" lang="en-US" altLang="ja-JP" dirty="0" smtClean="0"/>
          </a:p>
          <a:p>
            <a:r>
              <a:rPr kumimoji="1" lang="ja-JP" altLang="en-US" dirty="0" smtClean="0"/>
              <a:t>正五角形と正六角形をかくときのプログラムの正解例は、このようになります。</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294127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クリック。ではガイドビデオを見ながら、進めていきます。</a:t>
            </a:r>
            <a:r>
              <a:rPr kumimoji="1" lang="en-US" altLang="ja-JP" dirty="0" smtClean="0"/>
              <a:t>PC</a:t>
            </a:r>
            <a:r>
              <a:rPr kumimoji="1" lang="ja-JP" altLang="en-US" dirty="0" smtClean="0"/>
              <a:t>を操作しながら、これを子どもたちも授業で見ながら進めるという意識で見てください。</a:t>
            </a: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URL</a:t>
            </a:r>
            <a:r>
              <a:rPr kumimoji="1" lang="ja-JP" altLang="en-US" dirty="0" smtClean="0"/>
              <a:t>をクリック。ガイドビデオ視聴</a:t>
            </a: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5E14EA-7A4E-4964-8D18-DBE23224AD84}"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42694501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（ここから実際の授業展開例を説明していくが、時間的に厳しいようならスライド</a:t>
            </a:r>
            <a:r>
              <a:rPr kumimoji="1" lang="en-US" altLang="ja-JP" dirty="0" smtClean="0"/>
              <a:t>67</a:t>
            </a:r>
            <a:r>
              <a:rPr kumimoji="1" lang="ja-JP" altLang="en-US" dirty="0" smtClean="0"/>
              <a:t>へ）</a:t>
            </a: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では、ここからは、授業の展開方法について説明します。</a:t>
            </a: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５　授業プラン４「円と正多角形」の授業の展開例になります。</a:t>
            </a: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まず「正多角形」とは、どんな図形だったかについて復習します</a:t>
            </a:r>
            <a:endParaRPr kumimoji="1" lang="ja-JP" altLang="en-US" dirty="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862510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多角形の角の和の求め方・・・・・</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5428261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8261418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正多角形の１つの角の大きさ</a:t>
            </a:r>
            <a:r>
              <a:rPr kumimoji="1" lang="ja-JP" altLang="en-US" dirty="0" smtClean="0"/>
              <a:t>の求め方・・・</a:t>
            </a:r>
            <a:endParaRPr kumimoji="1" lang="ja-JP" altLang="en-US" sz="12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4804257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6908435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ここまで３分で復習します</a:t>
            </a:r>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517659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ここから、スクラッチを使って、色々な正多角形をかく学習になります。</a:t>
            </a:r>
            <a:endParaRPr kumimoji="1" lang="en-US" altLang="ja-JP" dirty="0" smtClean="0"/>
          </a:p>
          <a:p>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605324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先ほど体験の中で私が説明したように説明して</a:t>
            </a:r>
            <a:endParaRPr kumimoji="1" lang="ja-JP" altLang="en-US" dirty="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9792204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633505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165254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（体験後）</a:t>
            </a:r>
            <a:endParaRPr kumimoji="1" lang="en-US" altLang="ja-JP" dirty="0" smtClean="0"/>
          </a:p>
          <a:p>
            <a:r>
              <a:rPr kumimoji="1" lang="ja-JP" altLang="en-US" dirty="0" smtClean="0"/>
              <a:t>「古典的な迷路」では、このようなことを体験しています。</a:t>
            </a:r>
            <a:endParaRPr kumimoji="1" lang="en-US" altLang="ja-JP" dirty="0" smtClean="0"/>
          </a:p>
          <a:p>
            <a:r>
              <a:rPr kumimoji="1" lang="ja-JP" altLang="en-US" dirty="0" smtClean="0"/>
              <a:t>少しずつのステップを繰り返していく「順次」処理</a:t>
            </a:r>
            <a:endParaRPr kumimoji="1" lang="en-US" altLang="ja-JP" dirty="0" smtClean="0"/>
          </a:p>
          <a:p>
            <a:r>
              <a:rPr kumimoji="1" lang="ja-JP" altLang="en-US" dirty="0" smtClean="0"/>
              <a:t>同じ動作を繰り返す「反復」処理</a:t>
            </a:r>
            <a:endParaRPr kumimoji="1" lang="en-US" altLang="ja-JP" dirty="0" smtClean="0"/>
          </a:p>
          <a:p>
            <a:r>
              <a:rPr kumimoji="1" lang="ja-JP" altLang="en-US" dirty="0" smtClean="0"/>
              <a:t>条件によって、手順を選択する「分岐」処理</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975E14EA-7A4E-4964-8D18-DBE23224AD84}" type="slidenum">
              <a:rPr kumimoji="1" lang="ja-JP" altLang="en-US" smtClean="0"/>
              <a:t>5</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32923723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初期設定まで開かせます</a:t>
            </a:r>
            <a:endParaRPr kumimoji="1" lang="ja-JP" altLang="en-US" dirty="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1555853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初期設定の説明を簡単にして</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4974124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児童と確認しながらいっしょに正方形をかくプログラムをつくります。</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18086543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正解例を示し、</a:t>
            </a:r>
            <a:endParaRPr kumimoji="1" lang="en-US" altLang="ja-JP" dirty="0" smtClean="0"/>
          </a:p>
          <a:p>
            <a:r>
              <a:rPr kumimoji="1" lang="ja-JP" altLang="en-US" dirty="0" smtClean="0"/>
              <a:t>ただこのプログラムだと使うブロックが多いので、もう少し少ないブロックで作る方法を考えさせ、</a:t>
            </a:r>
            <a:endParaRPr kumimoji="1" lang="en-US" altLang="ja-JP" dirty="0" smtClean="0"/>
          </a:p>
          <a:p>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430533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オレンジ色の「繰り返しのブロック」を使って、プログラムをつくりかえさせます。</a:t>
            </a:r>
            <a:endParaRPr kumimoji="1" lang="en-US" altLang="ja-JP" dirty="0" smtClean="0"/>
          </a:p>
          <a:p>
            <a:r>
              <a:rPr kumimoji="1" lang="ja-JP" altLang="en-US" dirty="0" smtClean="0"/>
              <a:t>（児童がそれぞれ、プログラムをつくりかえて、確かめる）</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9179245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「繰り返しのブロック」を使うと、使うブロックの数が減る。</a:t>
            </a:r>
            <a:endParaRPr kumimoji="1" lang="en-US" altLang="ja-JP" dirty="0" smtClean="0"/>
          </a:p>
          <a:p>
            <a:r>
              <a:rPr kumimoji="1" lang="ja-JP" altLang="en-US" dirty="0" smtClean="0"/>
              <a:t>同じプログラムでも、使うブロックの数が少ない方が、効率のよいプログラムといえる、ということを確認します。</a:t>
            </a:r>
            <a:endParaRPr kumimoji="1" lang="en-US" altLang="ja-JP" dirty="0" smtClean="0"/>
          </a:p>
          <a:p>
            <a:r>
              <a:rPr kumimoji="1" lang="ja-JP" altLang="en-US" dirty="0" smtClean="0"/>
              <a:t>この正方形をかく時間を８分とり、　ここまで１１分で行います。</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04440129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それでは、プログラムの一部を変えて、「正三角形」をかくプログラムにつくりかえてみましょう。</a:t>
            </a:r>
            <a:endParaRPr kumimoji="1" lang="en-US" altLang="ja-JP" dirty="0" smtClean="0"/>
          </a:p>
          <a:p>
            <a:r>
              <a:rPr kumimoji="1" lang="ja-JP" altLang="en-US" dirty="0" smtClean="0"/>
              <a:t>という発問で児童に考えさせ、取りくませます</a:t>
            </a:r>
            <a:endParaRPr kumimoji="1" lang="en-US" altLang="ja-JP" dirty="0" smtClean="0"/>
          </a:p>
          <a:p>
            <a:endParaRPr kumimoji="1" lang="en-US" altLang="ja-JP" dirty="0" smtClean="0"/>
          </a:p>
          <a:p>
            <a:endParaRPr kumimoji="1" lang="en-US" altLang="ja-JP" dirty="0" smtClean="0"/>
          </a:p>
          <a:p>
            <a:endParaRPr kumimoji="1" lang="ja-JP" altLang="en-US" dirty="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9495794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正三角形をかく時間を１２分　ここまで計２３分で行います。</a:t>
            </a:r>
            <a:endParaRPr kumimoji="1" lang="en-US" altLang="ja-JP" dirty="0" smtClean="0"/>
          </a:p>
          <a:p>
            <a:r>
              <a:rPr kumimoji="1" lang="ja-JP" altLang="en-US" dirty="0" smtClean="0"/>
              <a:t>そして、ここで失敗する子どもが出ると思うので、何が原因なのか、考えさせ、状況をみながら次のスライドを示します。</a:t>
            </a: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smtClean="0"/>
          </a:p>
          <a:p>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5631523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ここでは児童に説明させるようにし、できれば「動作化」を取り入れ、進行方向に対して回すことのイメージをしっかりともたせます。</a:t>
            </a:r>
            <a:endParaRPr kumimoji="1" lang="en-US" altLang="ja-JP" dirty="0" smtClean="0"/>
          </a:p>
          <a:p>
            <a:r>
              <a:rPr kumimoji="1" lang="ja-JP" altLang="en-US" dirty="0" smtClean="0"/>
              <a:t>「それでは、回す角の大きさは、どうやったら求めることができるでしょうか？」</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090798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このスライドをもとに、回す角の大きさの求め方を児童に考えさせます</a:t>
            </a:r>
            <a:endParaRPr kumimoji="1" lang="en-US" altLang="ja-JP" dirty="0" smtClean="0"/>
          </a:p>
          <a:p>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723708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どんなに複雑なプログラムも基本はこの３つから成り立っているのですが、「古典的な迷路」は、これら３つとも網羅されています。</a:t>
            </a:r>
            <a:endParaRPr kumimoji="1" lang="en-US" altLang="ja-JP" dirty="0" smtClean="0"/>
          </a:p>
          <a:p>
            <a:r>
              <a:rPr kumimoji="1" lang="ja-JP" altLang="en-US" dirty="0" smtClean="0"/>
              <a:t>つまり、このようなことを、</a:t>
            </a:r>
            <a:r>
              <a:rPr kumimoji="1" lang="ja-JP" altLang="en-US" b="1" u="sng" dirty="0" smtClean="0"/>
              <a:t>体験を通して自然に学んでいく</a:t>
            </a:r>
            <a:r>
              <a:rPr kumimoji="1" lang="ja-JP" altLang="en-US" dirty="0" smtClean="0"/>
              <a:t>ことができます。</a:t>
            </a:r>
            <a:endParaRPr kumimoji="1" lang="ja-JP" altLang="en-US" dirty="0"/>
          </a:p>
        </p:txBody>
      </p:sp>
      <p:sp>
        <p:nvSpPr>
          <p:cNvPr id="4" name="スライド番号プレースホルダー 3"/>
          <p:cNvSpPr>
            <a:spLocks noGrp="1"/>
          </p:cNvSpPr>
          <p:nvPr>
            <p:ph type="sldNum" sz="quarter" idx="10"/>
          </p:nvPr>
        </p:nvSpPr>
        <p:spPr/>
        <p:txBody>
          <a:bodyPr/>
          <a:lstStyle/>
          <a:p>
            <a:fld id="{975E14EA-7A4E-4964-8D18-DBE23224AD84}" type="slidenum">
              <a:rPr kumimoji="1" lang="ja-JP" altLang="en-US" smtClean="0"/>
              <a:t>6</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61143051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求め方（式）を発表させます</a:t>
            </a:r>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97834057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正三角形をかくプログラムの正解例。</a:t>
            </a:r>
            <a:endParaRPr kumimoji="1" lang="en-US" altLang="ja-JP" dirty="0" smtClean="0"/>
          </a:p>
          <a:p>
            <a:endParaRPr kumimoji="1" lang="en-US" altLang="ja-JP" dirty="0" smtClean="0"/>
          </a:p>
          <a:p>
            <a:endParaRPr kumimoji="1" lang="en-US" altLang="ja-JP" dirty="0" smtClean="0"/>
          </a:p>
          <a:p>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0182812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回す角の大きさは、「１８０</a:t>
            </a:r>
            <a:r>
              <a:rPr kumimoji="1" lang="en-US" altLang="ja-JP" dirty="0" smtClean="0"/>
              <a:t>°</a:t>
            </a:r>
            <a:r>
              <a:rPr kumimoji="1" lang="ja-JP" altLang="en-US" dirty="0" smtClean="0"/>
              <a:t>－１つの角」で、求められることを確認。（他の正多角形も同様に求められるので、ここでおさえる）</a:t>
            </a:r>
            <a:endParaRPr kumimoji="1" lang="en-US" altLang="ja-JP" dirty="0" smtClean="0"/>
          </a:p>
          <a:p>
            <a:r>
              <a:rPr kumimoji="1" lang="ja-JP" altLang="en-US" dirty="0" smtClean="0"/>
              <a:t>回す角の大きさについて・・・６分　　計２９分</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27078612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そして最後に正五角形や正六角形をかかせますが・・・</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6225076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ワークシートで、表をうめてからかかせるようにします。</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57950670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正五角形　正六角形のかきかたを確認し</a:t>
            </a:r>
            <a:endParaRPr kumimoji="1" lang="en-US" altLang="ja-JP" dirty="0" smtClean="0"/>
          </a:p>
          <a:p>
            <a:endParaRPr kumimoji="1" lang="en-US" altLang="ja-JP" dirty="0" smtClean="0"/>
          </a:p>
          <a:p>
            <a:endParaRPr kumimoji="1" lang="ja-JP" altLang="en-US" dirty="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06051210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回す角の大きさの求め方についてまとめ、振り返りをして終了、という流れです。</a:t>
            </a:r>
            <a:endParaRPr kumimoji="1" lang="en-US" altLang="ja-JP" dirty="0" smtClean="0"/>
          </a:p>
        </p:txBody>
      </p:sp>
      <p:sp>
        <p:nvSpPr>
          <p:cNvPr id="4" name="日付プレースホルダー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スライド番号プレースホルダー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49E8E-E214-4968-A6A3-2C22E6F0C9A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0311976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千葉県総合教育センターの</a:t>
            </a:r>
            <a:r>
              <a:rPr kumimoji="1" lang="en-US" altLang="ja-JP" dirty="0" smtClean="0"/>
              <a:t>Web</a:t>
            </a:r>
            <a:r>
              <a:rPr kumimoji="1" lang="ja-JP" altLang="en-US" dirty="0" smtClean="0"/>
              <a:t>ページの（クリック）</a:t>
            </a:r>
            <a:endParaRPr kumimoji="1" lang="en-US" altLang="ja-JP" dirty="0" smtClean="0"/>
          </a:p>
          <a:p>
            <a:r>
              <a:rPr kumimoji="1" lang="ja-JP" altLang="en-US" dirty="0" smtClean="0"/>
              <a:t>ここから、今日紹介した「授業プラン」をとりだせます。　　</a:t>
            </a: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smtClean="0"/>
          </a:p>
          <a:p>
            <a:endParaRPr kumimoji="1" lang="en-US" altLang="ja-JP" dirty="0" smtClean="0"/>
          </a:p>
          <a:p>
            <a:endParaRPr kumimoji="1" lang="en-US" altLang="ja-JP" dirty="0" smtClean="0"/>
          </a:p>
          <a:p>
            <a:endParaRPr kumimoji="1"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5E14EA-7A4E-4964-8D18-DBE23224AD84}"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14201468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なお、さきほどの、年間指導計画の内容で、この表の右端に記載されているものは総セが作成したプランが使えます。</a:t>
            </a:r>
            <a:endParaRPr kumimoji="1" lang="en-US" altLang="ja-JP" dirty="0" smtClean="0"/>
          </a:p>
          <a:p>
            <a:r>
              <a:rPr kumimoji="1" lang="ja-JP" altLang="en-US" dirty="0" smtClean="0"/>
              <a:t>プラン１については、低学年用のスライド資料も用意されていますので、</a:t>
            </a:r>
            <a:r>
              <a:rPr kumimoji="1" lang="en-US" altLang="ja-JP" dirty="0" smtClean="0"/>
              <a:t>Web</a:t>
            </a:r>
            <a:r>
              <a:rPr kumimoji="1" lang="ja-JP" altLang="en-US" dirty="0" smtClean="0"/>
              <a:t>サイトからご覧ください。</a:t>
            </a:r>
            <a:endParaRPr kumimoji="1" lang="ja-JP" altLang="en-US" dirty="0"/>
          </a:p>
        </p:txBody>
      </p:sp>
      <p:sp>
        <p:nvSpPr>
          <p:cNvPr id="4" name="日付プレースホルダー 3"/>
          <p:cNvSpPr>
            <a:spLocks noGrp="1"/>
          </p:cNvSpPr>
          <p:nvPr>
            <p:ph type="dt" idx="10"/>
          </p:nvPr>
        </p:nvSpPr>
        <p:spPr/>
        <p:txBody>
          <a:bodyPr/>
          <a:lstStyle/>
          <a:p>
            <a:endParaRPr kumimoji="1" lang="ja-JP" altLang="en-US"/>
          </a:p>
        </p:txBody>
      </p:sp>
      <p:sp>
        <p:nvSpPr>
          <p:cNvPr id="5" name="スライド番号プレースホルダー 4"/>
          <p:cNvSpPr>
            <a:spLocks noGrp="1"/>
          </p:cNvSpPr>
          <p:nvPr>
            <p:ph type="sldNum" sz="quarter" idx="11"/>
          </p:nvPr>
        </p:nvSpPr>
        <p:spPr/>
        <p:txBody>
          <a:bodyPr/>
          <a:lstStyle/>
          <a:p>
            <a:fld id="{975E14EA-7A4E-4964-8D18-DBE23224AD84}" type="slidenum">
              <a:rPr kumimoji="1" lang="ja-JP" altLang="en-US" smtClean="0"/>
              <a:t>68</a:t>
            </a:fld>
            <a:endParaRPr kumimoji="1" lang="ja-JP" altLang="en-US"/>
          </a:p>
        </p:txBody>
      </p:sp>
    </p:spTree>
    <p:extLst>
      <p:ext uri="{BB962C8B-B14F-4D97-AF65-F5344CB8AC3E}">
        <p14:creationId xmlns:p14="http://schemas.microsoft.com/office/powerpoint/2010/main" val="121762618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と、いうわけで、まずはやってみなければはじまりません。実践する時には（私もお手伝いしますので）</a:t>
            </a: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声を掛け合って、</a:t>
            </a:r>
            <a:r>
              <a:rPr kumimoji="1" lang="en-US" altLang="ja-JP" dirty="0" smtClean="0"/>
              <a:t>T2</a:t>
            </a:r>
            <a:r>
              <a:rPr kumimoji="1" lang="ja-JP" altLang="en-US" dirty="0" smtClean="0"/>
              <a:t>などで</a:t>
            </a:r>
            <a:r>
              <a:rPr kumimoji="1" lang="ja-JP" altLang="en-US" smtClean="0"/>
              <a:t>お互い手伝い合いながら</a:t>
            </a:r>
            <a:r>
              <a:rPr kumimoji="1" lang="ja-JP" altLang="en-US" dirty="0" smtClean="0"/>
              <a:t>輪を広げていきましょう。</a:t>
            </a: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以上で校内研修を終了させていただきます。</a:t>
            </a:r>
            <a:endParaRPr kumimoji="1" lang="en-US" altLang="ja-JP" dirty="0" smtClean="0"/>
          </a:p>
          <a:p>
            <a:endParaRPr kumimoji="1" lang="ja-JP" altLang="en-US" dirty="0" smtClean="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5E14EA-7A4E-4964-8D18-DBE23224AD84}"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42539425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390"/>
            <a:r>
              <a:rPr kumimoji="1" lang="ja-JP" altLang="en-US" dirty="0" smtClean="0"/>
              <a:t>また、「プログラミング的思考」の定義にあてはめてみると①「ブタをつかまえる」という活動を実現するために、②どのような動きの組み合わせが必要か「動きを分解」し、③ブロックをどのように組み合わせて「順次・反復・分岐」処理をさせたらいいのか、④そして、「より合理的な解決方法」を、試行錯誤しながら改善していくといったような、論理的に考えていく力といえることがわかります。</a:t>
            </a:r>
          </a:p>
        </p:txBody>
      </p:sp>
      <p:sp>
        <p:nvSpPr>
          <p:cNvPr id="4" name="スライド番号プレースホルダー 3"/>
          <p:cNvSpPr>
            <a:spLocks noGrp="1"/>
          </p:cNvSpPr>
          <p:nvPr>
            <p:ph type="sldNum" sz="quarter" idx="10"/>
          </p:nvPr>
        </p:nvSpPr>
        <p:spPr/>
        <p:txBody>
          <a:bodyPr/>
          <a:lstStyle/>
          <a:p>
            <a:fld id="{975E14EA-7A4E-4964-8D18-DBE23224AD84}" type="slidenum">
              <a:rPr kumimoji="1" lang="ja-JP" altLang="en-US" smtClean="0"/>
              <a:t>7</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1284088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b="0" dirty="0" smtClean="0"/>
              <a:t>では、実際に授業では、どう展開していけばよいのか、を説明していきます。「３授業プラン</a:t>
            </a:r>
            <a:r>
              <a:rPr lang="en-US" altLang="ja-JP" sz="1200" b="0" dirty="0" smtClean="0"/>
              <a:t>1</a:t>
            </a:r>
            <a:r>
              <a:rPr lang="ja-JP" altLang="en-US" sz="1200" b="0" dirty="0" smtClean="0"/>
              <a:t>」の展開方法です。</a:t>
            </a:r>
            <a:endParaRPr lang="en-US" altLang="ja-JP" sz="1200" b="0" dirty="0" smtClean="0"/>
          </a:p>
          <a:p>
            <a:r>
              <a:rPr kumimoji="1" lang="ja-JP" altLang="en-US" sz="1200" b="0" i="0" u="none" strike="noStrike" kern="1200" cap="none" spc="0" normalizeH="0" baseline="0" noProof="0" dirty="0" smtClean="0">
                <a:ln>
                  <a:noFill/>
                </a:ln>
                <a:solidFill>
                  <a:srgbClr val="000000"/>
                </a:solidFill>
                <a:effectLst/>
                <a:uLnTx/>
                <a:uFillTx/>
                <a:latin typeface="游ゴシック" panose="020B0400000000000000" pitchFamily="50" charset="-128"/>
                <a:ea typeface="游ゴシック" panose="020B0400000000000000" pitchFamily="50" charset="-128"/>
                <a:cs typeface="+mn-cs"/>
              </a:rPr>
              <a:t>先ほどの年間指導計画で全学年１ｈの「</a:t>
            </a:r>
            <a:r>
              <a:rPr lang="ja-JP" altLang="en-US" sz="1200" b="0" i="0" u="none" strike="noStrike" dirty="0" smtClean="0">
                <a:solidFill>
                  <a:schemeClr val="tx1"/>
                </a:solidFill>
                <a:effectLst/>
                <a:latin typeface="游ゴシック" panose="020B0400000000000000" pitchFamily="50" charset="-128"/>
                <a:ea typeface="游ゴシック" panose="020B0400000000000000" pitchFamily="50" charset="-128"/>
              </a:rPr>
              <a:t>私たちの生活とコンピュータ」の流し方です。</a:t>
            </a:r>
            <a:endParaRPr lang="en-US" altLang="ja-JP" sz="1200" b="0" i="0" u="none" strike="noStrike" dirty="0" smtClean="0">
              <a:solidFill>
                <a:schemeClr val="tx1"/>
              </a:solidFill>
              <a:effectLst/>
              <a:latin typeface="游ゴシック" panose="020B0400000000000000" pitchFamily="50" charset="-128"/>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i="0" u="none" strike="noStrike" dirty="0" smtClean="0">
                <a:solidFill>
                  <a:schemeClr val="tx1"/>
                </a:solidFill>
                <a:effectLst/>
                <a:latin typeface="游ゴシック" panose="020B0400000000000000" pitchFamily="50" charset="-128"/>
                <a:ea typeface="游ゴシック" panose="020B0400000000000000" pitchFamily="50" charset="-128"/>
              </a:rPr>
              <a:t>詳しくは、「プラン１」の指導案をみてもらえればいいのですが、一つ一つ見ていくとかなり時間がかかるので、研修では実際に使うパワーポイントのスライドを使って説明することで、イメージしていただきます。では授業で使用する「プレゼンテーション資料（</a:t>
            </a:r>
            <a:r>
              <a:rPr lang="en-US" altLang="ja-JP" sz="1200" b="0" i="0" u="none" strike="noStrike" dirty="0" smtClean="0">
                <a:solidFill>
                  <a:schemeClr val="tx1"/>
                </a:solidFill>
                <a:effectLst/>
                <a:latin typeface="游ゴシック" panose="020B0400000000000000" pitchFamily="50" charset="-128"/>
                <a:ea typeface="游ゴシック" panose="020B0400000000000000" pitchFamily="50" charset="-128"/>
              </a:rPr>
              <a:t>1</a:t>
            </a:r>
            <a:r>
              <a:rPr lang="ja-JP" altLang="en-US" sz="1200" b="0" i="0" u="none" strike="noStrike" dirty="0" smtClean="0">
                <a:solidFill>
                  <a:schemeClr val="tx1"/>
                </a:solidFill>
                <a:effectLst/>
                <a:latin typeface="游ゴシック" panose="020B0400000000000000" pitchFamily="50" charset="-128"/>
                <a:ea typeface="游ゴシック" panose="020B0400000000000000" pitchFamily="50" charset="-128"/>
              </a:rPr>
              <a:t>時間目用）」のスライドをみていきます。まず、導入として</a:t>
            </a:r>
            <a:r>
              <a:rPr lang="ja-JP" altLang="en-US" sz="1200" b="0" dirty="0" smtClean="0"/>
              <a:t>動画「ロボットそうじき」を見ます。　クリック</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b="0" i="0" u="none" strike="noStrike" dirty="0" smtClean="0">
              <a:solidFill>
                <a:schemeClr val="tx1"/>
              </a:solidFill>
              <a:effectLst/>
              <a:latin typeface="游ゴシック" panose="020B0400000000000000" pitchFamily="50" charset="-128"/>
              <a:ea typeface="游ゴシック" panose="020B0400000000000000"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975E14EA-7A4E-4964-8D18-DBE23224AD84}" type="slidenum">
              <a:rPr kumimoji="1" lang="ja-JP" altLang="en-US" smtClean="0"/>
              <a:t>8</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30421388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200"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D8CEFB-A7B8-4DC6-A8EA-6B071EE01F41}"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661719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パノラマ写真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ja-JP" altLang="en-US"/>
              <a:t>マスター タイトルの書式設定</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ja-JP" altLang="en-US"/>
              <a:t>マスター タイトルの書式設定</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ja-JP" altLang="en-US"/>
              <a:t>マスター テキストの書式設定</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ja-JP" altLang="en-US"/>
              <a:t>マスター タイトルの書式設定</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ja-JP" altLang="en-US"/>
              <a:t>マスター テキストの書式設定</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093D08EF-98A2-47A8-959F-637D2EA5BE28}" type="datetime1">
              <a:rPr kumimoji="1" lang="ja-JP" altLang="en-US" smtClean="0"/>
              <a:t>2020/2/18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Tree>
    <p:extLst>
      <p:ext uri="{BB962C8B-B14F-4D97-AF65-F5344CB8AC3E}">
        <p14:creationId xmlns:p14="http://schemas.microsoft.com/office/powerpoint/2010/main" val="33319674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9EE5BDD-B0BC-43BB-9EA2-0E0033AD8CB1}" type="datetime1">
              <a:rPr kumimoji="1" lang="ja-JP" altLang="en-US" smtClean="0"/>
              <a:t>2020/2/18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0B56557-B96B-47EB-9445-4024477FDC16}" type="slidenum">
              <a:rPr kumimoji="1" lang="ja-JP" altLang="en-US" smtClean="0"/>
              <a:t>‹#›</a:t>
            </a:fld>
            <a:endParaRPr kumimoji="1" lang="ja-JP" altLang="en-US"/>
          </a:p>
        </p:txBody>
      </p:sp>
    </p:spTree>
    <p:extLst>
      <p:ext uri="{BB962C8B-B14F-4D97-AF65-F5344CB8AC3E}">
        <p14:creationId xmlns:p14="http://schemas.microsoft.com/office/powerpoint/2010/main" val="33163521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nchor="ct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2112F704-3286-4EF6-900F-7E932ABA85FA}" type="datetime1">
              <a:rPr kumimoji="1" lang="ja-JP" altLang="en-US" smtClean="0"/>
              <a:t>2020/2/18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0B56557-B96B-47EB-9445-4024477FDC16}" type="slidenum">
              <a:rPr kumimoji="1" lang="ja-JP" altLang="en-US" smtClean="0"/>
              <a:t>‹#›</a:t>
            </a:fld>
            <a:endParaRPr kumimoji="1" lang="ja-JP" altLang="en-US"/>
          </a:p>
        </p:txBody>
      </p:sp>
    </p:spTree>
    <p:extLst>
      <p:ext uri="{BB962C8B-B14F-4D97-AF65-F5344CB8AC3E}">
        <p14:creationId xmlns:p14="http://schemas.microsoft.com/office/powerpoint/2010/main" val="25900536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EF8EB85F-562D-4739-B69A-939DF06C709F}" type="datetime1">
              <a:rPr kumimoji="1" lang="ja-JP" altLang="en-US" smtClean="0"/>
              <a:t>2020/2/18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0B56557-B96B-47EB-9445-4024477FDC16}" type="slidenum">
              <a:rPr kumimoji="1" lang="ja-JP" altLang="en-US" smtClean="0"/>
              <a:t>‹#›</a:t>
            </a:fld>
            <a:endParaRPr kumimoji="1" lang="ja-JP" altLang="en-US"/>
          </a:p>
        </p:txBody>
      </p:sp>
    </p:spTree>
    <p:extLst>
      <p:ext uri="{BB962C8B-B14F-4D97-AF65-F5344CB8AC3E}">
        <p14:creationId xmlns:p14="http://schemas.microsoft.com/office/powerpoint/2010/main" val="25139048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3815870E-F7A2-4134-8F6D-89B98EE39C9D}" type="datetime1">
              <a:rPr kumimoji="1" lang="ja-JP" altLang="en-US" smtClean="0"/>
              <a:t>2020/2/18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30B56557-B96B-47EB-9445-4024477FDC16}" type="slidenum">
              <a:rPr kumimoji="1" lang="ja-JP" altLang="en-US" smtClean="0"/>
              <a:t>‹#›</a:t>
            </a:fld>
            <a:endParaRPr kumimoji="1" lang="ja-JP" altLang="en-US"/>
          </a:p>
        </p:txBody>
      </p:sp>
    </p:spTree>
    <p:extLst>
      <p:ext uri="{BB962C8B-B14F-4D97-AF65-F5344CB8AC3E}">
        <p14:creationId xmlns:p14="http://schemas.microsoft.com/office/powerpoint/2010/main" val="28604146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0DA41A44-920E-42AE-AC82-0D1231A2CE62}" type="datetime1">
              <a:rPr kumimoji="1" lang="ja-JP" altLang="en-US" smtClean="0"/>
              <a:t>2020/2/18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30B56557-B96B-47EB-9445-4024477FDC16}" type="slidenum">
              <a:rPr kumimoji="1" lang="ja-JP" altLang="en-US" smtClean="0"/>
              <a:t>‹#›</a:t>
            </a:fld>
            <a:endParaRPr kumimoji="1" lang="ja-JP" altLang="en-US"/>
          </a:p>
        </p:txBody>
      </p:sp>
    </p:spTree>
    <p:extLst>
      <p:ext uri="{BB962C8B-B14F-4D97-AF65-F5344CB8AC3E}">
        <p14:creationId xmlns:p14="http://schemas.microsoft.com/office/powerpoint/2010/main" val="10091553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0609E280-DE1E-461B-A478-354E9A9C069B}" type="datetime1">
              <a:rPr kumimoji="1" lang="ja-JP" altLang="en-US" smtClean="0"/>
              <a:t>2020/2/18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30B56557-B96B-47EB-9445-4024477FDC16}" type="slidenum">
              <a:rPr kumimoji="1" lang="ja-JP" altLang="en-US" smtClean="0"/>
              <a:t>‹#›</a:t>
            </a:fld>
            <a:endParaRPr kumimoji="1" lang="ja-JP" altLang="en-US"/>
          </a:p>
        </p:txBody>
      </p:sp>
    </p:spTree>
    <p:extLst>
      <p:ext uri="{BB962C8B-B14F-4D97-AF65-F5344CB8AC3E}">
        <p14:creationId xmlns:p14="http://schemas.microsoft.com/office/powerpoint/2010/main" val="20559876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0D8B9328-5A13-42A9-90A9-B4E5FCFD09F8}" type="datetime1">
              <a:rPr kumimoji="1" lang="ja-JP" altLang="en-US" smtClean="0"/>
              <a:t>2020/2/18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0B56557-B96B-47EB-9445-4024477FDC16}" type="slidenum">
              <a:rPr kumimoji="1" lang="ja-JP" altLang="en-US" smtClean="0"/>
              <a:t>‹#›</a:t>
            </a:fld>
            <a:endParaRPr kumimoji="1" lang="ja-JP" altLang="en-US"/>
          </a:p>
        </p:txBody>
      </p:sp>
    </p:spTree>
    <p:extLst>
      <p:ext uri="{BB962C8B-B14F-4D97-AF65-F5344CB8AC3E}">
        <p14:creationId xmlns:p14="http://schemas.microsoft.com/office/powerpoint/2010/main" val="3370666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7C57BFCA-8128-44AC-AAA7-545DA980A155}" type="datetime1">
              <a:rPr kumimoji="1" lang="ja-JP" altLang="en-US" smtClean="0"/>
              <a:t>2020/2/18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0B56557-B96B-47EB-9445-4024477FDC16}" type="slidenum">
              <a:rPr kumimoji="1" lang="ja-JP" altLang="en-US" smtClean="0"/>
              <a:t>‹#›</a:t>
            </a:fld>
            <a:endParaRPr kumimoji="1" lang="ja-JP" altLang="en-US"/>
          </a:p>
        </p:txBody>
      </p:sp>
    </p:spTree>
    <p:extLst>
      <p:ext uri="{BB962C8B-B14F-4D97-AF65-F5344CB8AC3E}">
        <p14:creationId xmlns:p14="http://schemas.microsoft.com/office/powerpoint/2010/main" val="955708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8B8DBFC-6733-4864-95CD-03F15AB6927B}" type="datetime1">
              <a:rPr kumimoji="1" lang="ja-JP" altLang="en-US" smtClean="0"/>
              <a:t>2020/2/18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0B56557-B96B-47EB-9445-4024477FDC16}" type="slidenum">
              <a:rPr kumimoji="1" lang="ja-JP" altLang="en-US" smtClean="0"/>
              <a:t>‹#›</a:t>
            </a:fld>
            <a:endParaRPr kumimoji="1" lang="ja-JP" altLang="en-US"/>
          </a:p>
        </p:txBody>
      </p:sp>
    </p:spTree>
    <p:extLst>
      <p:ext uri="{BB962C8B-B14F-4D97-AF65-F5344CB8AC3E}">
        <p14:creationId xmlns:p14="http://schemas.microsoft.com/office/powerpoint/2010/main" val="15307929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76CE216-636A-429F-8985-6A9D3FBE7448}" type="datetime1">
              <a:rPr kumimoji="1" lang="ja-JP" altLang="en-US" smtClean="0"/>
              <a:t>2020/2/18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0B56557-B96B-47EB-9445-4024477FDC16}" type="slidenum">
              <a:rPr kumimoji="1" lang="ja-JP" altLang="en-US" smtClean="0"/>
              <a:t>‹#›</a:t>
            </a:fld>
            <a:endParaRPr kumimoji="1" lang="ja-JP" altLang="en-US"/>
          </a:p>
        </p:txBody>
      </p:sp>
    </p:spTree>
    <p:extLst>
      <p:ext uri="{BB962C8B-B14F-4D97-AF65-F5344CB8AC3E}">
        <p14:creationId xmlns:p14="http://schemas.microsoft.com/office/powerpoint/2010/main" val="29764614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8610600" y="6209070"/>
            <a:ext cx="2743200" cy="512405"/>
          </a:xfrm>
        </p:spPr>
        <p:txBody>
          <a:bodyPr/>
          <a:lstStyle>
            <a:lvl1pPr>
              <a:defRPr sz="1600"/>
            </a:lvl1pPr>
          </a:lstStyle>
          <a:p>
            <a:fld id="{33587A55-FF09-4C4B-A2D9-0101BED6D3AE}" type="slidenum">
              <a:rPr lang="ja-JP" altLang="en-US" smtClean="0"/>
              <a:pPr/>
              <a:t>‹#›</a:t>
            </a:fld>
            <a:endParaRPr lang="ja-JP" altLang="en-US" dirty="0"/>
          </a:p>
        </p:txBody>
      </p:sp>
    </p:spTree>
    <p:extLst>
      <p:ext uri="{BB962C8B-B14F-4D97-AF65-F5344CB8AC3E}">
        <p14:creationId xmlns:p14="http://schemas.microsoft.com/office/powerpoint/2010/main" val="34874340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3587A55-FF09-4C4B-A2D9-0101BED6D3AE}" type="slidenum">
              <a:rPr kumimoji="1" lang="ja-JP" altLang="en-US" smtClean="0"/>
              <a:t>‹#›</a:t>
            </a:fld>
            <a:endParaRPr kumimoji="1" lang="ja-JP" altLang="en-US"/>
          </a:p>
        </p:txBody>
      </p:sp>
    </p:spTree>
    <p:extLst>
      <p:ext uri="{BB962C8B-B14F-4D97-AF65-F5344CB8AC3E}">
        <p14:creationId xmlns:p14="http://schemas.microsoft.com/office/powerpoint/2010/main" val="6905055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3587A55-FF09-4C4B-A2D9-0101BED6D3AE}" type="slidenum">
              <a:rPr kumimoji="1" lang="ja-JP" altLang="en-US" smtClean="0"/>
              <a:t>‹#›</a:t>
            </a:fld>
            <a:endParaRPr kumimoji="1" lang="ja-JP" altLang="en-US"/>
          </a:p>
        </p:txBody>
      </p:sp>
    </p:spTree>
    <p:extLst>
      <p:ext uri="{BB962C8B-B14F-4D97-AF65-F5344CB8AC3E}">
        <p14:creationId xmlns:p14="http://schemas.microsoft.com/office/powerpoint/2010/main" val="11983185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3587A55-FF09-4C4B-A2D9-0101BED6D3AE}" type="slidenum">
              <a:rPr kumimoji="1" lang="ja-JP" altLang="en-US" smtClean="0"/>
              <a:t>‹#›</a:t>
            </a:fld>
            <a:endParaRPr kumimoji="1" lang="ja-JP" altLang="en-US"/>
          </a:p>
        </p:txBody>
      </p:sp>
    </p:spTree>
    <p:extLst>
      <p:ext uri="{BB962C8B-B14F-4D97-AF65-F5344CB8AC3E}">
        <p14:creationId xmlns:p14="http://schemas.microsoft.com/office/powerpoint/2010/main" val="29257760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33587A55-FF09-4C4B-A2D9-0101BED6D3AE}" type="slidenum">
              <a:rPr kumimoji="1" lang="ja-JP" altLang="en-US" smtClean="0"/>
              <a:t>‹#›</a:t>
            </a:fld>
            <a:endParaRPr kumimoji="1" lang="ja-JP" altLang="en-US"/>
          </a:p>
        </p:txBody>
      </p:sp>
    </p:spTree>
    <p:extLst>
      <p:ext uri="{BB962C8B-B14F-4D97-AF65-F5344CB8AC3E}">
        <p14:creationId xmlns:p14="http://schemas.microsoft.com/office/powerpoint/2010/main" val="20201919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33587A55-FF09-4C4B-A2D9-0101BED6D3AE}" type="slidenum">
              <a:rPr kumimoji="1" lang="ja-JP" altLang="en-US" smtClean="0"/>
              <a:t>‹#›</a:t>
            </a:fld>
            <a:endParaRPr kumimoji="1" lang="ja-JP" altLang="en-US"/>
          </a:p>
        </p:txBody>
      </p:sp>
    </p:spTree>
    <p:extLst>
      <p:ext uri="{BB962C8B-B14F-4D97-AF65-F5344CB8AC3E}">
        <p14:creationId xmlns:p14="http://schemas.microsoft.com/office/powerpoint/2010/main" val="22415471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33587A55-FF09-4C4B-A2D9-0101BED6D3AE}" type="slidenum">
              <a:rPr kumimoji="1" lang="ja-JP" altLang="en-US" smtClean="0"/>
              <a:t>‹#›</a:t>
            </a:fld>
            <a:endParaRPr kumimoji="1" lang="ja-JP" altLang="en-US"/>
          </a:p>
        </p:txBody>
      </p:sp>
    </p:spTree>
    <p:extLst>
      <p:ext uri="{BB962C8B-B14F-4D97-AF65-F5344CB8AC3E}">
        <p14:creationId xmlns:p14="http://schemas.microsoft.com/office/powerpoint/2010/main" val="34446920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3587A55-FF09-4C4B-A2D9-0101BED6D3AE}" type="slidenum">
              <a:rPr kumimoji="1" lang="ja-JP" altLang="en-US" smtClean="0"/>
              <a:t>‹#›</a:t>
            </a:fld>
            <a:endParaRPr kumimoji="1" lang="ja-JP" altLang="en-US"/>
          </a:p>
        </p:txBody>
      </p:sp>
    </p:spTree>
    <p:extLst>
      <p:ext uri="{BB962C8B-B14F-4D97-AF65-F5344CB8AC3E}">
        <p14:creationId xmlns:p14="http://schemas.microsoft.com/office/powerpoint/2010/main" val="25619498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3587A55-FF09-4C4B-A2D9-0101BED6D3AE}" type="slidenum">
              <a:rPr kumimoji="1" lang="ja-JP" altLang="en-US" smtClean="0"/>
              <a:t>‹#›</a:t>
            </a:fld>
            <a:endParaRPr kumimoji="1" lang="ja-JP" altLang="en-US"/>
          </a:p>
        </p:txBody>
      </p:sp>
    </p:spTree>
    <p:extLst>
      <p:ext uri="{BB962C8B-B14F-4D97-AF65-F5344CB8AC3E}">
        <p14:creationId xmlns:p14="http://schemas.microsoft.com/office/powerpoint/2010/main" val="18856641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3587A55-FF09-4C4B-A2D9-0101BED6D3AE}" type="slidenum">
              <a:rPr kumimoji="1" lang="ja-JP" altLang="en-US" smtClean="0"/>
              <a:t>‹#›</a:t>
            </a:fld>
            <a:endParaRPr kumimoji="1" lang="ja-JP" altLang="en-US"/>
          </a:p>
        </p:txBody>
      </p:sp>
    </p:spTree>
    <p:extLst>
      <p:ext uri="{BB962C8B-B14F-4D97-AF65-F5344CB8AC3E}">
        <p14:creationId xmlns:p14="http://schemas.microsoft.com/office/powerpoint/2010/main" val="23027324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3587A55-FF09-4C4B-A2D9-0101BED6D3AE}" type="slidenum">
              <a:rPr kumimoji="1" lang="ja-JP" altLang="en-US" smtClean="0"/>
              <a:t>‹#›</a:t>
            </a:fld>
            <a:endParaRPr kumimoji="1" lang="ja-JP" altLang="en-US"/>
          </a:p>
        </p:txBody>
      </p:sp>
    </p:spTree>
    <p:extLst>
      <p:ext uri="{BB962C8B-B14F-4D97-AF65-F5344CB8AC3E}">
        <p14:creationId xmlns:p14="http://schemas.microsoft.com/office/powerpoint/2010/main" val="4221800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211568259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350819102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7522061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410732046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385284879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41555627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36734083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166998664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24812743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36249299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27837992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8B7116E1-7930-4009-90FB-2873BBB2E294}" type="datetimeFigureOut">
              <a:rPr kumimoji="1" lang="ja-JP" altLang="en-US" smtClean="0"/>
              <a:t>2020/2/18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0BA68FC-9F54-4928-8A0F-3CC0B9C49187}" type="slidenum">
              <a:rPr kumimoji="1" lang="ja-JP" altLang="en-US" smtClean="0"/>
              <a:t>‹#›</a:t>
            </a:fld>
            <a:endParaRPr kumimoji="1" lang="ja-JP" altLang="en-US"/>
          </a:p>
        </p:txBody>
      </p:sp>
    </p:spTree>
    <p:extLst>
      <p:ext uri="{BB962C8B-B14F-4D97-AF65-F5344CB8AC3E}">
        <p14:creationId xmlns:p14="http://schemas.microsoft.com/office/powerpoint/2010/main" val="268840738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B7116E1-7930-4009-90FB-2873BBB2E294}" type="datetimeFigureOut">
              <a:rPr kumimoji="1" lang="ja-JP" altLang="en-US" smtClean="0"/>
              <a:t>2020/2/18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0BA68FC-9F54-4928-8A0F-3CC0B9C49187}" type="slidenum">
              <a:rPr kumimoji="1" lang="ja-JP" altLang="en-US" smtClean="0"/>
              <a:t>‹#›</a:t>
            </a:fld>
            <a:endParaRPr kumimoji="1" lang="ja-JP" altLang="en-US"/>
          </a:p>
        </p:txBody>
      </p:sp>
    </p:spTree>
    <p:extLst>
      <p:ext uri="{BB962C8B-B14F-4D97-AF65-F5344CB8AC3E}">
        <p14:creationId xmlns:p14="http://schemas.microsoft.com/office/powerpoint/2010/main" val="243260100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8B7116E1-7930-4009-90FB-2873BBB2E294}" type="datetimeFigureOut">
              <a:rPr kumimoji="1" lang="ja-JP" altLang="en-US" smtClean="0"/>
              <a:t>2020/2/18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0BA68FC-9F54-4928-8A0F-3CC0B9C49187}" type="slidenum">
              <a:rPr kumimoji="1" lang="ja-JP" altLang="en-US" smtClean="0"/>
              <a:t>‹#›</a:t>
            </a:fld>
            <a:endParaRPr kumimoji="1" lang="ja-JP" altLang="en-US"/>
          </a:p>
        </p:txBody>
      </p:sp>
    </p:spTree>
    <p:extLst>
      <p:ext uri="{BB962C8B-B14F-4D97-AF65-F5344CB8AC3E}">
        <p14:creationId xmlns:p14="http://schemas.microsoft.com/office/powerpoint/2010/main" val="241160139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8B7116E1-7930-4009-90FB-2873BBB2E294}" type="datetimeFigureOut">
              <a:rPr kumimoji="1" lang="ja-JP" altLang="en-US" smtClean="0"/>
              <a:t>2020/2/18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0BA68FC-9F54-4928-8A0F-3CC0B9C49187}" type="slidenum">
              <a:rPr kumimoji="1" lang="ja-JP" altLang="en-US" smtClean="0"/>
              <a:t>‹#›</a:t>
            </a:fld>
            <a:endParaRPr kumimoji="1" lang="ja-JP" altLang="en-US"/>
          </a:p>
        </p:txBody>
      </p:sp>
    </p:spTree>
    <p:extLst>
      <p:ext uri="{BB962C8B-B14F-4D97-AF65-F5344CB8AC3E}">
        <p14:creationId xmlns:p14="http://schemas.microsoft.com/office/powerpoint/2010/main" val="17944514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8B7116E1-7930-4009-90FB-2873BBB2E294}" type="datetimeFigureOut">
              <a:rPr kumimoji="1" lang="ja-JP" altLang="en-US" smtClean="0"/>
              <a:t>2020/2/18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D0BA68FC-9F54-4928-8A0F-3CC0B9C49187}" type="slidenum">
              <a:rPr kumimoji="1" lang="ja-JP" altLang="en-US" smtClean="0"/>
              <a:t>‹#›</a:t>
            </a:fld>
            <a:endParaRPr kumimoji="1" lang="ja-JP" altLang="en-US"/>
          </a:p>
        </p:txBody>
      </p:sp>
    </p:spTree>
    <p:extLst>
      <p:ext uri="{BB962C8B-B14F-4D97-AF65-F5344CB8AC3E}">
        <p14:creationId xmlns:p14="http://schemas.microsoft.com/office/powerpoint/2010/main" val="130839280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8B7116E1-7930-4009-90FB-2873BBB2E294}" type="datetimeFigureOut">
              <a:rPr kumimoji="1" lang="ja-JP" altLang="en-US" smtClean="0"/>
              <a:t>2020/2/18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D0BA68FC-9F54-4928-8A0F-3CC0B9C49187}" type="slidenum">
              <a:rPr kumimoji="1" lang="ja-JP" altLang="en-US" smtClean="0"/>
              <a:t>‹#›</a:t>
            </a:fld>
            <a:endParaRPr kumimoji="1" lang="ja-JP" altLang="en-US"/>
          </a:p>
        </p:txBody>
      </p:sp>
    </p:spTree>
    <p:extLst>
      <p:ext uri="{BB962C8B-B14F-4D97-AF65-F5344CB8AC3E}">
        <p14:creationId xmlns:p14="http://schemas.microsoft.com/office/powerpoint/2010/main" val="138333624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8B7116E1-7930-4009-90FB-2873BBB2E294}" type="datetimeFigureOut">
              <a:rPr kumimoji="1" lang="ja-JP" altLang="en-US" smtClean="0"/>
              <a:t>2020/2/18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D0BA68FC-9F54-4928-8A0F-3CC0B9C49187}" type="slidenum">
              <a:rPr kumimoji="1" lang="ja-JP" altLang="en-US" smtClean="0"/>
              <a:t>‹#›</a:t>
            </a:fld>
            <a:endParaRPr kumimoji="1" lang="ja-JP" altLang="en-US"/>
          </a:p>
        </p:txBody>
      </p:sp>
    </p:spTree>
    <p:extLst>
      <p:ext uri="{BB962C8B-B14F-4D97-AF65-F5344CB8AC3E}">
        <p14:creationId xmlns:p14="http://schemas.microsoft.com/office/powerpoint/2010/main" val="17648474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8B7116E1-7930-4009-90FB-2873BBB2E294}" type="datetimeFigureOut">
              <a:rPr kumimoji="1" lang="ja-JP" altLang="en-US" smtClean="0"/>
              <a:t>2020/2/18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0BA68FC-9F54-4928-8A0F-3CC0B9C49187}" type="slidenum">
              <a:rPr kumimoji="1" lang="ja-JP" altLang="en-US" smtClean="0"/>
              <a:t>‹#›</a:t>
            </a:fld>
            <a:endParaRPr kumimoji="1" lang="ja-JP" altLang="en-US"/>
          </a:p>
        </p:txBody>
      </p:sp>
    </p:spTree>
    <p:extLst>
      <p:ext uri="{BB962C8B-B14F-4D97-AF65-F5344CB8AC3E}">
        <p14:creationId xmlns:p14="http://schemas.microsoft.com/office/powerpoint/2010/main" val="177914752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8B7116E1-7930-4009-90FB-2873BBB2E294}" type="datetimeFigureOut">
              <a:rPr kumimoji="1" lang="ja-JP" altLang="en-US" smtClean="0"/>
              <a:t>2020/2/18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0BA68FC-9F54-4928-8A0F-3CC0B9C49187}" type="slidenum">
              <a:rPr kumimoji="1" lang="ja-JP" altLang="en-US" smtClean="0"/>
              <a:t>‹#›</a:t>
            </a:fld>
            <a:endParaRPr kumimoji="1" lang="ja-JP" altLang="en-US"/>
          </a:p>
        </p:txBody>
      </p:sp>
    </p:spTree>
    <p:extLst>
      <p:ext uri="{BB962C8B-B14F-4D97-AF65-F5344CB8AC3E}">
        <p14:creationId xmlns:p14="http://schemas.microsoft.com/office/powerpoint/2010/main" val="1855218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B7116E1-7930-4009-90FB-2873BBB2E294}" type="datetimeFigureOut">
              <a:rPr kumimoji="1" lang="ja-JP" altLang="en-US" smtClean="0"/>
              <a:t>2020/2/18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0BA68FC-9F54-4928-8A0F-3CC0B9C49187}" type="slidenum">
              <a:rPr kumimoji="1" lang="ja-JP" altLang="en-US" smtClean="0"/>
              <a:t>‹#›</a:t>
            </a:fld>
            <a:endParaRPr kumimoji="1" lang="ja-JP" altLang="en-US"/>
          </a:p>
        </p:txBody>
      </p:sp>
    </p:spTree>
    <p:extLst>
      <p:ext uri="{BB962C8B-B14F-4D97-AF65-F5344CB8AC3E}">
        <p14:creationId xmlns:p14="http://schemas.microsoft.com/office/powerpoint/2010/main" val="105528159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B7116E1-7930-4009-90FB-2873BBB2E294}" type="datetimeFigureOut">
              <a:rPr kumimoji="1" lang="ja-JP" altLang="en-US" smtClean="0"/>
              <a:t>2020/2/18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0BA68FC-9F54-4928-8A0F-3CC0B9C49187}" type="slidenum">
              <a:rPr kumimoji="1" lang="ja-JP" altLang="en-US" smtClean="0"/>
              <a:t>‹#›</a:t>
            </a:fld>
            <a:endParaRPr kumimoji="1" lang="ja-JP" altLang="en-US"/>
          </a:p>
        </p:txBody>
      </p:sp>
    </p:spTree>
    <p:extLst>
      <p:ext uri="{BB962C8B-B14F-4D97-AF65-F5344CB8AC3E}">
        <p14:creationId xmlns:p14="http://schemas.microsoft.com/office/powerpoint/2010/main" val="896525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ja-JP" altLang="en-US"/>
              <a:t>マスター タイトルの書式設定</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ja-JP" altLang="en-US"/>
              <a:t>マスター タイトルの書式設定</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61BEF0D-F0BB-DE4B-95CE-6DB70DBA9567}" type="datetimeFigureOut">
              <a:rPr lang="en-US" dirty="0"/>
              <a:pPr/>
              <a:t>2/18/2020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2/18/2020</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kumimoji="1" sz="4000" kern="1200" cap="none">
          <a:ln w="3175" cmpd="sng">
            <a:noFill/>
          </a:ln>
          <a:solidFill>
            <a:schemeClr val="tx1"/>
          </a:solidFill>
          <a:effectLst/>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kumimoji="1"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kumimoji="1"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kumimoji="1"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kumimoji="1"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kumimoji="1"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kumimoji="1"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kumimoji="1"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kumimoji="1"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kumimoji="1"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6C71AB-CBF9-4304-9F60-974D95922EFF}" type="datetime1">
              <a:rPr kumimoji="1" lang="ja-JP" altLang="en-US" smtClean="0"/>
              <a:t>2020/2/18</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B56557-B96B-47EB-9445-4024477FDC16}" type="slidenum">
              <a:rPr kumimoji="1" lang="ja-JP" altLang="en-US" smtClean="0"/>
              <a:t>‹#›</a:t>
            </a:fld>
            <a:endParaRPr kumimoji="1" lang="ja-JP" altLang="en-US"/>
          </a:p>
        </p:txBody>
      </p:sp>
    </p:spTree>
    <p:extLst>
      <p:ext uri="{BB962C8B-B14F-4D97-AF65-F5344CB8AC3E}">
        <p14:creationId xmlns:p14="http://schemas.microsoft.com/office/powerpoint/2010/main" val="220866451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587A55-FF09-4C4B-A2D9-0101BED6D3AE}" type="slidenum">
              <a:rPr kumimoji="1" lang="ja-JP" altLang="en-US" smtClean="0"/>
              <a:t>‹#›</a:t>
            </a:fld>
            <a:endParaRPr kumimoji="1" lang="ja-JP" altLang="en-US"/>
          </a:p>
        </p:txBody>
      </p:sp>
    </p:spTree>
    <p:extLst>
      <p:ext uri="{BB962C8B-B14F-4D97-AF65-F5344CB8AC3E}">
        <p14:creationId xmlns:p14="http://schemas.microsoft.com/office/powerpoint/2010/main" val="1765333951"/>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4185377609"/>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116E1-7930-4009-90FB-2873BBB2E294}" type="datetimeFigureOut">
              <a:rPr kumimoji="1" lang="ja-JP" altLang="en-US" smtClean="0"/>
              <a:t>2020/2/18</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BA68FC-9F54-4928-8A0F-3CC0B9C49187}" type="slidenum">
              <a:rPr kumimoji="1" lang="ja-JP" altLang="en-US" smtClean="0"/>
              <a:t>‹#›</a:t>
            </a:fld>
            <a:endParaRPr kumimoji="1" lang="ja-JP" altLang="en-US"/>
          </a:p>
        </p:txBody>
      </p:sp>
    </p:spTree>
    <p:extLst>
      <p:ext uri="{BB962C8B-B14F-4D97-AF65-F5344CB8AC3E}">
        <p14:creationId xmlns:p14="http://schemas.microsoft.com/office/powerpoint/2010/main" val="1164087663"/>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30.xml"/><Relationship Id="rId5" Type="http://schemas.openxmlformats.org/officeDocument/2006/relationships/image" Target="../media/image7.jpg"/><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30.xm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30.xml"/><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30.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0.xml"/><Relationship Id="rId1" Type="http://schemas.openxmlformats.org/officeDocument/2006/relationships/vmlDrawing" Target="../drawings/vmlDrawing1.vml"/><Relationship Id="rId5" Type="http://schemas.openxmlformats.org/officeDocument/2006/relationships/image" Target="../media/image15.emf"/><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51.xml"/><Relationship Id="rId4" Type="http://schemas.openxmlformats.org/officeDocument/2006/relationships/hyperlink" Target="http://www.mext.go.jp/a_menu/shotou/zyouhou/detail/1416408.htm"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18" Type="http://schemas.openxmlformats.org/officeDocument/2006/relationships/image" Target="../media/image31.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png"/><Relationship Id="rId2" Type="http://schemas.openxmlformats.org/officeDocument/2006/relationships/notesSlide" Target="../notesSlides/notesSlide21.xml"/><Relationship Id="rId16" Type="http://schemas.openxmlformats.org/officeDocument/2006/relationships/image" Target="../media/image29.png"/><Relationship Id="rId20" Type="http://schemas.openxmlformats.org/officeDocument/2006/relationships/image" Target="../media/image33.png"/><Relationship Id="rId1" Type="http://schemas.openxmlformats.org/officeDocument/2006/relationships/slideLayout" Target="../slideLayouts/slideLayout30.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5" Type="http://schemas.openxmlformats.org/officeDocument/2006/relationships/image" Target="../media/image28.jpeg"/><Relationship Id="rId10" Type="http://schemas.openxmlformats.org/officeDocument/2006/relationships/image" Target="../media/image23.png"/><Relationship Id="rId19" Type="http://schemas.openxmlformats.org/officeDocument/2006/relationships/image" Target="../media/image32.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41.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41.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41.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41.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41.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41.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46.xml"/><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46.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51.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46.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46.xml"/><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6.xml"/><Relationship Id="rId1" Type="http://schemas.openxmlformats.org/officeDocument/2006/relationships/slideLayout" Target="../slideLayouts/slideLayout46.xml"/><Relationship Id="rId4" Type="http://schemas.openxmlformats.org/officeDocument/2006/relationships/image" Target="../media/image47.png"/></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46.xml"/><Relationship Id="rId4" Type="http://schemas.openxmlformats.org/officeDocument/2006/relationships/image" Target="../media/image49.png"/></Relationships>
</file>

<file path=ppt/slides/_rels/slide38.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38.xml"/><Relationship Id="rId1" Type="http://schemas.openxmlformats.org/officeDocument/2006/relationships/slideLayout" Target="../slideLayouts/slideLayout46.xml"/><Relationship Id="rId6" Type="http://schemas.openxmlformats.org/officeDocument/2006/relationships/image" Target="../media/image53.emf"/><Relationship Id="rId5" Type="http://schemas.openxmlformats.org/officeDocument/2006/relationships/image" Target="../media/image52.emf"/><Relationship Id="rId4" Type="http://schemas.openxmlformats.org/officeDocument/2006/relationships/image" Target="../media/image51.emf"/></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9.xml"/><Relationship Id="rId1" Type="http://schemas.openxmlformats.org/officeDocument/2006/relationships/slideLayout" Target="../slideLayouts/slideLayout46.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55.png"/></Relationships>
</file>

<file path=ppt/slides/_rels/slide4.xml.rels><?xml version="1.0" encoding="UTF-8" standalone="yes"?>
<Relationships xmlns="http://schemas.openxmlformats.org/package/2006/relationships"><Relationship Id="rId3" Type="http://schemas.openxmlformats.org/officeDocument/2006/relationships/hyperlink" Target="https://drive.google.com/file/d/1aLjVFM3UTzHEixzFCELlf72NkjA_E1cq/view?usp=sharing" TargetMode="External"/><Relationship Id="rId2" Type="http://schemas.openxmlformats.org/officeDocument/2006/relationships/notesSlide" Target="../notesSlides/notesSlide4.xml"/><Relationship Id="rId1" Type="http://schemas.openxmlformats.org/officeDocument/2006/relationships/slideLayout" Target="../slideLayouts/slideLayout51.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0.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7.xml"/><Relationship Id="rId1" Type="http://schemas.openxmlformats.org/officeDocument/2006/relationships/slideLayout" Target="../slideLayouts/slideLayout41.xml"/></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41.xml"/></Relationships>
</file>

<file path=ppt/slides/_rels/slide4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9.xml"/><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0.xml"/><Relationship Id="rId1" Type="http://schemas.openxmlformats.org/officeDocument/2006/relationships/slideLayout" Target="../slideLayouts/slideLayout41.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1.xml"/><Relationship Id="rId1" Type="http://schemas.openxmlformats.org/officeDocument/2006/relationships/slideLayout" Target="../slideLayouts/slideLayout41.xml"/><Relationship Id="rId4" Type="http://schemas.openxmlformats.org/officeDocument/2006/relationships/image" Target="../media/image39.png"/></Relationships>
</file>

<file path=ppt/slides/_rels/slide5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2.xml"/><Relationship Id="rId1" Type="http://schemas.openxmlformats.org/officeDocument/2006/relationships/slideLayout" Target="../slideLayouts/slideLayout46.xml"/></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3.xml"/><Relationship Id="rId1" Type="http://schemas.openxmlformats.org/officeDocument/2006/relationships/slideLayout" Target="../slideLayouts/slideLayout46.xml"/><Relationship Id="rId4" Type="http://schemas.openxmlformats.org/officeDocument/2006/relationships/image" Target="../media/image41.png"/></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4.xml"/><Relationship Id="rId1" Type="http://schemas.openxmlformats.org/officeDocument/2006/relationships/slideLayout" Target="../slideLayouts/slideLayout46.xm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5.xml"/><Relationship Id="rId1" Type="http://schemas.openxmlformats.org/officeDocument/2006/relationships/slideLayout" Target="../slideLayouts/slideLayout46.xml"/><Relationship Id="rId4" Type="http://schemas.openxmlformats.org/officeDocument/2006/relationships/image" Target="../media/image43.png"/></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46.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7.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6.xml"/></Relationships>
</file>

<file path=ppt/slides/_rels/slide6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1.xml"/><Relationship Id="rId1" Type="http://schemas.openxmlformats.org/officeDocument/2006/relationships/slideLayout" Target="../slideLayouts/slideLayout46.xml"/><Relationship Id="rId4" Type="http://schemas.openxmlformats.org/officeDocument/2006/relationships/image" Target="../media/image47.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3.xml"/><Relationship Id="rId1" Type="http://schemas.openxmlformats.org/officeDocument/2006/relationships/slideLayout" Target="../slideLayouts/slideLayout46.xml"/><Relationship Id="rId4" Type="http://schemas.openxmlformats.org/officeDocument/2006/relationships/image" Target="../media/image49.png"/></Relationships>
</file>

<file path=ppt/slides/_rels/slide64.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64.xml"/><Relationship Id="rId1" Type="http://schemas.openxmlformats.org/officeDocument/2006/relationships/slideLayout" Target="../slideLayouts/slideLayout46.xml"/><Relationship Id="rId6" Type="http://schemas.openxmlformats.org/officeDocument/2006/relationships/image" Target="../media/image53.emf"/><Relationship Id="rId5" Type="http://schemas.openxmlformats.org/officeDocument/2006/relationships/image" Target="../media/image52.emf"/><Relationship Id="rId4" Type="http://schemas.openxmlformats.org/officeDocument/2006/relationships/image" Target="../media/image51.emf"/></Relationships>
</file>

<file path=ppt/slides/_rels/slide6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5.xml"/><Relationship Id="rId1" Type="http://schemas.openxmlformats.org/officeDocument/2006/relationships/slideLayout" Target="../slideLayouts/slideLayout46.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55.png"/></Relationships>
</file>

<file path=ppt/slides/_rels/slide66.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66.xml"/><Relationship Id="rId1" Type="http://schemas.openxmlformats.org/officeDocument/2006/relationships/slideLayout" Target="../slideLayouts/slideLayout46.xml"/><Relationship Id="rId6" Type="http://schemas.openxmlformats.org/officeDocument/2006/relationships/image" Target="../media/image53.emf"/><Relationship Id="rId5" Type="http://schemas.openxmlformats.org/officeDocument/2006/relationships/image" Target="../media/image52.emf"/><Relationship Id="rId4" Type="http://schemas.openxmlformats.org/officeDocument/2006/relationships/image" Target="../media/image51.emf"/></Relationships>
</file>

<file path=ppt/slides/_rels/slide6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7.xml"/><Relationship Id="rId1" Type="http://schemas.openxmlformats.org/officeDocument/2006/relationships/slideLayout" Target="../slideLayouts/slideLayout19.xml"/></Relationships>
</file>

<file path=ppt/slides/_rels/slide68.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68.xml"/><Relationship Id="rId1" Type="http://schemas.openxmlformats.org/officeDocument/2006/relationships/slideLayout" Target="../slideLayouts/slideLayout19.xml"/></Relationships>
</file>

<file path=ppt/slides/_rels/slide6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4.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20606" y="1659049"/>
            <a:ext cx="11124931" cy="1976779"/>
          </a:xfrm>
        </p:spPr>
        <p:txBody>
          <a:bodyPr>
            <a:noAutofit/>
          </a:bodyPr>
          <a:lstStyle/>
          <a:p>
            <a:r>
              <a:rPr kumimoji="1" lang="ja-JP" altLang="en-US" b="1" dirty="0" smtClean="0"/>
              <a:t>プログラミング教育</a:t>
            </a:r>
            <a:r>
              <a:rPr kumimoji="1" lang="en-US" altLang="ja-JP" sz="5000" b="1" dirty="0" smtClean="0"/>
              <a:t/>
            </a:r>
            <a:br>
              <a:rPr kumimoji="1" lang="en-US" altLang="ja-JP" sz="5000" b="1" dirty="0" smtClean="0"/>
            </a:br>
            <a:r>
              <a:rPr lang="ja-JP" altLang="en-US" sz="3600" b="1" dirty="0" smtClean="0"/>
              <a:t>～まずは、第一歩から～</a:t>
            </a:r>
            <a:endParaRPr kumimoji="1" lang="ja-JP" altLang="en-US" sz="3600" b="1" dirty="0"/>
          </a:p>
        </p:txBody>
      </p:sp>
      <p:sp>
        <p:nvSpPr>
          <p:cNvPr id="3" name="サブタイトル 2"/>
          <p:cNvSpPr>
            <a:spLocks noGrp="1"/>
          </p:cNvSpPr>
          <p:nvPr>
            <p:ph type="subTitle" idx="1"/>
          </p:nvPr>
        </p:nvSpPr>
        <p:spPr>
          <a:xfrm>
            <a:off x="4577108" y="5501272"/>
            <a:ext cx="7345319" cy="621792"/>
          </a:xfrm>
        </p:spPr>
        <p:txBody>
          <a:bodyPr>
            <a:normAutofit/>
          </a:bodyPr>
          <a:lstStyle/>
          <a:p>
            <a:r>
              <a:rPr lang="ja-JP" altLang="en-US" sz="3200" b="1" dirty="0" smtClean="0"/>
              <a:t>○○小校内</a:t>
            </a:r>
            <a:r>
              <a:rPr lang="ja-JP" altLang="en-US" sz="3200" b="1" dirty="0"/>
              <a:t>研修</a:t>
            </a:r>
            <a:endParaRPr kumimoji="1" lang="ja-JP" altLang="en-US" sz="3200" b="1" dirty="0"/>
          </a:p>
        </p:txBody>
      </p:sp>
    </p:spTree>
    <p:extLst>
      <p:ext uri="{BB962C8B-B14F-4D97-AF65-F5344CB8AC3E}">
        <p14:creationId xmlns:p14="http://schemas.microsoft.com/office/powerpoint/2010/main" val="29384864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0579" y="261610"/>
            <a:ext cx="1833221" cy="1833221"/>
          </a:xfrm>
          <a:prstGeom prst="rect">
            <a:avLst/>
          </a:prstGeom>
        </p:spPr>
      </p:pic>
      <p:sp>
        <p:nvSpPr>
          <p:cNvPr id="2" name="タイトル 1"/>
          <p:cNvSpPr>
            <a:spLocks noGrp="1"/>
          </p:cNvSpPr>
          <p:nvPr>
            <p:ph type="title"/>
          </p:nvPr>
        </p:nvSpPr>
        <p:spPr>
          <a:xfrm>
            <a:off x="345057" y="608488"/>
            <a:ext cx="11008743" cy="1325563"/>
          </a:xfrm>
        </p:spPr>
        <p:txBody>
          <a:bodyPr>
            <a:normAutofit/>
          </a:bodyPr>
          <a:lstStyle/>
          <a:p>
            <a:r>
              <a:rPr lang="ja-JP" altLang="en-US" sz="4800" dirty="0" smtClean="0"/>
              <a:t>おそう</a:t>
            </a:r>
            <a:r>
              <a:rPr lang="ja-JP" altLang="en-US" sz="4800" dirty="0"/>
              <a:t>じ</a:t>
            </a:r>
            <a:r>
              <a:rPr kumimoji="1" lang="ja-JP" altLang="en-US" sz="4800" dirty="0" smtClean="0"/>
              <a:t>ロボットには、コビトさんが？</a:t>
            </a:r>
            <a:endParaRPr kumimoji="1" lang="ja-JP" altLang="en-US" sz="4800" dirty="0"/>
          </a:p>
        </p:txBody>
      </p:sp>
      <p:pic>
        <p:nvPicPr>
          <p:cNvPr id="4" name="コンテンツ プレースホルダー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699091" y="2094831"/>
            <a:ext cx="6116754" cy="4108863"/>
          </a:xfrm>
        </p:spPr>
      </p:pic>
      <p:pic>
        <p:nvPicPr>
          <p:cNvPr id="7" name="図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99090" y="3020218"/>
            <a:ext cx="1668609" cy="1668609"/>
          </a:xfrm>
          <a:prstGeom prst="ellipse">
            <a:avLst/>
          </a:prstGeom>
          <a:ln>
            <a:noFill/>
          </a:ln>
          <a:effectLst>
            <a:softEdge rad="112500"/>
          </a:effectLst>
        </p:spPr>
      </p:pic>
      <p:sp>
        <p:nvSpPr>
          <p:cNvPr id="8" name="円形吹き出し 7"/>
          <p:cNvSpPr/>
          <p:nvPr/>
        </p:nvSpPr>
        <p:spPr>
          <a:xfrm>
            <a:off x="5556431" y="2255611"/>
            <a:ext cx="6619437" cy="1058289"/>
          </a:xfrm>
          <a:prstGeom prst="wedgeEllipseCallout">
            <a:avLst>
              <a:gd name="adj1" fmla="val -37636"/>
              <a:gd name="adj2" fmla="val 99069"/>
            </a:avLst>
          </a:prstGeom>
          <a:solidFill>
            <a:srgbClr val="9BF4FB"/>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800" b="1"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おそう</a:t>
            </a:r>
            <a:r>
              <a:rPr kumimoji="1" lang="ja-JP" altLang="en-US" sz="4800" b="1"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じ</a:t>
            </a:r>
            <a:r>
              <a:rPr kumimoji="1" lang="ja-JP" altLang="en-US" sz="4800" b="1"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ロボット</a:t>
            </a:r>
            <a:endParaRPr kumimoji="1" lang="ja-JP" altLang="en-US" sz="4800" b="1"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9" name="テキスト ボックス 8"/>
          <p:cNvSpPr txBox="1"/>
          <p:nvPr/>
        </p:nvSpPr>
        <p:spPr>
          <a:xfrm>
            <a:off x="11137900" y="0"/>
            <a:ext cx="10379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２</a:t>
            </a: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endPar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フッター プレースホルダー 4"/>
          <p:cNvSpPr>
            <a:spLocks noGrp="1"/>
          </p:cNvSpPr>
          <p:nvPr>
            <p:ph type="ftr" sz="quarter" idx="11"/>
          </p:nvPr>
        </p:nvSpPr>
        <p:spPr/>
        <p:txBody>
          <a:bodyPr/>
          <a:lstStyle/>
          <a:p>
            <a:r>
              <a:rPr kumimoji="1" lang="ja-JP" altLang="en-US" smtClean="0"/>
              <a:t>授業プラン１－１</a:t>
            </a:r>
            <a:endParaRPr kumimoji="1" lang="ja-JP" altLang="en-US"/>
          </a:p>
        </p:txBody>
      </p:sp>
    </p:spTree>
    <p:extLst>
      <p:ext uri="{BB962C8B-B14F-4D97-AF65-F5344CB8AC3E}">
        <p14:creationId xmlns:p14="http://schemas.microsoft.com/office/powerpoint/2010/main" val="35685071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中央演算処理装置｜電子回路/クリップアート/フリー素材/イメージ"/>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7524" y="1999801"/>
            <a:ext cx="6745248" cy="4721674"/>
          </a:xfrm>
          <a:prstGeom prst="rect">
            <a:avLst/>
          </a:prstGeom>
          <a:noFill/>
          <a:extLst>
            <a:ext uri="{909E8E84-426E-40DD-AFC4-6F175D3DCCD1}">
              <a14:hiddenFill xmlns:a14="http://schemas.microsoft.com/office/drawing/2010/main">
                <a:solidFill>
                  <a:srgbClr val="FFFFFF"/>
                </a:solidFill>
              </a14:hiddenFill>
            </a:ext>
          </a:extLst>
        </p:spPr>
      </p:pic>
      <p:sp>
        <p:nvSpPr>
          <p:cNvPr id="2" name="円形吹き出し 1"/>
          <p:cNvSpPr/>
          <p:nvPr/>
        </p:nvSpPr>
        <p:spPr>
          <a:xfrm>
            <a:off x="5041416" y="391696"/>
            <a:ext cx="5873404" cy="1608105"/>
          </a:xfrm>
          <a:prstGeom prst="wedgeEllipseCallout">
            <a:avLst>
              <a:gd name="adj1" fmla="val -14196"/>
              <a:gd name="adj2" fmla="val 84361"/>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0" b="1" i="0" u="none" strike="noStrike" kern="1200" cap="none" spc="0" normalizeH="0" baseline="0" noProof="0" dirty="0" smtClean="0">
                <a:ln>
                  <a:noFill/>
                </a:ln>
                <a:solidFill>
                  <a:prstClr val="white"/>
                </a:solidFill>
                <a:effectLst/>
                <a:uLnTx/>
                <a:uFillTx/>
                <a:latin typeface="Calibri" panose="020F0502020204030204"/>
                <a:ea typeface="ＭＳ Ｐゴシック" panose="020B0600070205080204" pitchFamily="50" charset="-128"/>
                <a:cs typeface="+mn-cs"/>
              </a:rPr>
              <a:t>コンピュータ</a:t>
            </a:r>
            <a:endParaRPr kumimoji="1" lang="ja-JP" altLang="en-US" sz="6000" b="1" i="0" u="none" strike="noStrike" kern="120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mn-cs"/>
            </a:endParaRPr>
          </a:p>
        </p:txBody>
      </p:sp>
      <p:pic>
        <p:nvPicPr>
          <p:cNvPr id="4" name="図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1153" y="2466975"/>
            <a:ext cx="2764906" cy="2764906"/>
          </a:xfrm>
          <a:prstGeom prst="rect">
            <a:avLst/>
          </a:prstGeom>
        </p:spPr>
      </p:pic>
      <p:sp>
        <p:nvSpPr>
          <p:cNvPr id="6" name="乗算記号 5"/>
          <p:cNvSpPr/>
          <p:nvPr/>
        </p:nvSpPr>
        <p:spPr>
          <a:xfrm>
            <a:off x="347845" y="1666195"/>
            <a:ext cx="4451523" cy="4539560"/>
          </a:xfrm>
          <a:prstGeom prst="mathMultiply">
            <a:avLst>
              <a:gd name="adj1" fmla="val 8754"/>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ＭＳ Ｐゴシック" panose="020B0600070205080204" pitchFamily="50" charset="-128"/>
              <a:cs typeface="+mn-cs"/>
            </a:endParaRPr>
          </a:p>
        </p:txBody>
      </p:sp>
      <p:sp>
        <p:nvSpPr>
          <p:cNvPr id="8" name="テキスト ボックス 7"/>
          <p:cNvSpPr txBox="1"/>
          <p:nvPr/>
        </p:nvSpPr>
        <p:spPr>
          <a:xfrm>
            <a:off x="11137900" y="0"/>
            <a:ext cx="10379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３</a:t>
            </a: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endPar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フッター プレースホルダー 4"/>
          <p:cNvSpPr>
            <a:spLocks noGrp="1"/>
          </p:cNvSpPr>
          <p:nvPr>
            <p:ph type="ftr" sz="quarter" idx="11"/>
          </p:nvPr>
        </p:nvSpPr>
        <p:spPr/>
        <p:txBody>
          <a:bodyPr/>
          <a:lstStyle/>
          <a:p>
            <a:r>
              <a:rPr kumimoji="1" lang="ja-JP" altLang="en-US" smtClean="0"/>
              <a:t>授業プラン１－１</a:t>
            </a:r>
            <a:endParaRPr kumimoji="1" lang="ja-JP" altLang="en-US"/>
          </a:p>
        </p:txBody>
      </p:sp>
    </p:spTree>
    <p:extLst>
      <p:ext uri="{BB962C8B-B14F-4D97-AF65-F5344CB8AC3E}">
        <p14:creationId xmlns:p14="http://schemas.microsoft.com/office/powerpoint/2010/main" val="25923134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622300" y="3340099"/>
            <a:ext cx="10515600" cy="1325563"/>
          </a:xfrm>
        </p:spPr>
        <p:txBody>
          <a:bodyPr/>
          <a:lstStyle/>
          <a:p>
            <a:r>
              <a:rPr kumimoji="1" lang="ja-JP" altLang="en-US" sz="4800" dirty="0" smtClean="0"/>
              <a:t>家の中には</a:t>
            </a:r>
            <a:r>
              <a:rPr kumimoji="1" lang="ja-JP" altLang="en-US" dirty="0" smtClean="0"/>
              <a:t>・・・</a:t>
            </a:r>
            <a:endParaRPr kumimoji="1" lang="ja-JP" altLang="en-US" dirty="0"/>
          </a:p>
        </p:txBody>
      </p:sp>
      <p:sp>
        <p:nvSpPr>
          <p:cNvPr id="4" name="タイトル 1"/>
          <p:cNvSpPr txBox="1">
            <a:spLocks/>
          </p:cNvSpPr>
          <p:nvPr/>
        </p:nvSpPr>
        <p:spPr>
          <a:xfrm>
            <a:off x="622300" y="503078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800" b="0" i="0" u="none" strike="noStrike" kern="1200" cap="none" spc="0" normalizeH="0" baseline="0" noProof="0" dirty="0" smtClean="0">
                <a:ln>
                  <a:noFill/>
                </a:ln>
                <a:solidFill>
                  <a:prstClr val="black"/>
                </a:solidFill>
                <a:effectLst/>
                <a:uLnTx/>
                <a:uFillTx/>
                <a:latin typeface="Calibri Light" panose="020F0302020204030204"/>
                <a:ea typeface="ＭＳ Ｐゴシック" panose="020B0600070205080204" pitchFamily="50" charset="-128"/>
                <a:cs typeface="+mj-cs"/>
              </a:rPr>
              <a:t>家の外には</a:t>
            </a:r>
            <a:r>
              <a:rPr kumimoji="1" lang="ja-JP" altLang="en-US" sz="4400" b="0" i="0" u="none" strike="noStrike" kern="1200" cap="none" spc="0" normalizeH="0" baseline="0" noProof="0" dirty="0" smtClean="0">
                <a:ln>
                  <a:noFill/>
                </a:ln>
                <a:solidFill>
                  <a:prstClr val="black"/>
                </a:solidFill>
                <a:effectLst/>
                <a:uLnTx/>
                <a:uFillTx/>
                <a:latin typeface="Calibri Light" panose="020F0302020204030204"/>
                <a:ea typeface="ＭＳ Ｐゴシック" panose="020B0600070205080204" pitchFamily="50" charset="-128"/>
                <a:cs typeface="+mj-cs"/>
              </a:rPr>
              <a:t>・・・</a:t>
            </a:r>
            <a:endParaRPr kumimoji="1" lang="ja-JP" altLang="en-US" sz="44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p:txBody>
      </p:sp>
      <p:sp>
        <p:nvSpPr>
          <p:cNvPr id="5" name="タイトル 1"/>
          <p:cNvSpPr txBox="1">
            <a:spLocks/>
          </p:cNvSpPr>
          <p:nvPr/>
        </p:nvSpPr>
        <p:spPr>
          <a:xfrm>
            <a:off x="117063" y="432743"/>
            <a:ext cx="11802889" cy="2471724"/>
          </a:xfrm>
          <a:prstGeom prst="rect">
            <a:avLst/>
          </a:prstGeom>
          <a:ln w="25400">
            <a:solidFill>
              <a:schemeClr val="accent4"/>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600" b="0" i="0" u="none" strike="noStrike" kern="1200" cap="none" spc="0" normalizeH="0" baseline="0" noProof="0" dirty="0" smtClean="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ja-JP" altLang="en-US" sz="2000" b="0" i="0" u="none" strike="noStrike" kern="1200" cap="none" spc="0" normalizeH="0" baseline="0" noProof="0" dirty="0" smtClean="0">
                <a:ln>
                  <a:noFill/>
                </a:ln>
                <a:solidFill>
                  <a:prstClr val="black"/>
                </a:solidFill>
                <a:effectLst/>
                <a:uLnTx/>
                <a:uFillTx/>
                <a:latin typeface="Calibri Light" panose="020F0302020204030204"/>
                <a:ea typeface="ＭＳ Ｐゴシック" panose="020B0600070205080204" pitchFamily="50" charset="-128"/>
                <a:cs typeface="+mj-cs"/>
              </a:rPr>
              <a:t>み　　　　       </a:t>
            </a:r>
            <a:r>
              <a:rPr kumimoji="1" lang="ja-JP" altLang="en-US" sz="2000" b="0" i="0" u="none" strike="noStrike" kern="1200" cap="none" spc="0" normalizeH="0" baseline="0" noProof="0" dirty="0" err="1" smtClean="0">
                <a:ln>
                  <a:noFill/>
                </a:ln>
                <a:solidFill>
                  <a:prstClr val="black"/>
                </a:solidFill>
                <a:effectLst/>
                <a:uLnTx/>
                <a:uFillTx/>
                <a:latin typeface="Calibri Light" panose="020F0302020204030204"/>
                <a:ea typeface="ＭＳ Ｐゴシック" panose="020B0600070205080204" pitchFamily="50" charset="-128"/>
                <a:cs typeface="+mj-cs"/>
              </a:rPr>
              <a:t>まわ</a:t>
            </a:r>
            <a:endParaRPr kumimoji="1" lang="en-US" altLang="ja-JP" sz="2000" b="0" i="0" u="none" strike="noStrike" kern="1200" cap="none" spc="0" normalizeH="0" baseline="0" noProof="0" dirty="0" smtClean="0">
              <a:ln>
                <a:noFill/>
              </a:ln>
              <a:solidFill>
                <a:prstClr val="black"/>
              </a:solidFill>
              <a:effectLst/>
              <a:uLnTx/>
              <a:uFillTx/>
              <a:latin typeface="Calibri Light" panose="020F0302020204030204"/>
              <a:ea typeface="ＭＳ Ｐゴシック" panose="020B0600070205080204"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5800" b="0" i="0" u="none" strike="noStrike" kern="1200" cap="none" spc="0" normalizeH="0" baseline="0" noProof="0" dirty="0" smtClean="0">
                <a:ln>
                  <a:noFill/>
                </a:ln>
                <a:solidFill>
                  <a:prstClr val="black"/>
                </a:solidFill>
                <a:effectLst/>
                <a:uLnTx/>
                <a:uFillTx/>
                <a:latin typeface="Calibri Light" panose="020F0302020204030204"/>
                <a:ea typeface="ＭＳ Ｐゴシック" panose="020B0600070205080204" pitchFamily="50" charset="-128"/>
                <a:cs typeface="+mj-cs"/>
              </a:rPr>
              <a:t>　身の回り（家の中や家の外）で</a:t>
            </a:r>
            <a:endParaRPr kumimoji="1" lang="en-US" altLang="ja-JP" sz="5800" b="0" i="0" u="none" strike="noStrike" kern="1200" cap="none" spc="0" normalizeH="0" baseline="0" noProof="0" dirty="0" smtClean="0">
              <a:ln>
                <a:noFill/>
              </a:ln>
              <a:solidFill>
                <a:prstClr val="black"/>
              </a:solidFill>
              <a:effectLst/>
              <a:uLnTx/>
              <a:uFillTx/>
              <a:latin typeface="Calibri Light" panose="020F0302020204030204"/>
              <a:ea typeface="ＭＳ Ｐゴシック" panose="020B0600070205080204"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000" b="0" i="0" u="none" strike="noStrike" kern="1200" cap="none" spc="0" normalizeH="0" baseline="0" noProof="0" dirty="0" smtClean="0">
                <a:ln>
                  <a:noFill/>
                </a:ln>
                <a:solidFill>
                  <a:prstClr val="black"/>
                </a:solidFill>
                <a:effectLst/>
                <a:uLnTx/>
                <a:uFillTx/>
                <a:latin typeface="Calibri Light" panose="020F0302020204030204"/>
                <a:ea typeface="ＭＳ Ｐゴシック" panose="020B0600070205080204" pitchFamily="50" charset="-128"/>
                <a:cs typeface="+mj-cs"/>
              </a:rPr>
              <a:t>                                                                                </a:t>
            </a:r>
            <a:r>
              <a:rPr kumimoji="1" lang="ja-JP" altLang="en-US" sz="2000" b="0" i="0" u="none" strike="noStrike" kern="1200" cap="none" spc="0" normalizeH="0" baseline="0" noProof="0" dirty="0" err="1" smtClean="0">
                <a:ln>
                  <a:noFill/>
                </a:ln>
                <a:solidFill>
                  <a:prstClr val="black"/>
                </a:solidFill>
                <a:effectLst/>
                <a:uLnTx/>
                <a:uFillTx/>
                <a:latin typeface="Calibri Light" panose="020F0302020204030204"/>
                <a:ea typeface="ＭＳ Ｐゴシック" panose="020B0600070205080204" pitchFamily="50" charset="-128"/>
                <a:cs typeface="+mj-cs"/>
              </a:rPr>
              <a:t>つか</a:t>
            </a:r>
            <a:endParaRPr kumimoji="1" lang="en-US" altLang="ja-JP" sz="20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5800" b="0" i="0" u="none" strike="noStrike" kern="1200" cap="none" spc="0" normalizeH="0" baseline="0" noProof="0" dirty="0" smtClean="0">
                <a:ln>
                  <a:noFill/>
                </a:ln>
                <a:solidFill>
                  <a:prstClr val="black"/>
                </a:solidFill>
                <a:effectLst/>
                <a:uLnTx/>
                <a:uFillTx/>
                <a:latin typeface="Calibri Light" panose="020F0302020204030204"/>
                <a:ea typeface="ＭＳ Ｐゴシック" panose="020B0600070205080204" pitchFamily="50" charset="-128"/>
                <a:cs typeface="+mj-cs"/>
              </a:rPr>
              <a:t>コンピュータが使われているものは？</a:t>
            </a:r>
            <a:endParaRPr kumimoji="1" lang="ja-JP" altLang="en-US" sz="5800" b="0"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p:txBody>
      </p:sp>
      <p:sp>
        <p:nvSpPr>
          <p:cNvPr id="7" name="テキスト ボックス 6"/>
          <p:cNvSpPr txBox="1"/>
          <p:nvPr/>
        </p:nvSpPr>
        <p:spPr>
          <a:xfrm>
            <a:off x="11137900" y="0"/>
            <a:ext cx="10379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７</a:t>
            </a: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endPar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6" name="フッター プレースホルダー 5"/>
          <p:cNvSpPr>
            <a:spLocks noGrp="1"/>
          </p:cNvSpPr>
          <p:nvPr>
            <p:ph type="ftr" sz="quarter" idx="11"/>
          </p:nvPr>
        </p:nvSpPr>
        <p:spPr/>
        <p:txBody>
          <a:bodyPr/>
          <a:lstStyle/>
          <a:p>
            <a:r>
              <a:rPr kumimoji="1" lang="ja-JP" altLang="en-US" smtClean="0"/>
              <a:t>授業プラン１－１</a:t>
            </a:r>
            <a:endParaRPr kumimoji="1" lang="ja-JP" altLang="en-US"/>
          </a:p>
        </p:txBody>
      </p:sp>
    </p:spTree>
    <p:extLst>
      <p:ext uri="{BB962C8B-B14F-4D97-AF65-F5344CB8AC3E}">
        <p14:creationId xmlns:p14="http://schemas.microsoft.com/office/powerpoint/2010/main" val="12984662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0974" y="49444"/>
            <a:ext cx="12011026" cy="1325563"/>
          </a:xfrm>
        </p:spPr>
        <p:txBody>
          <a:bodyPr>
            <a:normAutofit/>
          </a:bodyPr>
          <a:lstStyle/>
          <a:p>
            <a:r>
              <a:rPr lang="ja-JP" altLang="en-US" sz="2400" dirty="0" smtClean="0"/>
              <a:t>　　　　　　    めいれい</a:t>
            </a:r>
            <a:r>
              <a:rPr kumimoji="1" lang="en-US" altLang="ja-JP" dirty="0" smtClean="0"/>
              <a:t/>
            </a:r>
            <a:br>
              <a:rPr kumimoji="1" lang="en-US" altLang="ja-JP" dirty="0" smtClean="0"/>
            </a:br>
            <a:r>
              <a:rPr kumimoji="1" lang="ja-JP" altLang="en-US" dirty="0" smtClean="0"/>
              <a:t>どんな命令がコンピュータにはされているのかな？</a:t>
            </a:r>
            <a:endParaRPr kumimoji="1" lang="ja-JP" altLang="en-US" dirty="0"/>
          </a:p>
        </p:txBody>
      </p:sp>
      <p:sp>
        <p:nvSpPr>
          <p:cNvPr id="3" name="コンテンツ プレースホルダー 2"/>
          <p:cNvSpPr>
            <a:spLocks noGrp="1"/>
          </p:cNvSpPr>
          <p:nvPr>
            <p:ph idx="1"/>
          </p:nvPr>
        </p:nvSpPr>
        <p:spPr>
          <a:xfrm>
            <a:off x="3034272" y="1375007"/>
            <a:ext cx="6304429" cy="998724"/>
          </a:xfrm>
        </p:spPr>
        <p:txBody>
          <a:bodyPr>
            <a:normAutofit/>
          </a:bodyPr>
          <a:lstStyle/>
          <a:p>
            <a:pPr marL="0" indent="0">
              <a:buNone/>
            </a:pPr>
            <a:r>
              <a:rPr lang="ja-JP" altLang="en-US" sz="6600" dirty="0" smtClean="0"/>
              <a:t>おそうじロボット</a:t>
            </a:r>
            <a:endParaRPr lang="en-US" altLang="ja-JP" sz="6600" dirty="0" smtClean="0"/>
          </a:p>
        </p:txBody>
      </p:sp>
      <p:sp>
        <p:nvSpPr>
          <p:cNvPr id="8" name="コンテンツ プレースホルダー 2"/>
          <p:cNvSpPr txBox="1">
            <a:spLocks/>
          </p:cNvSpPr>
          <p:nvPr/>
        </p:nvSpPr>
        <p:spPr>
          <a:xfrm>
            <a:off x="2894646" y="2505120"/>
            <a:ext cx="6583680" cy="403379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24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　　　　　　　　　　　　　　　　　　　　　　　　　 はし</a:t>
            </a:r>
            <a:endParaRPr kumimoji="1" lang="en-US" altLang="ja-JP" sz="24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4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・スイッチを入れると走る</a:t>
            </a:r>
            <a:endParaRPr kumimoji="1" lang="en-US" altLang="ja-JP" sz="4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　　　　　　　　　　　　　 </a:t>
            </a:r>
            <a:r>
              <a:rPr kumimoji="1" lang="ja-JP" altLang="en-US" sz="2800" b="0" i="0" u="none" strike="noStrike" kern="1200" cap="none" spc="0" normalizeH="0" baseline="0" noProof="0" dirty="0" err="1" smtClean="0">
                <a:ln>
                  <a:noFill/>
                </a:ln>
                <a:solidFill>
                  <a:prstClr val="black"/>
                </a:solidFill>
                <a:effectLst/>
                <a:uLnTx/>
                <a:uFillTx/>
                <a:latin typeface="Calibri" panose="020F0502020204030204"/>
                <a:ea typeface="ＭＳ Ｐゴシック" panose="020B0600070205080204" pitchFamily="50" charset="-128"/>
                <a:cs typeface="+mn-cs"/>
              </a:rPr>
              <a:t>ま</a:t>
            </a:r>
            <a:endPar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4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・ぶつかると曲がる</a:t>
            </a:r>
            <a:endParaRPr kumimoji="1" lang="en-US" altLang="ja-JP" sz="4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1" lang="en-US" altLang="ja-JP" sz="24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4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・ごみをすいとる</a:t>
            </a:r>
            <a:endParaRPr kumimoji="1" lang="en-US" altLang="ja-JP" sz="4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7" name="テキスト ボックス 6"/>
          <p:cNvSpPr txBox="1"/>
          <p:nvPr/>
        </p:nvSpPr>
        <p:spPr>
          <a:xfrm>
            <a:off x="11137900" y="0"/>
            <a:ext cx="10379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【10】</a:t>
            </a:r>
            <a:endPar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フッター プレースホルダー 4"/>
          <p:cNvSpPr>
            <a:spLocks noGrp="1"/>
          </p:cNvSpPr>
          <p:nvPr>
            <p:ph type="ftr" sz="quarter" idx="11"/>
          </p:nvPr>
        </p:nvSpPr>
        <p:spPr/>
        <p:txBody>
          <a:bodyPr/>
          <a:lstStyle/>
          <a:p>
            <a:r>
              <a:rPr kumimoji="1" lang="ja-JP" altLang="en-US" smtClean="0"/>
              <a:t>授業プラン１－１</a:t>
            </a:r>
            <a:endParaRPr kumimoji="1" lang="ja-JP" altLang="en-US"/>
          </a:p>
        </p:txBody>
      </p:sp>
    </p:spTree>
    <p:extLst>
      <p:ext uri="{BB962C8B-B14F-4D97-AF65-F5344CB8AC3E}">
        <p14:creationId xmlns:p14="http://schemas.microsoft.com/office/powerpoint/2010/main" val="36958414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 y="258103"/>
            <a:ext cx="12175868" cy="6094105"/>
          </a:xfrm>
        </p:spPr>
        <p:txBody>
          <a:bodyPr>
            <a:normAutofit fontScale="85000" lnSpcReduction="20000"/>
          </a:bodyPr>
          <a:lstStyle/>
          <a:p>
            <a:pPr marL="0" indent="0">
              <a:buNone/>
            </a:pPr>
            <a:endParaRPr kumimoji="1" lang="en-US" altLang="ja-JP" sz="4400" dirty="0" smtClean="0"/>
          </a:p>
          <a:p>
            <a:pPr marL="0" indent="0" algn="ctr">
              <a:buNone/>
            </a:pPr>
            <a:r>
              <a:rPr lang="ja-JP" altLang="en-US" sz="3300" dirty="0" smtClean="0">
                <a:latin typeface="ＭＳ ゴシック" panose="020B0609070205080204" pitchFamily="49" charset="-128"/>
                <a:ea typeface="ＭＳ ゴシック" panose="020B0609070205080204" pitchFamily="49" charset="-128"/>
              </a:rPr>
              <a:t>　　　　　　　　　　　　    </a:t>
            </a:r>
            <a:r>
              <a:rPr lang="ja-JP" altLang="en-US" sz="2600" dirty="0" smtClean="0">
                <a:latin typeface="ＭＳ ゴシック" panose="020B0609070205080204" pitchFamily="49" charset="-128"/>
                <a:ea typeface="ＭＳ ゴシック" panose="020B0609070205080204" pitchFamily="49" charset="-128"/>
              </a:rPr>
              <a:t>めい </a:t>
            </a:r>
            <a:r>
              <a:rPr lang="ja-JP" altLang="en-US" sz="2600" dirty="0" err="1" smtClean="0">
                <a:latin typeface="ＭＳ ゴシック" panose="020B0609070205080204" pitchFamily="49" charset="-128"/>
                <a:ea typeface="ＭＳ ゴシック" panose="020B0609070205080204" pitchFamily="49" charset="-128"/>
              </a:rPr>
              <a:t>れい</a:t>
            </a:r>
            <a:endParaRPr lang="en-US" altLang="ja-JP" sz="2600" dirty="0" smtClean="0">
              <a:latin typeface="ＭＳ ゴシック" panose="020B0609070205080204" pitchFamily="49" charset="-128"/>
              <a:ea typeface="ＭＳ ゴシック" panose="020B0609070205080204" pitchFamily="49" charset="-128"/>
            </a:endParaRPr>
          </a:p>
          <a:p>
            <a:pPr marL="0" indent="0" algn="ctr">
              <a:buNone/>
            </a:pPr>
            <a:r>
              <a:rPr lang="ja-JP" altLang="en-US" sz="5800" dirty="0" smtClean="0">
                <a:latin typeface="ＭＳ ゴシック" panose="020B0609070205080204" pitchFamily="49" charset="-128"/>
                <a:ea typeface="ＭＳ ゴシック" panose="020B0609070205080204" pitchFamily="49" charset="-128"/>
              </a:rPr>
              <a:t>コンピュータへの命令</a:t>
            </a:r>
            <a:endParaRPr lang="en-US" altLang="ja-JP" sz="5800" dirty="0" smtClean="0">
              <a:latin typeface="ＭＳ ゴシック" panose="020B0609070205080204" pitchFamily="49" charset="-128"/>
              <a:ea typeface="ＭＳ ゴシック" panose="020B0609070205080204" pitchFamily="49" charset="-128"/>
            </a:endParaRPr>
          </a:p>
          <a:p>
            <a:pPr marL="0" indent="0" algn="ctr">
              <a:buNone/>
            </a:pPr>
            <a:endParaRPr lang="en-US" altLang="ja-JP" sz="5800" b="1" dirty="0">
              <a:solidFill>
                <a:srgbClr val="FF0000"/>
              </a:solidFill>
              <a:latin typeface="ＭＳ ゴシック" panose="020B0609070205080204" pitchFamily="49" charset="-128"/>
              <a:ea typeface="ＭＳ ゴシック" panose="020B0609070205080204" pitchFamily="49" charset="-128"/>
            </a:endParaRPr>
          </a:p>
          <a:p>
            <a:pPr marL="0" indent="0" algn="ctr">
              <a:buNone/>
            </a:pPr>
            <a:r>
              <a:rPr lang="ja-JP" altLang="en-US" sz="5800" b="1" dirty="0" smtClean="0">
                <a:solidFill>
                  <a:srgbClr val="FF0000"/>
                </a:solidFill>
                <a:latin typeface="ＭＳ ゴシック" panose="020B0609070205080204" pitchFamily="49" charset="-128"/>
                <a:ea typeface="ＭＳ ゴシック" panose="020B0609070205080204" pitchFamily="49" charset="-128"/>
              </a:rPr>
              <a:t>プログラム</a:t>
            </a:r>
            <a:endParaRPr lang="en-US" altLang="ja-JP" sz="5800" b="1" dirty="0" smtClean="0">
              <a:solidFill>
                <a:srgbClr val="FF0000"/>
              </a:solidFill>
              <a:latin typeface="ＭＳ ゴシック" panose="020B0609070205080204" pitchFamily="49" charset="-128"/>
              <a:ea typeface="ＭＳ ゴシック" panose="020B0609070205080204" pitchFamily="49" charset="-128"/>
            </a:endParaRPr>
          </a:p>
          <a:p>
            <a:pPr marL="0" indent="0" algn="ctr">
              <a:buNone/>
            </a:pPr>
            <a:endParaRPr lang="ja-JP" altLang="en-US" sz="5800" b="1" dirty="0">
              <a:solidFill>
                <a:srgbClr val="FF0000"/>
              </a:solidFill>
              <a:latin typeface="ＭＳ ゴシック" panose="020B0609070205080204" pitchFamily="49" charset="-128"/>
              <a:ea typeface="ＭＳ ゴシック" panose="020B0609070205080204" pitchFamily="49" charset="-128"/>
            </a:endParaRPr>
          </a:p>
          <a:p>
            <a:pPr marL="0" indent="0" algn="ctr">
              <a:buNone/>
            </a:pPr>
            <a:r>
              <a:rPr lang="ja-JP" altLang="en-US" sz="2600" dirty="0" smtClean="0">
                <a:latin typeface="ＭＳ ゴシック" panose="020B0609070205080204" pitchFamily="49" charset="-128"/>
                <a:ea typeface="ＭＳ ゴシック" panose="020B0609070205080204" pitchFamily="49" charset="-128"/>
              </a:rPr>
              <a:t>　　　  めいれい</a:t>
            </a:r>
            <a:endParaRPr lang="en-US" altLang="ja-JP" sz="2600" dirty="0" smtClean="0">
              <a:latin typeface="ＭＳ ゴシック" panose="020B0609070205080204" pitchFamily="49" charset="-128"/>
              <a:ea typeface="ＭＳ ゴシック" panose="020B0609070205080204" pitchFamily="49" charset="-128"/>
            </a:endParaRPr>
          </a:p>
          <a:p>
            <a:pPr marL="0" indent="0" algn="ctr">
              <a:buNone/>
            </a:pPr>
            <a:r>
              <a:rPr lang="ja-JP" altLang="en-US" sz="5800" dirty="0" smtClean="0">
                <a:latin typeface="ＭＳ ゴシック" panose="020B0609070205080204" pitchFamily="49" charset="-128"/>
                <a:ea typeface="ＭＳ ゴシック" panose="020B0609070205080204" pitchFamily="49" charset="-128"/>
              </a:rPr>
              <a:t>コンピュータへの命令をつくること</a:t>
            </a:r>
            <a:endParaRPr lang="en-US" altLang="ja-JP" sz="5800" dirty="0">
              <a:latin typeface="ＭＳ ゴシック" panose="020B0609070205080204" pitchFamily="49" charset="-128"/>
              <a:ea typeface="ＭＳ ゴシック" panose="020B0609070205080204" pitchFamily="49" charset="-128"/>
            </a:endParaRPr>
          </a:p>
          <a:p>
            <a:pPr marL="0" indent="0" algn="ctr">
              <a:buNone/>
            </a:pPr>
            <a:endParaRPr kumimoji="1" lang="en-US" altLang="ja-JP" sz="5800" dirty="0">
              <a:latin typeface="ＭＳ ゴシック" panose="020B0609070205080204" pitchFamily="49" charset="-128"/>
              <a:ea typeface="ＭＳ ゴシック" panose="020B0609070205080204" pitchFamily="49" charset="-128"/>
            </a:endParaRPr>
          </a:p>
          <a:p>
            <a:pPr marL="0" indent="0" algn="ctr">
              <a:buNone/>
            </a:pPr>
            <a:r>
              <a:rPr lang="ja-JP" altLang="en-US" sz="5800" b="1" dirty="0" smtClean="0">
                <a:solidFill>
                  <a:srgbClr val="FF0000"/>
                </a:solidFill>
                <a:latin typeface="ＭＳ ゴシック" panose="020B0609070205080204" pitchFamily="49" charset="-128"/>
                <a:ea typeface="ＭＳ ゴシック" panose="020B0609070205080204" pitchFamily="49" charset="-128"/>
              </a:rPr>
              <a:t>プログラミング</a:t>
            </a:r>
            <a:endParaRPr kumimoji="1" lang="ja-JP" altLang="en-US" sz="5800" b="1" dirty="0">
              <a:solidFill>
                <a:srgbClr val="FF0000"/>
              </a:solidFill>
              <a:latin typeface="ＭＳ ゴシック" panose="020B0609070205080204" pitchFamily="49" charset="-128"/>
              <a:ea typeface="ＭＳ ゴシック" panose="020B0609070205080204" pitchFamily="49" charset="-128"/>
            </a:endParaRPr>
          </a:p>
        </p:txBody>
      </p:sp>
      <p:sp>
        <p:nvSpPr>
          <p:cNvPr id="4" name="下矢印 3"/>
          <p:cNvSpPr/>
          <p:nvPr/>
        </p:nvSpPr>
        <p:spPr>
          <a:xfrm>
            <a:off x="5802185" y="4781877"/>
            <a:ext cx="571500" cy="482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ＭＳ Ｐゴシック" panose="020B0600070205080204" pitchFamily="50" charset="-128"/>
              <a:cs typeface="+mn-cs"/>
            </a:endParaRPr>
          </a:p>
        </p:txBody>
      </p:sp>
      <p:sp>
        <p:nvSpPr>
          <p:cNvPr id="6" name="テキスト ボックス 5"/>
          <p:cNvSpPr txBox="1"/>
          <p:nvPr/>
        </p:nvSpPr>
        <p:spPr>
          <a:xfrm>
            <a:off x="11137900" y="0"/>
            <a:ext cx="10379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【11】</a:t>
            </a:r>
            <a:endPar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8" name="下矢印 7"/>
          <p:cNvSpPr/>
          <p:nvPr/>
        </p:nvSpPr>
        <p:spPr>
          <a:xfrm>
            <a:off x="5802185" y="1863725"/>
            <a:ext cx="571500" cy="482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ＭＳ Ｐゴシック" panose="020B0600070205080204" pitchFamily="50" charset="-128"/>
              <a:cs typeface="+mn-cs"/>
            </a:endParaRPr>
          </a:p>
        </p:txBody>
      </p:sp>
      <p:sp>
        <p:nvSpPr>
          <p:cNvPr id="2" name="フッター プレースホルダー 1"/>
          <p:cNvSpPr>
            <a:spLocks noGrp="1"/>
          </p:cNvSpPr>
          <p:nvPr>
            <p:ph type="ftr" sz="quarter" idx="11"/>
          </p:nvPr>
        </p:nvSpPr>
        <p:spPr/>
        <p:txBody>
          <a:bodyPr/>
          <a:lstStyle/>
          <a:p>
            <a:r>
              <a:rPr kumimoji="1" lang="ja-JP" altLang="en-US" smtClean="0"/>
              <a:t>授業プラン１－１</a:t>
            </a:r>
            <a:endParaRPr kumimoji="1" lang="ja-JP" altLang="en-US"/>
          </a:p>
        </p:txBody>
      </p:sp>
    </p:spTree>
    <p:extLst>
      <p:ext uri="{BB962C8B-B14F-4D97-AF65-F5344CB8AC3E}">
        <p14:creationId xmlns:p14="http://schemas.microsoft.com/office/powerpoint/2010/main" val="29275988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11137900" y="0"/>
            <a:ext cx="10379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【1</a:t>
            </a:r>
            <a:r>
              <a:rPr kumimoji="1" lang="en-US" altLang="ja-JP"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2</a:t>
            </a: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endPar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4" name="フッター プレースホルダー 3"/>
          <p:cNvSpPr>
            <a:spLocks noGrp="1"/>
          </p:cNvSpPr>
          <p:nvPr>
            <p:ph type="ftr" sz="quarter" idx="11"/>
          </p:nvPr>
        </p:nvSpPr>
        <p:spPr/>
        <p:txBody>
          <a:bodyPr/>
          <a:lstStyle/>
          <a:p>
            <a:r>
              <a:rPr kumimoji="1" lang="ja-JP" altLang="en-US" dirty="0" smtClean="0"/>
              <a:t>授業プラン１－１</a:t>
            </a:r>
            <a:endParaRPr kumimoji="1" lang="ja-JP" altLang="en-US" dirty="0"/>
          </a:p>
        </p:txBody>
      </p:sp>
      <p:pic>
        <p:nvPicPr>
          <p:cNvPr id="6" name="コンテンツ プレースホルダー 3"/>
          <p:cNvPicPr>
            <a:picLocks noChangeAspect="1"/>
          </p:cNvPicPr>
          <p:nvPr/>
        </p:nvPicPr>
        <p:blipFill>
          <a:blip r:embed="rId3"/>
          <a:stretch>
            <a:fillRect/>
          </a:stretch>
        </p:blipFill>
        <p:spPr>
          <a:xfrm>
            <a:off x="181450" y="662797"/>
            <a:ext cx="11485482" cy="4648682"/>
          </a:xfrm>
          <a:prstGeom prst="rect">
            <a:avLst/>
          </a:prstGeom>
        </p:spPr>
      </p:pic>
      <p:pic>
        <p:nvPicPr>
          <p:cNvPr id="5" name="図 4"/>
          <p:cNvPicPr>
            <a:picLocks noChangeAspect="1"/>
          </p:cNvPicPr>
          <p:nvPr/>
        </p:nvPicPr>
        <p:blipFill rotWithShape="1">
          <a:blip r:embed="rId4">
            <a:extLst>
              <a:ext uri="{28A0092B-C50C-407E-A947-70E740481C1C}">
                <a14:useLocalDpi xmlns:a14="http://schemas.microsoft.com/office/drawing/2010/main" val="0"/>
              </a:ext>
            </a:extLst>
          </a:blip>
          <a:srcRect l="28352" t="8644" r="13050" b="30989"/>
          <a:stretch/>
        </p:blipFill>
        <p:spPr>
          <a:xfrm>
            <a:off x="2088965" y="1310543"/>
            <a:ext cx="7743956" cy="4487355"/>
          </a:xfrm>
          <a:prstGeom prst="rect">
            <a:avLst/>
          </a:prstGeom>
        </p:spPr>
      </p:pic>
      <p:sp>
        <p:nvSpPr>
          <p:cNvPr id="8" name="タイトル 7"/>
          <p:cNvSpPr>
            <a:spLocks noGrp="1"/>
          </p:cNvSpPr>
          <p:nvPr>
            <p:ph type="title"/>
          </p:nvPr>
        </p:nvSpPr>
        <p:spPr/>
        <p:txBody>
          <a:bodyPr/>
          <a:lstStyle/>
          <a:p>
            <a:endParaRPr kumimoji="1" lang="ja-JP" altLang="en-US"/>
          </a:p>
        </p:txBody>
      </p:sp>
      <p:pic>
        <p:nvPicPr>
          <p:cNvPr id="3" name="図 2"/>
          <p:cNvPicPr>
            <a:picLocks noChangeAspect="1"/>
          </p:cNvPicPr>
          <p:nvPr/>
        </p:nvPicPr>
        <p:blipFill rotWithShape="1">
          <a:blip r:embed="rId5">
            <a:extLst>
              <a:ext uri="{28A0092B-C50C-407E-A947-70E740481C1C}">
                <a14:useLocalDpi xmlns:a14="http://schemas.microsoft.com/office/drawing/2010/main" val="0"/>
              </a:ext>
            </a:extLst>
          </a:blip>
          <a:srcRect l="1565" t="15385" r="28873" b="22345"/>
          <a:stretch/>
        </p:blipFill>
        <p:spPr>
          <a:xfrm>
            <a:off x="101063" y="662797"/>
            <a:ext cx="12069166" cy="6077440"/>
          </a:xfrm>
          <a:prstGeom prst="rect">
            <a:avLst/>
          </a:prstGeom>
        </p:spPr>
      </p:pic>
    </p:spTree>
    <p:extLst>
      <p:ext uri="{BB962C8B-B14F-4D97-AF65-F5344CB8AC3E}">
        <p14:creationId xmlns:p14="http://schemas.microsoft.com/office/powerpoint/2010/main" val="3627908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3"/>
          <a:stretch>
            <a:fillRect/>
          </a:stretch>
        </p:blipFill>
        <p:spPr>
          <a:xfrm>
            <a:off x="354861" y="1182113"/>
            <a:ext cx="11485482" cy="4648682"/>
          </a:xfrm>
          <a:prstGeom prst="rect">
            <a:avLst/>
          </a:prstGeom>
        </p:spPr>
      </p:pic>
      <p:sp>
        <p:nvSpPr>
          <p:cNvPr id="2" name="タイトル 1"/>
          <p:cNvSpPr>
            <a:spLocks noGrp="1"/>
          </p:cNvSpPr>
          <p:nvPr>
            <p:ph type="title"/>
          </p:nvPr>
        </p:nvSpPr>
        <p:spPr>
          <a:xfrm>
            <a:off x="4096317" y="5901189"/>
            <a:ext cx="7416085" cy="925559"/>
          </a:xfrm>
        </p:spPr>
        <p:txBody>
          <a:bodyPr>
            <a:normAutofit fontScale="90000"/>
          </a:bodyPr>
          <a:lstStyle/>
          <a:p>
            <a:r>
              <a:rPr lang="ja-JP" altLang="en-US" sz="2000" dirty="0" smtClean="0"/>
              <a:t>      アワー       オブ          コード                 こ    てん  </a:t>
            </a:r>
            <a:r>
              <a:rPr lang="ja-JP" altLang="en-US" sz="2000" dirty="0" err="1" smtClean="0"/>
              <a:t>て</a:t>
            </a:r>
            <a:r>
              <a:rPr lang="ja-JP" altLang="en-US" sz="2000" dirty="0" smtClean="0"/>
              <a:t>き           めい   ろ</a:t>
            </a:r>
            <a:r>
              <a:rPr kumimoji="1" lang="en-US" altLang="ja-JP" dirty="0" smtClean="0"/>
              <a:t/>
            </a:r>
            <a:br>
              <a:rPr kumimoji="1" lang="en-US" altLang="ja-JP" dirty="0" smtClean="0"/>
            </a:br>
            <a:r>
              <a:rPr kumimoji="1" lang="en-US" altLang="ja-JP" dirty="0" smtClean="0">
                <a:latin typeface="ＭＳ ゴシック" panose="020B0609070205080204" pitchFamily="49" charset="-128"/>
                <a:ea typeface="ＭＳ ゴシック" panose="020B0609070205080204" pitchFamily="49" charset="-128"/>
              </a:rPr>
              <a:t>Hour of Code </a:t>
            </a:r>
            <a:r>
              <a:rPr kumimoji="1" lang="ja-JP" altLang="en-US" dirty="0" smtClean="0"/>
              <a:t>「古典的な迷路」</a:t>
            </a:r>
            <a:endParaRPr kumimoji="1" lang="ja-JP" altLang="en-US" dirty="0"/>
          </a:p>
        </p:txBody>
      </p:sp>
      <p:sp>
        <p:nvSpPr>
          <p:cNvPr id="5" name="タイトル 1"/>
          <p:cNvSpPr txBox="1">
            <a:spLocks/>
          </p:cNvSpPr>
          <p:nvPr/>
        </p:nvSpPr>
        <p:spPr>
          <a:xfrm>
            <a:off x="1183315" y="186160"/>
            <a:ext cx="982537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5400" b="1" i="0" u="none" strike="noStrike" kern="1200" cap="none" spc="0" normalizeH="0" baseline="0" noProof="0" dirty="0" smtClean="0">
                <a:ln>
                  <a:noFill/>
                </a:ln>
                <a:solidFill>
                  <a:prstClr val="black"/>
                </a:solidFill>
                <a:effectLst/>
                <a:uLnTx/>
                <a:uFillTx/>
                <a:latin typeface="Calibri Light" panose="020F0302020204030204"/>
                <a:ea typeface="ＭＳ Ｐゴシック" panose="020B0600070205080204" pitchFamily="50" charset="-128"/>
                <a:cs typeface="+mj-cs"/>
              </a:rPr>
              <a:t>ステージ２０</a:t>
            </a:r>
            <a:r>
              <a:rPr kumimoji="1" lang="ja-JP" altLang="en-US" sz="5400" b="1"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rPr>
              <a:t>クリア</a:t>
            </a:r>
            <a:r>
              <a:rPr kumimoji="1" lang="ja-JP" altLang="en-US" sz="5400" b="1" i="0" u="none" strike="noStrike" kern="1200" cap="none" spc="0" normalizeH="0" baseline="0" noProof="0" dirty="0" smtClean="0">
                <a:ln>
                  <a:noFill/>
                </a:ln>
                <a:solidFill>
                  <a:prstClr val="black"/>
                </a:solidFill>
                <a:effectLst/>
                <a:uLnTx/>
                <a:uFillTx/>
                <a:latin typeface="Calibri Light" panose="020F0302020204030204"/>
                <a:ea typeface="ＭＳ Ｐゴシック" panose="020B0600070205080204" pitchFamily="50" charset="-128"/>
                <a:cs typeface="+mj-cs"/>
              </a:rPr>
              <a:t>をめざそう！</a:t>
            </a:r>
            <a:endParaRPr kumimoji="1" lang="ja-JP" altLang="en-US" sz="5400" b="1" i="0" u="none" strike="noStrike" kern="1200" cap="none" spc="0" normalizeH="0" baseline="0" noProof="0" dirty="0">
              <a:ln>
                <a:noFill/>
              </a:ln>
              <a:solidFill>
                <a:prstClr val="black"/>
              </a:solidFill>
              <a:effectLst/>
              <a:uLnTx/>
              <a:uFillTx/>
              <a:latin typeface="Calibri Light" panose="020F0302020204030204"/>
              <a:ea typeface="ＭＳ Ｐゴシック" panose="020B0600070205080204" pitchFamily="50" charset="-128"/>
              <a:cs typeface="+mj-cs"/>
            </a:endParaRPr>
          </a:p>
        </p:txBody>
      </p:sp>
      <p:sp>
        <p:nvSpPr>
          <p:cNvPr id="6" name="テキスト ボックス 5"/>
          <p:cNvSpPr txBox="1"/>
          <p:nvPr/>
        </p:nvSpPr>
        <p:spPr>
          <a:xfrm>
            <a:off x="11137900" y="0"/>
            <a:ext cx="10379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３</a:t>
            </a: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endPar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7" name="フッター プレースホルダー 6"/>
          <p:cNvSpPr>
            <a:spLocks noGrp="1"/>
          </p:cNvSpPr>
          <p:nvPr>
            <p:ph type="ftr" sz="quarter" idx="11"/>
          </p:nvPr>
        </p:nvSpPr>
        <p:spPr/>
        <p:txBody>
          <a:bodyPr/>
          <a:lstStyle/>
          <a:p>
            <a:r>
              <a:rPr kumimoji="1" lang="ja-JP" altLang="en-US" smtClean="0"/>
              <a:t>授業プラン１－２</a:t>
            </a:r>
            <a:endParaRPr kumimoji="1" lang="ja-JP" altLang="en-US"/>
          </a:p>
        </p:txBody>
      </p:sp>
      <p:pic>
        <p:nvPicPr>
          <p:cNvPr id="8" name="コンテンツ プレースホルダー 3"/>
          <p:cNvPicPr>
            <a:picLocks noChangeAspect="1"/>
          </p:cNvPicPr>
          <p:nvPr/>
        </p:nvPicPr>
        <p:blipFill>
          <a:blip r:embed="rId3"/>
          <a:stretch>
            <a:fillRect/>
          </a:stretch>
        </p:blipFill>
        <p:spPr>
          <a:xfrm>
            <a:off x="353259" y="1154535"/>
            <a:ext cx="11485482" cy="4648682"/>
          </a:xfrm>
          <a:prstGeom prst="rect">
            <a:avLst/>
          </a:prstGeom>
        </p:spPr>
      </p:pic>
    </p:spTree>
    <p:extLst>
      <p:ext uri="{BB962C8B-B14F-4D97-AF65-F5344CB8AC3E}">
        <p14:creationId xmlns:p14="http://schemas.microsoft.com/office/powerpoint/2010/main" val="33978928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106950" y="5830795"/>
            <a:ext cx="7416085" cy="925559"/>
          </a:xfrm>
        </p:spPr>
        <p:txBody>
          <a:bodyPr>
            <a:normAutofit fontScale="90000"/>
          </a:bodyPr>
          <a:lstStyle/>
          <a:p>
            <a:r>
              <a:rPr lang="ja-JP" altLang="en-US" sz="2000" dirty="0" smtClean="0"/>
              <a:t>      アワー       オブ          コード                 こ    てん  </a:t>
            </a:r>
            <a:r>
              <a:rPr lang="ja-JP" altLang="en-US" sz="2000" dirty="0" err="1" smtClean="0"/>
              <a:t>て</a:t>
            </a:r>
            <a:r>
              <a:rPr lang="ja-JP" altLang="en-US" sz="2000" dirty="0" smtClean="0"/>
              <a:t>き           めい   ろ</a:t>
            </a:r>
            <a:r>
              <a:rPr kumimoji="1" lang="en-US" altLang="ja-JP" dirty="0" smtClean="0"/>
              <a:t/>
            </a:r>
            <a:br>
              <a:rPr kumimoji="1" lang="en-US" altLang="ja-JP" dirty="0" smtClean="0"/>
            </a:br>
            <a:r>
              <a:rPr kumimoji="1" lang="en-US" altLang="ja-JP" dirty="0" smtClean="0">
                <a:latin typeface="ＭＳ ゴシック" panose="020B0609070205080204" pitchFamily="49" charset="-128"/>
                <a:ea typeface="ＭＳ ゴシック" panose="020B0609070205080204" pitchFamily="49" charset="-128"/>
              </a:rPr>
              <a:t>Hour of Code </a:t>
            </a:r>
            <a:r>
              <a:rPr kumimoji="1" lang="ja-JP" altLang="en-US" dirty="0" smtClean="0"/>
              <a:t>「古典的な迷路」</a:t>
            </a:r>
            <a:endParaRPr kumimoji="1" lang="ja-JP" altLang="en-US" dirty="0"/>
          </a:p>
        </p:txBody>
      </p:sp>
      <p:sp>
        <p:nvSpPr>
          <p:cNvPr id="6" name="テキスト ボックス 5"/>
          <p:cNvSpPr txBox="1"/>
          <p:nvPr/>
        </p:nvSpPr>
        <p:spPr>
          <a:xfrm>
            <a:off x="11137900" y="0"/>
            <a:ext cx="10379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５</a:t>
            </a: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endPar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pic>
        <p:nvPicPr>
          <p:cNvPr id="7" name="図 6"/>
          <p:cNvPicPr>
            <a:picLocks noChangeAspect="1"/>
          </p:cNvPicPr>
          <p:nvPr/>
        </p:nvPicPr>
        <p:blipFill>
          <a:blip r:embed="rId3"/>
          <a:stretch>
            <a:fillRect/>
          </a:stretch>
        </p:blipFill>
        <p:spPr>
          <a:xfrm>
            <a:off x="307459" y="486231"/>
            <a:ext cx="11598595" cy="5260532"/>
          </a:xfrm>
          <a:prstGeom prst="rect">
            <a:avLst/>
          </a:prstGeom>
        </p:spPr>
      </p:pic>
      <p:sp>
        <p:nvSpPr>
          <p:cNvPr id="10" name="四角形吹き出し 9"/>
          <p:cNvSpPr/>
          <p:nvPr/>
        </p:nvSpPr>
        <p:spPr>
          <a:xfrm>
            <a:off x="2017553" y="4693855"/>
            <a:ext cx="9782175" cy="847725"/>
          </a:xfrm>
          <a:prstGeom prst="wedgeRectCallout">
            <a:avLst>
              <a:gd name="adj1" fmla="val -15217"/>
              <a:gd name="adj2" fmla="val -49026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ＭＳ Ｐゴシック" panose="020B0600070205080204" pitchFamily="50" charset="-128"/>
              <a:cs typeface="+mn-cs"/>
            </a:endParaRPr>
          </a:p>
        </p:txBody>
      </p:sp>
      <p:pic>
        <p:nvPicPr>
          <p:cNvPr id="9" name="図 8"/>
          <p:cNvPicPr>
            <a:picLocks noChangeAspect="1"/>
          </p:cNvPicPr>
          <p:nvPr/>
        </p:nvPicPr>
        <p:blipFill>
          <a:blip r:embed="rId4"/>
          <a:stretch>
            <a:fillRect/>
          </a:stretch>
        </p:blipFill>
        <p:spPr>
          <a:xfrm>
            <a:off x="2017553" y="4693855"/>
            <a:ext cx="9782175" cy="847725"/>
          </a:xfrm>
          <a:prstGeom prst="rect">
            <a:avLst/>
          </a:prstGeom>
        </p:spPr>
      </p:pic>
      <p:sp>
        <p:nvSpPr>
          <p:cNvPr id="4" name="フッター プレースホルダー 3"/>
          <p:cNvSpPr>
            <a:spLocks noGrp="1"/>
          </p:cNvSpPr>
          <p:nvPr>
            <p:ph type="ftr" sz="quarter" idx="11"/>
          </p:nvPr>
        </p:nvSpPr>
        <p:spPr/>
        <p:txBody>
          <a:bodyPr/>
          <a:lstStyle/>
          <a:p>
            <a:r>
              <a:rPr kumimoji="1" lang="ja-JP" altLang="en-US" smtClean="0"/>
              <a:t>授業プラン１－２</a:t>
            </a:r>
            <a:endParaRPr kumimoji="1" lang="ja-JP" altLang="en-US"/>
          </a:p>
        </p:txBody>
      </p:sp>
    </p:spTree>
    <p:extLst>
      <p:ext uri="{BB962C8B-B14F-4D97-AF65-F5344CB8AC3E}">
        <p14:creationId xmlns:p14="http://schemas.microsoft.com/office/powerpoint/2010/main" val="13946066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p:cNvGraphicFramePr>
            <a:graphicFrameLocks noChangeAspect="1"/>
          </p:cNvGraphicFramePr>
          <p:nvPr>
            <p:extLst/>
          </p:nvPr>
        </p:nvGraphicFramePr>
        <p:xfrm>
          <a:off x="1590395" y="68351"/>
          <a:ext cx="9166920" cy="13579297"/>
        </p:xfrm>
        <a:graphic>
          <a:graphicData uri="http://schemas.openxmlformats.org/presentationml/2006/ole">
            <mc:AlternateContent xmlns:mc="http://schemas.openxmlformats.org/markup-compatibility/2006">
              <mc:Choice xmlns:v="urn:schemas-microsoft-com:vml" Requires="v">
                <p:oleObj spid="_x0000_s2182" name="文書" r:id="rId4" imgW="6114031" imgH="9055226" progId="Word.Document.12">
                  <p:embed/>
                </p:oleObj>
              </mc:Choice>
              <mc:Fallback>
                <p:oleObj name="文書" r:id="rId4" imgW="6114031" imgH="9055226" progId="Word.Document.12">
                  <p:embed/>
                  <p:pic>
                    <p:nvPicPr>
                      <p:cNvPr id="5" name="オブジェクト 4"/>
                      <p:cNvPicPr/>
                      <p:nvPr/>
                    </p:nvPicPr>
                    <p:blipFill>
                      <a:blip r:embed="rId5"/>
                      <a:stretch>
                        <a:fillRect/>
                      </a:stretch>
                    </p:blipFill>
                    <p:spPr>
                      <a:xfrm>
                        <a:off x="1590395" y="68351"/>
                        <a:ext cx="9166920" cy="13579297"/>
                      </a:xfrm>
                      <a:prstGeom prst="rect">
                        <a:avLst/>
                      </a:prstGeom>
                    </p:spPr>
                  </p:pic>
                </p:oleObj>
              </mc:Fallback>
            </mc:AlternateContent>
          </a:graphicData>
        </a:graphic>
      </p:graphicFrame>
      <p:sp>
        <p:nvSpPr>
          <p:cNvPr id="7" name="ドーナツ 6"/>
          <p:cNvSpPr/>
          <p:nvPr/>
        </p:nvSpPr>
        <p:spPr>
          <a:xfrm>
            <a:off x="4139486" y="4555203"/>
            <a:ext cx="567071" cy="561674"/>
          </a:xfrm>
          <a:prstGeom prst="donut">
            <a:avLst>
              <a:gd name="adj" fmla="val 16046"/>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13" name="楕円 12"/>
          <p:cNvSpPr/>
          <p:nvPr/>
        </p:nvSpPr>
        <p:spPr>
          <a:xfrm>
            <a:off x="5360305" y="5197310"/>
            <a:ext cx="575995" cy="57423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ＭＳ Ｐゴシック" panose="020B0600070205080204" pitchFamily="50" charset="-128"/>
              <a:cs typeface="+mn-cs"/>
            </a:endParaRPr>
          </a:p>
        </p:txBody>
      </p:sp>
      <p:sp>
        <p:nvSpPr>
          <p:cNvPr id="14" name="ドーナツ 13"/>
          <p:cNvSpPr/>
          <p:nvPr/>
        </p:nvSpPr>
        <p:spPr>
          <a:xfrm>
            <a:off x="4755702" y="5209874"/>
            <a:ext cx="567071" cy="561674"/>
          </a:xfrm>
          <a:prstGeom prst="donut">
            <a:avLst>
              <a:gd name="adj" fmla="val 16046"/>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15" name="ドーナツ 14"/>
          <p:cNvSpPr/>
          <p:nvPr/>
        </p:nvSpPr>
        <p:spPr>
          <a:xfrm>
            <a:off x="5371918" y="4550733"/>
            <a:ext cx="567071" cy="561674"/>
          </a:xfrm>
          <a:prstGeom prst="donut">
            <a:avLst>
              <a:gd name="adj" fmla="val 16046"/>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16" name="ドーナツ 15"/>
          <p:cNvSpPr/>
          <p:nvPr/>
        </p:nvSpPr>
        <p:spPr>
          <a:xfrm>
            <a:off x="4755702" y="4550733"/>
            <a:ext cx="567071" cy="561674"/>
          </a:xfrm>
          <a:prstGeom prst="donut">
            <a:avLst>
              <a:gd name="adj" fmla="val 16046"/>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17" name="ドーナツ 16"/>
          <p:cNvSpPr/>
          <p:nvPr/>
        </p:nvSpPr>
        <p:spPr>
          <a:xfrm>
            <a:off x="6568788" y="4550733"/>
            <a:ext cx="567071" cy="561674"/>
          </a:xfrm>
          <a:prstGeom prst="donut">
            <a:avLst>
              <a:gd name="adj" fmla="val 16046"/>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18" name="ドーナツ 17"/>
          <p:cNvSpPr/>
          <p:nvPr/>
        </p:nvSpPr>
        <p:spPr>
          <a:xfrm>
            <a:off x="5970353" y="4550733"/>
            <a:ext cx="567071" cy="561674"/>
          </a:xfrm>
          <a:prstGeom prst="donut">
            <a:avLst>
              <a:gd name="adj" fmla="val 16046"/>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19" name="ドーナツ 18"/>
          <p:cNvSpPr/>
          <p:nvPr/>
        </p:nvSpPr>
        <p:spPr>
          <a:xfrm>
            <a:off x="4139485" y="5209874"/>
            <a:ext cx="567071" cy="561674"/>
          </a:xfrm>
          <a:prstGeom prst="donut">
            <a:avLst>
              <a:gd name="adj" fmla="val 16046"/>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20" name="テキスト ボックス 19"/>
          <p:cNvSpPr txBox="1"/>
          <p:nvPr/>
        </p:nvSpPr>
        <p:spPr>
          <a:xfrm>
            <a:off x="11137900" y="0"/>
            <a:ext cx="10379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６</a:t>
            </a: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endPar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2" name="角丸四角形 1"/>
          <p:cNvSpPr/>
          <p:nvPr/>
        </p:nvSpPr>
        <p:spPr>
          <a:xfrm>
            <a:off x="3557391" y="4406579"/>
            <a:ext cx="4146115" cy="1486812"/>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ＭＳ Ｐゴシック" panose="020B0600070205080204" pitchFamily="50" charset="-128"/>
              <a:cs typeface="+mn-cs"/>
            </a:endParaRPr>
          </a:p>
        </p:txBody>
      </p:sp>
      <p:sp>
        <p:nvSpPr>
          <p:cNvPr id="3" name="左矢印 2"/>
          <p:cNvSpPr/>
          <p:nvPr/>
        </p:nvSpPr>
        <p:spPr>
          <a:xfrm rot="19972999">
            <a:off x="7692568" y="3673429"/>
            <a:ext cx="2786042" cy="955763"/>
          </a:xfrm>
          <a:prstGeom prst="leftArrow">
            <a:avLst>
              <a:gd name="adj1" fmla="val 50000"/>
              <a:gd name="adj2" fmla="val 8584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ＭＳ Ｐゴシック" panose="020B0600070205080204" pitchFamily="50" charset="-128"/>
              <a:cs typeface="+mn-cs"/>
            </a:endParaRPr>
          </a:p>
        </p:txBody>
      </p:sp>
      <p:sp>
        <p:nvSpPr>
          <p:cNvPr id="6" name="フッター プレースホルダー 5"/>
          <p:cNvSpPr>
            <a:spLocks noGrp="1"/>
          </p:cNvSpPr>
          <p:nvPr>
            <p:ph type="ftr" sz="quarter" idx="11"/>
          </p:nvPr>
        </p:nvSpPr>
        <p:spPr/>
        <p:txBody>
          <a:bodyPr/>
          <a:lstStyle/>
          <a:p>
            <a:r>
              <a:rPr kumimoji="1" lang="ja-JP" altLang="en-US" smtClean="0"/>
              <a:t>授業プラン１－２</a:t>
            </a:r>
            <a:endParaRPr kumimoji="1" lang="ja-JP" altLang="en-US"/>
          </a:p>
        </p:txBody>
      </p:sp>
    </p:spTree>
    <p:extLst>
      <p:ext uri="{BB962C8B-B14F-4D97-AF65-F5344CB8AC3E}">
        <p14:creationId xmlns:p14="http://schemas.microsoft.com/office/powerpoint/2010/main" val="9016073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
            <a:ext cx="12175868" cy="6858000"/>
          </a:xfrm>
        </p:spPr>
        <p:txBody>
          <a:bodyPr>
            <a:noAutofit/>
          </a:bodyPr>
          <a:lstStyle/>
          <a:p>
            <a:r>
              <a:rPr lang="ja-JP" altLang="en-US" sz="2800" dirty="0" smtClean="0"/>
              <a:t>　</a:t>
            </a:r>
            <a:r>
              <a:rPr lang="ja-JP" altLang="en-US" sz="4800" dirty="0" smtClean="0"/>
              <a:t>プログラムは・・・</a:t>
            </a:r>
            <a:r>
              <a:rPr lang="en-US" altLang="ja-JP" dirty="0" smtClean="0"/>
              <a:t/>
            </a:r>
            <a:br>
              <a:rPr lang="en-US" altLang="ja-JP" dirty="0" smtClean="0"/>
            </a:br>
            <a:r>
              <a:rPr lang="en-US" altLang="ja-JP" sz="2800" dirty="0" smtClean="0"/>
              <a:t/>
            </a:r>
            <a:br>
              <a:rPr lang="en-US" altLang="ja-JP" sz="2800" dirty="0" smtClean="0"/>
            </a:br>
            <a:r>
              <a:rPr lang="ja-JP" altLang="en-US" sz="2800" dirty="0" smtClean="0"/>
              <a:t>　 　　　　　　　　　　　     じゅんばん</a:t>
            </a:r>
            <a:r>
              <a:rPr lang="ja-JP" altLang="en-US" sz="2800" dirty="0" err="1" smtClean="0"/>
              <a:t>どお</a:t>
            </a:r>
            <a:r>
              <a:rPr kumimoji="1" lang="en-US" altLang="ja-JP" sz="6000" dirty="0" smtClean="0"/>
              <a:t/>
            </a:r>
            <a:br>
              <a:rPr kumimoji="1" lang="en-US" altLang="ja-JP" sz="6000" dirty="0" smtClean="0"/>
            </a:br>
            <a:r>
              <a:rPr kumimoji="1" lang="ja-JP" altLang="en-US" sz="5400" dirty="0" smtClean="0"/>
              <a:t>　①</a:t>
            </a:r>
            <a:r>
              <a:rPr lang="ja-JP" altLang="ja-JP" sz="5400" dirty="0" smtClean="0"/>
              <a:t>「</a:t>
            </a:r>
            <a:r>
              <a:rPr lang="ja-JP" altLang="en-US" sz="5400" dirty="0" smtClean="0"/>
              <a:t>上から順番通り</a:t>
            </a:r>
            <a:r>
              <a:rPr lang="ja-JP" altLang="ja-JP" sz="5400" dirty="0" smtClean="0"/>
              <a:t>」</a:t>
            </a:r>
            <a:r>
              <a:rPr lang="en-US" altLang="ja-JP" sz="2800" dirty="0" smtClean="0"/>
              <a:t/>
            </a:r>
            <a:br>
              <a:rPr lang="en-US" altLang="ja-JP" sz="2800" dirty="0" smtClean="0"/>
            </a:br>
            <a:r>
              <a:rPr lang="en-US" altLang="ja-JP" sz="2800" dirty="0" smtClean="0"/>
              <a:t>                                    </a:t>
            </a:r>
            <a:r>
              <a:rPr lang="ja-JP" altLang="en-US" sz="2800" dirty="0" smtClean="0"/>
              <a:t>ぶ ぶん           </a:t>
            </a:r>
            <a:r>
              <a:rPr kumimoji="1" lang="ja-JP" altLang="en-US" sz="2800" dirty="0" smtClean="0"/>
              <a:t>く          かえ</a:t>
            </a:r>
            <a:r>
              <a:rPr kumimoji="1" lang="en-US" altLang="ja-JP" sz="6000" dirty="0" smtClean="0"/>
              <a:t/>
            </a:r>
            <a:br>
              <a:rPr kumimoji="1" lang="en-US" altLang="ja-JP" sz="6000" dirty="0" smtClean="0"/>
            </a:br>
            <a:r>
              <a:rPr kumimoji="1" lang="ja-JP" altLang="en-US" sz="6000" dirty="0" smtClean="0"/>
              <a:t>　</a:t>
            </a:r>
            <a:r>
              <a:rPr lang="ja-JP" altLang="en-US" sz="5400" dirty="0" smtClean="0"/>
              <a:t>②</a:t>
            </a:r>
            <a:r>
              <a:rPr lang="ja-JP" altLang="ja-JP" sz="5400" dirty="0" smtClean="0"/>
              <a:t>「</a:t>
            </a:r>
            <a:r>
              <a:rPr lang="ja-JP" altLang="en-US" sz="5400" dirty="0" smtClean="0"/>
              <a:t>ある部分を繰り返す</a:t>
            </a:r>
            <a:r>
              <a:rPr lang="ja-JP" altLang="ja-JP" sz="5400" dirty="0" smtClean="0"/>
              <a:t>」</a:t>
            </a:r>
            <a:r>
              <a:rPr lang="ja-JP" altLang="en-US" sz="6000" dirty="0" smtClean="0"/>
              <a:t>　　　　　</a:t>
            </a:r>
            <a:r>
              <a:rPr lang="en-US" altLang="ja-JP" sz="2800" dirty="0" smtClean="0"/>
              <a:t>                                                           </a:t>
            </a:r>
            <a:br>
              <a:rPr lang="en-US" altLang="ja-JP" sz="2800" dirty="0" smtClean="0"/>
            </a:br>
            <a:r>
              <a:rPr lang="en-US" altLang="ja-JP" sz="2800" dirty="0"/>
              <a:t> </a:t>
            </a:r>
            <a:r>
              <a:rPr lang="en-US" altLang="ja-JP" sz="2800" dirty="0" smtClean="0"/>
              <a:t>                                                                                       </a:t>
            </a:r>
            <a:r>
              <a:rPr lang="ja-JP" altLang="en-US" sz="2800" dirty="0" err="1" smtClean="0"/>
              <a:t>わか</a:t>
            </a:r>
            <a:r>
              <a:rPr lang="ja-JP" altLang="en-US" sz="2800" dirty="0" smtClean="0"/>
              <a:t>　  　 みち</a:t>
            </a:r>
            <a:r>
              <a:rPr kumimoji="1" lang="ja-JP" altLang="en-US" sz="2800" dirty="0" smtClean="0"/>
              <a:t>　　　　</a:t>
            </a:r>
            <a:r>
              <a:rPr kumimoji="1" lang="en-US" altLang="ja-JP" sz="2800" dirty="0" smtClean="0"/>
              <a:t>                                                   </a:t>
            </a:r>
            <a:r>
              <a:rPr kumimoji="1" lang="ja-JP" altLang="en-US" sz="2800" dirty="0" smtClean="0"/>
              <a:t>                            　　　　　　　　　　　　　　　　　　　　　　　　　　　　　　　　　　　　　　　　　　　　　　　　　　　　　　　　　　　　　　　　　　　　　　　</a:t>
            </a:r>
            <a:r>
              <a:rPr lang="ja-JP" altLang="en-US" sz="2800" dirty="0"/>
              <a:t>　</a:t>
            </a:r>
            <a:r>
              <a:rPr kumimoji="1" lang="ja-JP" altLang="en-US" sz="2800" dirty="0" smtClean="0"/>
              <a:t>　　　　　　　　　　　　　　　　　　　　　　　　　　　</a:t>
            </a:r>
            <a:r>
              <a:rPr kumimoji="1" lang="en-US" altLang="ja-JP" sz="6000" dirty="0" smtClean="0"/>
              <a:t/>
            </a:r>
            <a:br>
              <a:rPr kumimoji="1" lang="en-US" altLang="ja-JP" sz="6000" dirty="0" smtClean="0"/>
            </a:br>
            <a:r>
              <a:rPr kumimoji="1" lang="ja-JP" altLang="en-US" sz="6000" dirty="0" smtClean="0"/>
              <a:t>　</a:t>
            </a:r>
            <a:r>
              <a:rPr lang="ja-JP" altLang="en-US" sz="5400" dirty="0" smtClean="0"/>
              <a:t>③</a:t>
            </a:r>
            <a:r>
              <a:rPr lang="ja-JP" altLang="ja-JP" sz="5400" dirty="0"/>
              <a:t>「もし～なら～</a:t>
            </a:r>
            <a:r>
              <a:rPr lang="ja-JP" altLang="ja-JP" sz="5400" dirty="0" smtClean="0"/>
              <a:t>」</a:t>
            </a:r>
            <a:r>
              <a:rPr lang="ja-JP" altLang="en-US" sz="5400" dirty="0" smtClean="0"/>
              <a:t>という別れ道</a:t>
            </a:r>
            <a:r>
              <a:rPr lang="en-US" altLang="ja-JP" sz="5400" dirty="0" smtClean="0"/>
              <a:t/>
            </a:r>
            <a:br>
              <a:rPr lang="en-US" altLang="ja-JP" sz="5400" dirty="0" smtClean="0"/>
            </a:br>
            <a:r>
              <a:rPr lang="en-US" altLang="ja-JP" sz="5400" dirty="0" smtClean="0"/>
              <a:t>                                     </a:t>
            </a:r>
            <a:r>
              <a:rPr lang="ja-JP" altLang="en-US" sz="2800" dirty="0" smtClean="0"/>
              <a:t>めいれい</a:t>
            </a:r>
            <a:r>
              <a:rPr lang="en-US" altLang="ja-JP" sz="2800" dirty="0" smtClean="0"/>
              <a:t/>
            </a:r>
            <a:br>
              <a:rPr lang="en-US" altLang="ja-JP" sz="2800" dirty="0" smtClean="0"/>
            </a:br>
            <a:r>
              <a:rPr lang="ja-JP" altLang="en-US" dirty="0" smtClean="0"/>
              <a:t>　　　　</a:t>
            </a:r>
            <a:r>
              <a:rPr lang="ja-JP" altLang="en-US" sz="5400" dirty="0" smtClean="0"/>
              <a:t>などいろいろな命令のし方がある</a:t>
            </a:r>
            <a:endParaRPr kumimoji="1" lang="ja-JP" altLang="en-US" sz="5400" dirty="0"/>
          </a:p>
        </p:txBody>
      </p:sp>
      <p:sp>
        <p:nvSpPr>
          <p:cNvPr id="4" name="テキスト ボックス 3"/>
          <p:cNvSpPr txBox="1"/>
          <p:nvPr/>
        </p:nvSpPr>
        <p:spPr>
          <a:xfrm>
            <a:off x="11137900" y="0"/>
            <a:ext cx="10379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８</a:t>
            </a: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endPar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フッター プレースホルダー 4"/>
          <p:cNvSpPr>
            <a:spLocks noGrp="1"/>
          </p:cNvSpPr>
          <p:nvPr>
            <p:ph type="ftr" sz="quarter" idx="11"/>
          </p:nvPr>
        </p:nvSpPr>
        <p:spPr/>
        <p:txBody>
          <a:bodyPr/>
          <a:lstStyle/>
          <a:p>
            <a:r>
              <a:rPr kumimoji="1" lang="ja-JP" altLang="en-US" smtClean="0"/>
              <a:t>授業プラン１－２</a:t>
            </a:r>
            <a:endParaRPr kumimoji="1" lang="ja-JP" altLang="en-US"/>
          </a:p>
        </p:txBody>
      </p:sp>
    </p:spTree>
    <p:extLst>
      <p:ext uri="{BB962C8B-B14F-4D97-AF65-F5344CB8AC3E}">
        <p14:creationId xmlns:p14="http://schemas.microsoft.com/office/powerpoint/2010/main" val="2849721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p:cNvPicPr>
            <a:picLocks noChangeAspect="1"/>
          </p:cNvPicPr>
          <p:nvPr/>
        </p:nvPicPr>
        <p:blipFill>
          <a:blip r:embed="rId3"/>
          <a:stretch>
            <a:fillRect/>
          </a:stretch>
        </p:blipFill>
        <p:spPr>
          <a:xfrm>
            <a:off x="610133" y="400109"/>
            <a:ext cx="10760271" cy="6374763"/>
          </a:xfrm>
          <a:prstGeom prst="rect">
            <a:avLst/>
          </a:prstGeom>
        </p:spPr>
      </p:pic>
      <p:sp>
        <p:nvSpPr>
          <p:cNvPr id="5" name="テキスト ボックス 4"/>
          <p:cNvSpPr txBox="1"/>
          <p:nvPr/>
        </p:nvSpPr>
        <p:spPr>
          <a:xfrm>
            <a:off x="2649181" y="0"/>
            <a:ext cx="7827480" cy="400110"/>
          </a:xfrm>
          <a:prstGeom prst="rect">
            <a:avLst/>
          </a:prstGeom>
          <a:noFill/>
        </p:spPr>
        <p:txBody>
          <a:bodyPr wrap="square" rtlCol="0">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smtClean="0">
                <a:ln>
                  <a:noFill/>
                </a:ln>
                <a:solidFill>
                  <a:srgbClr val="000000"/>
                </a:solidFill>
                <a:effectLst/>
                <a:uLnTx/>
                <a:uFillTx/>
                <a:latin typeface="游ゴシック" panose="020B0400000000000000" pitchFamily="50" charset="-128"/>
                <a:ea typeface="游ゴシック" panose="020B0400000000000000" pitchFamily="50" charset="-128"/>
                <a:cs typeface="+mn-cs"/>
              </a:rPr>
              <a:t>プログラミング教育年間指導計画（</a:t>
            </a:r>
            <a:r>
              <a:rPr kumimoji="1" lang="ja-JP" altLang="en-US" sz="20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案）</a:t>
            </a:r>
          </a:p>
        </p:txBody>
      </p:sp>
      <p:sp>
        <p:nvSpPr>
          <p:cNvPr id="2" name="テキスト ボックス 1"/>
          <p:cNvSpPr txBox="1"/>
          <p:nvPr/>
        </p:nvSpPr>
        <p:spPr>
          <a:xfrm>
            <a:off x="2204616" y="6128541"/>
            <a:ext cx="7571303" cy="646331"/>
          </a:xfrm>
          <a:prstGeom prst="rect">
            <a:avLst/>
          </a:prstGeom>
          <a:solidFill>
            <a:schemeClr val="accent4">
              <a:lumMod val="40000"/>
              <a:lumOff val="60000"/>
            </a:schemeClr>
          </a:solidFill>
        </p:spPr>
        <p:txBody>
          <a:bodyPr wrap="none" rtlCol="0">
            <a:spAutoFit/>
          </a:bodyPr>
          <a:lstStyle/>
          <a:p>
            <a:r>
              <a:rPr lang="ja-JP" altLang="en-US" b="1" dirty="0" smtClean="0"/>
              <a:t>文部科学省「小学校</a:t>
            </a:r>
            <a:r>
              <a:rPr lang="ja-JP" altLang="en-US" b="1" dirty="0"/>
              <a:t>プログラミング教育に関する研修</a:t>
            </a:r>
            <a:r>
              <a:rPr lang="ja-JP" altLang="en-US" b="1" dirty="0" smtClean="0"/>
              <a:t>教材」へのリンク</a:t>
            </a:r>
            <a:endParaRPr lang="en-US" altLang="ja-JP" b="1" dirty="0" smtClean="0"/>
          </a:p>
          <a:p>
            <a:r>
              <a:rPr lang="ja-JP" altLang="ja-JP" kern="100" dirty="0">
                <a:latin typeface="游明朝" panose="02020400000000000000" pitchFamily="18" charset="-128"/>
                <a:ea typeface="游明朝" panose="02020400000000000000" pitchFamily="18" charset="-128"/>
                <a:cs typeface="Times New Roman" panose="02020603050405020304" pitchFamily="18" charset="0"/>
              </a:rPr>
              <a:t>　</a:t>
            </a:r>
            <a:r>
              <a:rPr lang="en-US" altLang="ja-JP" u="sng" kern="100" dirty="0">
                <a:solidFill>
                  <a:srgbClr val="0563C1"/>
                </a:solidFill>
                <a:latin typeface="游明朝" panose="02020400000000000000" pitchFamily="18" charset="-128"/>
                <a:ea typeface="游明朝" panose="02020400000000000000" pitchFamily="18" charset="-128"/>
                <a:cs typeface="Times New Roman" panose="02020603050405020304" pitchFamily="18" charset="0"/>
                <a:hlinkClick r:id="rId4"/>
              </a:rPr>
              <a:t>http://</a:t>
            </a:r>
            <a:r>
              <a:rPr lang="en-US" altLang="ja-JP" u="sng" kern="100" dirty="0" smtClean="0">
                <a:solidFill>
                  <a:srgbClr val="0563C1"/>
                </a:solidFill>
                <a:latin typeface="游明朝" panose="02020400000000000000" pitchFamily="18" charset="-128"/>
                <a:ea typeface="游明朝" panose="02020400000000000000" pitchFamily="18" charset="-128"/>
                <a:cs typeface="Times New Roman" panose="02020603050405020304" pitchFamily="18" charset="0"/>
                <a:hlinkClick r:id="rId4"/>
              </a:rPr>
              <a:t>www.mext.go.jp/a_menu/shotou/zyouhou/detail/1416408.htm</a:t>
            </a:r>
            <a:endParaRPr lang="ja-JP" altLang="en-US" dirty="0"/>
          </a:p>
        </p:txBody>
      </p:sp>
    </p:spTree>
    <p:extLst>
      <p:ext uri="{BB962C8B-B14F-4D97-AF65-F5344CB8AC3E}">
        <p14:creationId xmlns:p14="http://schemas.microsoft.com/office/powerpoint/2010/main" val="1391212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691149" y="520542"/>
            <a:ext cx="6331974" cy="1235536"/>
          </a:xfrm>
        </p:spPr>
        <p:txBody>
          <a:bodyPr>
            <a:noAutofit/>
          </a:bodyPr>
          <a:lstStyle/>
          <a:p>
            <a:r>
              <a:rPr kumimoji="1" lang="ja-JP" altLang="en-US" sz="6000" dirty="0" smtClean="0"/>
              <a:t>コンピュータは・・・</a:t>
            </a:r>
            <a:endParaRPr kumimoji="1" lang="ja-JP" altLang="en-US" sz="6000" dirty="0"/>
          </a:p>
        </p:txBody>
      </p:sp>
      <p:sp>
        <p:nvSpPr>
          <p:cNvPr id="7" name="テキスト ボックス 6"/>
          <p:cNvSpPr txBox="1"/>
          <p:nvPr/>
        </p:nvSpPr>
        <p:spPr>
          <a:xfrm>
            <a:off x="2064774" y="2432048"/>
            <a:ext cx="8204490" cy="378565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　　　　　　　　  めい れい                                                       せい かく</a:t>
            </a:r>
            <a:endParaRPr kumimoji="1" lang="en-US" altLang="ja-JP" sz="20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44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必ず命令どおりに動く（正確</a:t>
            </a:r>
            <a:r>
              <a:rPr kumimoji="1" lang="ja-JP" altLang="en-US" sz="44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endParaRPr kumimoji="1" lang="en-US" altLang="ja-JP" sz="44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44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
            </a:r>
            <a:br>
              <a:rPr kumimoji="1" lang="en-US" altLang="ja-JP" sz="44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br>
            <a:r>
              <a:rPr kumimoji="1" lang="ja-JP" altLang="en-US" sz="44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・つかれない（何度でもくりかえす</a:t>
            </a:r>
            <a:r>
              <a:rPr kumimoji="1" lang="ja-JP" altLang="en-US" sz="44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endParaRPr kumimoji="1" lang="en-US" altLang="ja-JP" sz="44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44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
            </a:r>
            <a:br>
              <a:rPr kumimoji="1" lang="en-US" altLang="ja-JP" sz="44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br>
            <a:r>
              <a:rPr kumimoji="1" lang="ja-JP" altLang="en-US" sz="44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・かんたんに直せる</a:t>
            </a:r>
          </a:p>
        </p:txBody>
      </p:sp>
      <p:sp>
        <p:nvSpPr>
          <p:cNvPr id="6" name="テキスト ボックス 5"/>
          <p:cNvSpPr txBox="1"/>
          <p:nvPr/>
        </p:nvSpPr>
        <p:spPr>
          <a:xfrm>
            <a:off x="11137900" y="0"/>
            <a:ext cx="10379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９</a:t>
            </a: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endPar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3" name="フッター プレースホルダー 2"/>
          <p:cNvSpPr>
            <a:spLocks noGrp="1"/>
          </p:cNvSpPr>
          <p:nvPr>
            <p:ph type="ftr" sz="quarter" idx="11"/>
          </p:nvPr>
        </p:nvSpPr>
        <p:spPr/>
        <p:txBody>
          <a:bodyPr/>
          <a:lstStyle/>
          <a:p>
            <a:r>
              <a:rPr kumimoji="1" lang="ja-JP" altLang="en-US" smtClean="0"/>
              <a:t>授業プラン１－２</a:t>
            </a:r>
            <a:endParaRPr kumimoji="1" lang="ja-JP" altLang="en-US"/>
          </a:p>
        </p:txBody>
      </p:sp>
    </p:spTree>
    <p:extLst>
      <p:ext uri="{BB962C8B-B14F-4D97-AF65-F5344CB8AC3E}">
        <p14:creationId xmlns:p14="http://schemas.microsoft.com/office/powerpoint/2010/main" val="16375098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kids.wanpug.com/illust/illust22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9344" y="4628895"/>
            <a:ext cx="1136686" cy="146145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kids.wanpug.com/illust/illust13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4762687" y="4652229"/>
            <a:ext cx="1496133" cy="131857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6898b.png (800×56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37402" y="2521363"/>
            <a:ext cx="1699935" cy="118995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9d5ce011fb2d8b3ee93b3306d0c9429d.png (320×59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94940" y="4302204"/>
            <a:ext cx="763324" cy="140737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9da3532fd879eea13edb77b5b5af2981.png (420×24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88925" y="1314453"/>
            <a:ext cx="1696824" cy="969614"/>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e24887abd2bdbb8b8ad4f353e131a849.png (260×22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05686" y="3939563"/>
            <a:ext cx="981683" cy="84953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a56836e8b30f41798d805fd4f89555c7.png (220×42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932958" y="3795036"/>
            <a:ext cx="1117106" cy="2132657"/>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f62d7b18b5167e095a15ff01ef8c4549.png (270×17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16671" y="2798383"/>
            <a:ext cx="1452470" cy="914519"/>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3c252fe5ea6a93dad3c5519612422d89.png (220×32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96041" y="3939563"/>
            <a:ext cx="1267475" cy="1843601"/>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9aa4cabab39f677a68bbfe14d4ac321f.png (600×23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867889" y="553468"/>
            <a:ext cx="1985178" cy="760985"/>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44e87b774582fd7e26d5fd9bfb4e7173.png (768×360)"/>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flipH="1">
            <a:off x="771018" y="657297"/>
            <a:ext cx="2534668" cy="1027940"/>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6997.png (830×830)"/>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278454" y="410282"/>
            <a:ext cx="1983314" cy="1983314"/>
          </a:xfrm>
          <a:prstGeom prst="rect">
            <a:avLst/>
          </a:prstGeom>
          <a:noFill/>
          <a:extLst>
            <a:ext uri="{909E8E84-426E-40DD-AFC4-6F175D3DCCD1}">
              <a14:hiddenFill xmlns:a14="http://schemas.microsoft.com/office/drawing/2010/main">
                <a:solidFill>
                  <a:srgbClr val="FFFFFF"/>
                </a:solidFill>
              </a14:hiddenFill>
            </a:ext>
          </a:extLst>
        </p:spPr>
      </p:pic>
      <p:pic>
        <p:nvPicPr>
          <p:cNvPr id="4" name="図 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767286" y="2521955"/>
            <a:ext cx="622287" cy="622287"/>
          </a:xfrm>
          <a:prstGeom prst="rect">
            <a:avLst/>
          </a:prstGeom>
        </p:spPr>
      </p:pic>
      <p:pic>
        <p:nvPicPr>
          <p:cNvPr id="19" name="図 1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05686" y="2393596"/>
            <a:ext cx="622287" cy="622287"/>
          </a:xfrm>
          <a:prstGeom prst="rect">
            <a:avLst/>
          </a:prstGeom>
        </p:spPr>
      </p:pic>
      <p:pic>
        <p:nvPicPr>
          <p:cNvPr id="20" name="図 1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266722" y="1003309"/>
            <a:ext cx="622287" cy="622287"/>
          </a:xfrm>
          <a:prstGeom prst="rect">
            <a:avLst/>
          </a:prstGeom>
        </p:spPr>
      </p:pic>
      <p:pic>
        <p:nvPicPr>
          <p:cNvPr id="21" name="図 20"/>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020285" y="1215350"/>
            <a:ext cx="622287" cy="622287"/>
          </a:xfrm>
          <a:prstGeom prst="rect">
            <a:avLst/>
          </a:prstGeom>
        </p:spPr>
      </p:pic>
      <p:pic>
        <p:nvPicPr>
          <p:cNvPr id="22" name="図 2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767286" y="1003308"/>
            <a:ext cx="622287" cy="622287"/>
          </a:xfrm>
          <a:prstGeom prst="rect">
            <a:avLst/>
          </a:prstGeom>
        </p:spPr>
      </p:pic>
      <p:pic>
        <p:nvPicPr>
          <p:cNvPr id="23" name="図 2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958967" y="1600985"/>
            <a:ext cx="622287" cy="622287"/>
          </a:xfrm>
          <a:prstGeom prst="rect">
            <a:avLst/>
          </a:prstGeom>
        </p:spPr>
      </p:pic>
      <p:pic>
        <p:nvPicPr>
          <p:cNvPr id="24" name="図 2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943992" y="3952939"/>
            <a:ext cx="622287" cy="622287"/>
          </a:xfrm>
          <a:prstGeom prst="rect">
            <a:avLst/>
          </a:prstGeom>
        </p:spPr>
      </p:pic>
      <p:pic>
        <p:nvPicPr>
          <p:cNvPr id="25" name="図 2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860478" y="4239076"/>
            <a:ext cx="622287" cy="622287"/>
          </a:xfrm>
          <a:prstGeom prst="rect">
            <a:avLst/>
          </a:prstGeom>
        </p:spPr>
      </p:pic>
      <p:pic>
        <p:nvPicPr>
          <p:cNvPr id="26" name="図 2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534524" y="3585883"/>
            <a:ext cx="622287" cy="622287"/>
          </a:xfrm>
          <a:prstGeom prst="rect">
            <a:avLst/>
          </a:prstGeom>
        </p:spPr>
      </p:pic>
      <p:pic>
        <p:nvPicPr>
          <p:cNvPr id="27" name="図 2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04777" y="4577183"/>
            <a:ext cx="622287" cy="622287"/>
          </a:xfrm>
          <a:prstGeom prst="rect">
            <a:avLst/>
          </a:prstGeom>
        </p:spPr>
      </p:pic>
      <p:pic>
        <p:nvPicPr>
          <p:cNvPr id="6" name="図 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 y="4274258"/>
            <a:ext cx="1598030" cy="1572116"/>
          </a:xfrm>
          <a:prstGeom prst="rect">
            <a:avLst/>
          </a:prstGeom>
        </p:spPr>
      </p:pic>
      <p:pic>
        <p:nvPicPr>
          <p:cNvPr id="7" name="図 6"/>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flipH="1">
            <a:off x="7131815" y="1744309"/>
            <a:ext cx="1721252" cy="1551181"/>
          </a:xfrm>
          <a:prstGeom prst="rect">
            <a:avLst/>
          </a:prstGeom>
        </p:spPr>
      </p:pic>
      <p:pic>
        <p:nvPicPr>
          <p:cNvPr id="9" name="図 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796867" y="2163712"/>
            <a:ext cx="1517946" cy="1498232"/>
          </a:xfrm>
          <a:prstGeom prst="rect">
            <a:avLst/>
          </a:prstGeom>
        </p:spPr>
      </p:pic>
      <p:pic>
        <p:nvPicPr>
          <p:cNvPr id="38" name="図 3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871228" y="4304302"/>
            <a:ext cx="1693582" cy="1666119"/>
          </a:xfrm>
          <a:prstGeom prst="rect">
            <a:avLst/>
          </a:prstGeom>
        </p:spPr>
      </p:pic>
      <p:pic>
        <p:nvPicPr>
          <p:cNvPr id="39" name="図 38"/>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885072" y="72689"/>
            <a:ext cx="1600788" cy="1579999"/>
          </a:xfrm>
          <a:prstGeom prst="rect">
            <a:avLst/>
          </a:prstGeom>
        </p:spPr>
      </p:pic>
      <p:pic>
        <p:nvPicPr>
          <p:cNvPr id="40" name="図 39"/>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flipH="1">
            <a:off x="10050064" y="4029611"/>
            <a:ext cx="1726900" cy="1579999"/>
          </a:xfrm>
          <a:prstGeom prst="rect">
            <a:avLst/>
          </a:prstGeom>
        </p:spPr>
      </p:pic>
      <p:pic>
        <p:nvPicPr>
          <p:cNvPr id="41" name="図 40"/>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flipH="1">
            <a:off x="10487818" y="1474156"/>
            <a:ext cx="1487665" cy="1498232"/>
          </a:xfrm>
          <a:prstGeom prst="rect">
            <a:avLst/>
          </a:prstGeom>
        </p:spPr>
      </p:pic>
      <p:pic>
        <p:nvPicPr>
          <p:cNvPr id="42" name="図 4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flipH="1">
            <a:off x="7675899" y="4955635"/>
            <a:ext cx="1487665" cy="1498232"/>
          </a:xfrm>
          <a:prstGeom prst="rect">
            <a:avLst/>
          </a:prstGeom>
        </p:spPr>
      </p:pic>
      <p:pic>
        <p:nvPicPr>
          <p:cNvPr id="43" name="図 4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flipH="1">
            <a:off x="7588463" y="710849"/>
            <a:ext cx="1422338" cy="1498232"/>
          </a:xfrm>
          <a:prstGeom prst="rect">
            <a:avLst/>
          </a:prstGeom>
        </p:spPr>
      </p:pic>
      <p:pic>
        <p:nvPicPr>
          <p:cNvPr id="44" name="図 4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14905" y="1361647"/>
            <a:ext cx="1532961" cy="1551181"/>
          </a:xfrm>
          <a:prstGeom prst="rect">
            <a:avLst/>
          </a:prstGeom>
        </p:spPr>
      </p:pic>
      <p:sp>
        <p:nvSpPr>
          <p:cNvPr id="35" name="テキスト ボックス 34"/>
          <p:cNvSpPr txBox="1"/>
          <p:nvPr/>
        </p:nvSpPr>
        <p:spPr>
          <a:xfrm>
            <a:off x="11137900" y="0"/>
            <a:ext cx="10379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【10】</a:t>
            </a:r>
            <a:endPar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3" name="フッター プレースホルダー 2"/>
          <p:cNvSpPr>
            <a:spLocks noGrp="1"/>
          </p:cNvSpPr>
          <p:nvPr>
            <p:ph type="ftr" sz="quarter" idx="11"/>
          </p:nvPr>
        </p:nvSpPr>
        <p:spPr/>
        <p:txBody>
          <a:bodyPr/>
          <a:lstStyle/>
          <a:p>
            <a:r>
              <a:rPr kumimoji="1" lang="ja-JP" altLang="en-US" smtClean="0"/>
              <a:t>授業プラン１－２</a:t>
            </a:r>
            <a:endParaRPr kumimoji="1" lang="ja-JP" altLang="en-US"/>
          </a:p>
        </p:txBody>
      </p:sp>
      <p:pic>
        <p:nvPicPr>
          <p:cNvPr id="36" name="図 35"/>
          <p:cNvPicPr>
            <a:picLocks noChangeAspect="1"/>
          </p:cNvPicPr>
          <p:nvPr/>
        </p:nvPicPr>
        <p:blipFill rotWithShape="1">
          <a:blip r:embed="rId20">
            <a:extLst>
              <a:ext uri="{28A0092B-C50C-407E-A947-70E740481C1C}">
                <a14:useLocalDpi xmlns:a14="http://schemas.microsoft.com/office/drawing/2010/main" val="0"/>
              </a:ext>
            </a:extLst>
          </a:blip>
          <a:srcRect l="9724" t="13919" r="10001" b="7107"/>
          <a:stretch/>
        </p:blipFill>
        <p:spPr>
          <a:xfrm>
            <a:off x="422075" y="113811"/>
            <a:ext cx="11354889" cy="6283661"/>
          </a:xfrm>
          <a:prstGeom prst="rect">
            <a:avLst/>
          </a:prstGeom>
        </p:spPr>
      </p:pic>
      <p:sp>
        <p:nvSpPr>
          <p:cNvPr id="37" name="楕円 2"/>
          <p:cNvSpPr/>
          <p:nvPr/>
        </p:nvSpPr>
        <p:spPr>
          <a:xfrm>
            <a:off x="3718019" y="4819610"/>
            <a:ext cx="2125067" cy="620561"/>
          </a:xfrm>
          <a:prstGeom prst="ellipse">
            <a:avLst/>
          </a:prstGeom>
          <a:noFill/>
          <a:ln w="444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068691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タイトル 1"/>
          <p:cNvSpPr txBox="1">
            <a:spLocks/>
          </p:cNvSpPr>
          <p:nvPr/>
        </p:nvSpPr>
        <p:spPr>
          <a:xfrm>
            <a:off x="2444170" y="1367985"/>
            <a:ext cx="5795370" cy="3859998"/>
          </a:xfrm>
          <a:prstGeom prst="rect">
            <a:avLst/>
          </a:prstGeom>
          <a:ln w="38100">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①スクラッチを起動</a:t>
            </a:r>
            <a:endParaRPr kumimoji="1" lang="en-US" altLang="ja-JP"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a:t>
            </a:r>
            <a:endParaRPr kumimoji="1" lang="en-US" altLang="ja-JP"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②「作る」をクリック</a:t>
            </a:r>
            <a:endParaRPr kumimoji="1" lang="en-US" altLang="ja-JP"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a:t>
            </a:r>
            <a:endParaRPr kumimoji="1" lang="en-US" altLang="ja-JP"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③この画面を</a:t>
            </a:r>
            <a:endParaRPr kumimoji="1" lang="en-US" altLang="ja-JP"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表示させる</a:t>
            </a:r>
            <a:endParaRPr kumimoji="1" lang="ja-JP" altLang="en-US" sz="44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endParaRPr>
          </a:p>
        </p:txBody>
      </p:sp>
      <p:sp>
        <p:nvSpPr>
          <p:cNvPr id="6" name="テキスト ボックス 5"/>
          <p:cNvSpPr txBox="1"/>
          <p:nvPr/>
        </p:nvSpPr>
        <p:spPr>
          <a:xfrm>
            <a:off x="10929257" y="10667"/>
            <a:ext cx="1262743" cy="4616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【12】</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フッター プレースホルダー 4"/>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Tree>
    <p:extLst>
      <p:ext uri="{BB962C8B-B14F-4D97-AF65-F5344CB8AC3E}">
        <p14:creationId xmlns:p14="http://schemas.microsoft.com/office/powerpoint/2010/main" val="42620240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450" y="343570"/>
            <a:ext cx="10883155" cy="6121775"/>
          </a:xfrm>
          <a:prstGeom prst="rect">
            <a:avLst/>
          </a:prstGeom>
        </p:spPr>
      </p:pic>
      <p:sp>
        <p:nvSpPr>
          <p:cNvPr id="3" name="下矢印 2"/>
          <p:cNvSpPr/>
          <p:nvPr/>
        </p:nvSpPr>
        <p:spPr>
          <a:xfrm rot="10800000">
            <a:off x="11112654" y="1506719"/>
            <a:ext cx="469745" cy="849854"/>
          </a:xfrm>
          <a:prstGeom prst="downArrow">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10384714" y="2409708"/>
            <a:ext cx="1656679" cy="646331"/>
          </a:xfrm>
          <a:prstGeom prst="rect">
            <a:avLst/>
          </a:prstGeom>
          <a:solidFill>
            <a:schemeClr val="bg1"/>
          </a:solidFill>
        </p:spPr>
        <p:txBody>
          <a:bodyPr wrap="square" rtlCol="0">
            <a:spAutoFit/>
          </a:bodyPr>
          <a:lstStyle/>
          <a:p>
            <a:r>
              <a:rPr kumimoji="1" lang="ja-JP" altLang="en-US" sz="3600" b="1" dirty="0" smtClean="0"/>
              <a:t>大きさ</a:t>
            </a:r>
            <a:endParaRPr kumimoji="1" lang="ja-JP" altLang="en-US" sz="3600" b="1" dirty="0"/>
          </a:p>
        </p:txBody>
      </p:sp>
      <p:sp>
        <p:nvSpPr>
          <p:cNvPr id="6" name="下矢印 5"/>
          <p:cNvSpPr/>
          <p:nvPr/>
        </p:nvSpPr>
        <p:spPr>
          <a:xfrm rot="10800000">
            <a:off x="1224961" y="1143791"/>
            <a:ext cx="469745" cy="849854"/>
          </a:xfrm>
          <a:prstGeom prst="downArrow">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677724" y="2097301"/>
            <a:ext cx="1667435" cy="646331"/>
          </a:xfrm>
          <a:prstGeom prst="rect">
            <a:avLst/>
          </a:prstGeom>
          <a:solidFill>
            <a:schemeClr val="bg1"/>
          </a:solidFill>
        </p:spPr>
        <p:txBody>
          <a:bodyPr wrap="square" rtlCol="0">
            <a:spAutoFit/>
          </a:bodyPr>
          <a:lstStyle/>
          <a:p>
            <a:r>
              <a:rPr kumimoji="1" lang="ja-JP" altLang="en-US" sz="3600" b="1" dirty="0" smtClean="0"/>
              <a:t>こと</a:t>
            </a:r>
            <a:r>
              <a:rPr kumimoji="1" lang="ja-JP" altLang="en-US" sz="3600" b="1" dirty="0"/>
              <a:t>ば</a:t>
            </a:r>
          </a:p>
        </p:txBody>
      </p:sp>
      <p:sp>
        <p:nvSpPr>
          <p:cNvPr id="8" name="下矢印 7"/>
          <p:cNvSpPr/>
          <p:nvPr/>
        </p:nvSpPr>
        <p:spPr>
          <a:xfrm rot="8088026">
            <a:off x="2080498" y="963454"/>
            <a:ext cx="469745" cy="849854"/>
          </a:xfrm>
          <a:prstGeom prst="downArrow">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2452053" y="1854459"/>
            <a:ext cx="1241139" cy="646331"/>
          </a:xfrm>
          <a:prstGeom prst="rect">
            <a:avLst/>
          </a:prstGeom>
          <a:solidFill>
            <a:schemeClr val="bg1"/>
          </a:solidFill>
        </p:spPr>
        <p:txBody>
          <a:bodyPr wrap="square" rtlCol="0">
            <a:spAutoFit/>
          </a:bodyPr>
          <a:lstStyle/>
          <a:p>
            <a:r>
              <a:rPr kumimoji="1" lang="ja-JP" altLang="en-US" sz="3600" b="1" dirty="0"/>
              <a:t>保存</a:t>
            </a:r>
          </a:p>
        </p:txBody>
      </p:sp>
      <p:sp>
        <p:nvSpPr>
          <p:cNvPr id="10" name="下矢印 9"/>
          <p:cNvSpPr/>
          <p:nvPr/>
        </p:nvSpPr>
        <p:spPr>
          <a:xfrm rot="6867237">
            <a:off x="3644034" y="766298"/>
            <a:ext cx="469745" cy="849854"/>
          </a:xfrm>
          <a:prstGeom prst="downArrow">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4382784" y="1145685"/>
            <a:ext cx="1241139" cy="646331"/>
          </a:xfrm>
          <a:prstGeom prst="rect">
            <a:avLst/>
          </a:prstGeom>
          <a:solidFill>
            <a:schemeClr val="bg1"/>
          </a:solidFill>
        </p:spPr>
        <p:txBody>
          <a:bodyPr wrap="square" rtlCol="0">
            <a:spAutoFit/>
          </a:bodyPr>
          <a:lstStyle/>
          <a:p>
            <a:r>
              <a:rPr kumimoji="1" lang="ja-JP" altLang="en-US" sz="3600" b="1" dirty="0"/>
              <a:t>練習</a:t>
            </a:r>
          </a:p>
        </p:txBody>
      </p:sp>
      <p:sp>
        <p:nvSpPr>
          <p:cNvPr id="5" name="フッター プレースホルダー 4"/>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
        <p:nvSpPr>
          <p:cNvPr id="12" name="テキスト ボックス 11"/>
          <p:cNvSpPr txBox="1"/>
          <p:nvPr/>
        </p:nvSpPr>
        <p:spPr>
          <a:xfrm>
            <a:off x="3072622" y="2963045"/>
            <a:ext cx="4077422" cy="1200329"/>
          </a:xfrm>
          <a:prstGeom prst="rect">
            <a:avLst/>
          </a:prstGeom>
          <a:solidFill>
            <a:schemeClr val="bg1"/>
          </a:solidFill>
        </p:spPr>
        <p:txBody>
          <a:bodyPr wrap="square" rtlCol="0">
            <a:spAutoFit/>
          </a:bodyPr>
          <a:lstStyle/>
          <a:p>
            <a:r>
              <a:rPr kumimoji="1" lang="ja-JP" altLang="en-US" sz="3600" b="1" dirty="0" smtClean="0"/>
              <a:t>スクリプトエリア</a:t>
            </a:r>
            <a:endParaRPr kumimoji="1" lang="en-US" altLang="ja-JP" sz="3600" b="1" dirty="0" smtClean="0"/>
          </a:p>
          <a:p>
            <a:r>
              <a:rPr kumimoji="1" lang="ja-JP" altLang="en-US" sz="3600" b="1" dirty="0" smtClean="0"/>
              <a:t>（台本を書く所）</a:t>
            </a:r>
            <a:endParaRPr kumimoji="1" lang="ja-JP" altLang="en-US" sz="3600" b="1" dirty="0"/>
          </a:p>
        </p:txBody>
      </p:sp>
      <p:sp>
        <p:nvSpPr>
          <p:cNvPr id="13" name="テキスト ボックス 12"/>
          <p:cNvSpPr txBox="1"/>
          <p:nvPr/>
        </p:nvSpPr>
        <p:spPr>
          <a:xfrm>
            <a:off x="8105471" y="1531293"/>
            <a:ext cx="2152904" cy="646331"/>
          </a:xfrm>
          <a:prstGeom prst="rect">
            <a:avLst/>
          </a:prstGeom>
          <a:solidFill>
            <a:schemeClr val="bg1"/>
          </a:solidFill>
        </p:spPr>
        <p:txBody>
          <a:bodyPr wrap="square" rtlCol="0">
            <a:spAutoFit/>
          </a:bodyPr>
          <a:lstStyle/>
          <a:p>
            <a:r>
              <a:rPr kumimoji="1" lang="ja-JP" altLang="en-US" sz="3600" b="1" dirty="0"/>
              <a:t>ステージ</a:t>
            </a:r>
          </a:p>
        </p:txBody>
      </p:sp>
      <p:sp>
        <p:nvSpPr>
          <p:cNvPr id="14" name="テキスト ボックス 13"/>
          <p:cNvSpPr txBox="1"/>
          <p:nvPr/>
        </p:nvSpPr>
        <p:spPr>
          <a:xfrm>
            <a:off x="8105471" y="3135161"/>
            <a:ext cx="3375421" cy="584775"/>
          </a:xfrm>
          <a:prstGeom prst="rect">
            <a:avLst/>
          </a:prstGeom>
          <a:solidFill>
            <a:schemeClr val="bg1"/>
          </a:solidFill>
        </p:spPr>
        <p:txBody>
          <a:bodyPr wrap="square" rtlCol="0">
            <a:spAutoFit/>
          </a:bodyPr>
          <a:lstStyle/>
          <a:p>
            <a:r>
              <a:rPr kumimoji="1" lang="ja-JP" altLang="en-US" sz="3200" b="1" dirty="0" smtClean="0"/>
              <a:t>スプライト</a:t>
            </a:r>
            <a:r>
              <a:rPr kumimoji="1" lang="en-US" altLang="ja-JP" sz="3200" b="1" dirty="0" smtClean="0"/>
              <a:t>(</a:t>
            </a:r>
            <a:r>
              <a:rPr kumimoji="1" lang="ja-JP" altLang="en-US" sz="3200" b="1" dirty="0" smtClean="0"/>
              <a:t>妖精</a:t>
            </a:r>
            <a:r>
              <a:rPr kumimoji="1" lang="en-US" altLang="ja-JP" sz="3200" b="1" dirty="0" smtClean="0"/>
              <a:t>)</a:t>
            </a:r>
            <a:endParaRPr kumimoji="1" lang="ja-JP" altLang="en-US" sz="3200" b="1" dirty="0"/>
          </a:p>
        </p:txBody>
      </p:sp>
    </p:spTree>
    <p:extLst>
      <p:ext uri="{BB962C8B-B14F-4D97-AF65-F5344CB8AC3E}">
        <p14:creationId xmlns:p14="http://schemas.microsoft.com/office/powerpoint/2010/main" val="16756431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図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67327" y="1848836"/>
            <a:ext cx="8548341" cy="4808442"/>
          </a:xfrm>
          <a:prstGeom prst="rect">
            <a:avLst/>
          </a:prstGeom>
          <a:ln>
            <a:solidFill>
              <a:schemeClr val="tx1"/>
            </a:solidFill>
          </a:ln>
        </p:spPr>
      </p:pic>
      <p:sp>
        <p:nvSpPr>
          <p:cNvPr id="7" name="テキスト ボックス 6"/>
          <p:cNvSpPr txBox="1"/>
          <p:nvPr/>
        </p:nvSpPr>
        <p:spPr>
          <a:xfrm>
            <a:off x="365435" y="3643347"/>
            <a:ext cx="3013385" cy="1754326"/>
          </a:xfrm>
          <a:prstGeom prst="rect">
            <a:avLst/>
          </a:prstGeom>
          <a:solidFill>
            <a:schemeClr val="bg1"/>
          </a:solidFill>
        </p:spPr>
        <p:txBody>
          <a:bodyPr wrap="square" rtlCol="0">
            <a:spAutoFit/>
          </a:bodyPr>
          <a:lstStyle/>
          <a:p>
            <a:r>
              <a:rPr kumimoji="1" lang="ja-JP" altLang="en-US" sz="3600" dirty="0" smtClean="0"/>
              <a:t>「拡張機能を</a:t>
            </a:r>
            <a:endParaRPr kumimoji="1" lang="en-US" altLang="ja-JP" sz="3600" dirty="0" smtClean="0"/>
          </a:p>
          <a:p>
            <a:r>
              <a:rPr kumimoji="1" lang="ja-JP" altLang="en-US" sz="3600" dirty="0"/>
              <a:t>　</a:t>
            </a:r>
            <a:r>
              <a:rPr kumimoji="1" lang="ja-JP" altLang="en-US" sz="3600" dirty="0" smtClean="0"/>
              <a:t>追加」を</a:t>
            </a:r>
            <a:endParaRPr kumimoji="1" lang="en-US" altLang="ja-JP" sz="3600" dirty="0" smtClean="0"/>
          </a:p>
          <a:p>
            <a:r>
              <a:rPr kumimoji="1" lang="ja-JP" altLang="en-US" sz="3600" dirty="0"/>
              <a:t>　</a:t>
            </a:r>
            <a:r>
              <a:rPr kumimoji="1" lang="ja-JP" altLang="en-US" sz="3600" dirty="0" smtClean="0"/>
              <a:t>クリック！</a:t>
            </a:r>
            <a:endParaRPr kumimoji="1" lang="ja-JP" altLang="en-US" sz="3600" dirty="0"/>
          </a:p>
        </p:txBody>
      </p:sp>
      <p:sp>
        <p:nvSpPr>
          <p:cNvPr id="8" name="テキスト ボックス 7"/>
          <p:cNvSpPr txBox="1"/>
          <p:nvPr/>
        </p:nvSpPr>
        <p:spPr>
          <a:xfrm>
            <a:off x="7127675" y="2087924"/>
            <a:ext cx="4770676" cy="646331"/>
          </a:xfrm>
          <a:prstGeom prst="rect">
            <a:avLst/>
          </a:prstGeom>
          <a:solidFill>
            <a:schemeClr val="bg1"/>
          </a:solidFill>
        </p:spPr>
        <p:txBody>
          <a:bodyPr wrap="square" rtlCol="0">
            <a:spAutoFit/>
          </a:bodyPr>
          <a:lstStyle/>
          <a:p>
            <a:r>
              <a:rPr kumimoji="1" lang="ja-JP" altLang="en-US" sz="3600" dirty="0" smtClean="0"/>
              <a:t>②「ペン」をクリック</a:t>
            </a:r>
            <a:endParaRPr kumimoji="1" lang="ja-JP" altLang="en-US" sz="3600" dirty="0"/>
          </a:p>
        </p:txBody>
      </p:sp>
      <p:sp>
        <p:nvSpPr>
          <p:cNvPr id="9" name="左矢印 8"/>
          <p:cNvSpPr/>
          <p:nvPr/>
        </p:nvSpPr>
        <p:spPr>
          <a:xfrm rot="18691389">
            <a:off x="135909" y="5836086"/>
            <a:ext cx="1244755" cy="516367"/>
          </a:xfrm>
          <a:prstGeom prst="leftArrow">
            <a:avLst>
              <a:gd name="adj1" fmla="val 50000"/>
              <a:gd name="adj2" fmla="val 96877"/>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63659" y="3643347"/>
            <a:ext cx="603551" cy="1754326"/>
          </a:xfrm>
          <a:prstGeom prst="rect">
            <a:avLst/>
          </a:prstGeom>
          <a:solidFill>
            <a:schemeClr val="bg1"/>
          </a:solidFill>
        </p:spPr>
        <p:txBody>
          <a:bodyPr wrap="square" rtlCol="0">
            <a:spAutoFit/>
          </a:bodyPr>
          <a:lstStyle/>
          <a:p>
            <a:r>
              <a:rPr kumimoji="1" lang="ja-JP" altLang="en-US" sz="3600" dirty="0" smtClean="0"/>
              <a:t>①</a:t>
            </a:r>
            <a:endParaRPr kumimoji="1" lang="en-US" altLang="ja-JP" sz="3600" dirty="0" smtClean="0"/>
          </a:p>
          <a:p>
            <a:endParaRPr kumimoji="1" lang="en-US" altLang="ja-JP" sz="3600" dirty="0"/>
          </a:p>
          <a:p>
            <a:endParaRPr kumimoji="1" lang="ja-JP" altLang="en-US" sz="3600" dirty="0"/>
          </a:p>
        </p:txBody>
      </p:sp>
      <p:sp>
        <p:nvSpPr>
          <p:cNvPr id="6" name="左矢印 5"/>
          <p:cNvSpPr/>
          <p:nvPr/>
        </p:nvSpPr>
        <p:spPr>
          <a:xfrm rot="19322421">
            <a:off x="5855777" y="2739299"/>
            <a:ext cx="1244755" cy="516367"/>
          </a:xfrm>
          <a:prstGeom prst="leftArrow">
            <a:avLst>
              <a:gd name="adj1" fmla="val 50000"/>
              <a:gd name="adj2" fmla="val 96877"/>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フッター プレースホルダー 1"/>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Tree>
    <p:extLst>
      <p:ext uri="{BB962C8B-B14F-4D97-AF65-F5344CB8AC3E}">
        <p14:creationId xmlns:p14="http://schemas.microsoft.com/office/powerpoint/2010/main" val="39758670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楕円 2"/>
          <p:cNvSpPr/>
          <p:nvPr/>
        </p:nvSpPr>
        <p:spPr>
          <a:xfrm>
            <a:off x="967141" y="425596"/>
            <a:ext cx="930875" cy="576648"/>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タイトル 1"/>
          <p:cNvSpPr txBox="1">
            <a:spLocks/>
          </p:cNvSpPr>
          <p:nvPr/>
        </p:nvSpPr>
        <p:spPr>
          <a:xfrm>
            <a:off x="2476092" y="1268026"/>
            <a:ext cx="6250465" cy="4586122"/>
          </a:xfrm>
          <a:prstGeom prst="rect">
            <a:avLst/>
          </a:prstGeom>
          <a:ln w="38100">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「初期設定</a:t>
            </a:r>
            <a:endPar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（正多角形</a:t>
            </a:r>
            <a:r>
              <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).s</a:t>
            </a:r>
            <a:r>
              <a:rPr kumimoji="1" lang="ja-JP" altLang="en-US" sz="4000" b="1" i="0" u="none" strike="noStrike" kern="1200" cap="none" spc="0" normalizeH="0" baseline="0" noProof="0" dirty="0" err="1" smtClean="0">
                <a:ln>
                  <a:noFill/>
                </a:ln>
                <a:solidFill>
                  <a:prstClr val="black"/>
                </a:solidFill>
                <a:effectLst/>
                <a:uLnTx/>
                <a:uFillTx/>
                <a:latin typeface="游ゴシック Light" panose="020F0302020204030204"/>
                <a:ea typeface="游ゴシック Light" panose="020B0300000000000000" pitchFamily="50" charset="-128"/>
                <a:cs typeface="+mj-cs"/>
              </a:rPr>
              <a:t>ｂ</a:t>
            </a:r>
            <a:r>
              <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3</a:t>
            </a:r>
            <a:r>
              <a:rPr kumimoji="1" lang="ja-JP" altLang="en-US"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」の</a:t>
            </a:r>
            <a:endPar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0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ファイルを開く。</a:t>
            </a:r>
            <a:endPar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1" lang="en-US" altLang="ja-JP" sz="40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方法</a:t>
            </a:r>
            <a:endPar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①「ファイル」を</a:t>
            </a:r>
            <a:endPar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40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クリック</a:t>
            </a:r>
            <a:endPar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p:txBody>
      </p:sp>
      <p:sp>
        <p:nvSpPr>
          <p:cNvPr id="7" name="テキスト ボックス 6"/>
          <p:cNvSpPr txBox="1"/>
          <p:nvPr/>
        </p:nvSpPr>
        <p:spPr>
          <a:xfrm>
            <a:off x="1135823" y="982366"/>
            <a:ext cx="65314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①</a:t>
            </a:r>
            <a:endParaRPr kumimoji="1" lang="ja-JP" altLang="en-US" sz="32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8" name="テキスト ボックス 7"/>
          <p:cNvSpPr txBox="1"/>
          <p:nvPr/>
        </p:nvSpPr>
        <p:spPr>
          <a:xfrm>
            <a:off x="10920549" y="10667"/>
            <a:ext cx="1271451" cy="4616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【13】</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 name="フッター プレースホルダー 1"/>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Tree>
    <p:extLst>
      <p:ext uri="{BB962C8B-B14F-4D97-AF65-F5344CB8AC3E}">
        <p14:creationId xmlns:p14="http://schemas.microsoft.com/office/powerpoint/2010/main" val="15174385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楕円 2"/>
          <p:cNvSpPr/>
          <p:nvPr/>
        </p:nvSpPr>
        <p:spPr>
          <a:xfrm>
            <a:off x="824959" y="1080140"/>
            <a:ext cx="2244811" cy="460425"/>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 name="テキスト ボックス 8"/>
          <p:cNvSpPr txBox="1"/>
          <p:nvPr/>
        </p:nvSpPr>
        <p:spPr>
          <a:xfrm>
            <a:off x="299605" y="1056466"/>
            <a:ext cx="65314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②</a:t>
            </a:r>
          </a:p>
        </p:txBody>
      </p:sp>
      <p:sp>
        <p:nvSpPr>
          <p:cNvPr id="10" name="タイトル 1"/>
          <p:cNvSpPr txBox="1">
            <a:spLocks/>
          </p:cNvSpPr>
          <p:nvPr/>
        </p:nvSpPr>
        <p:spPr>
          <a:xfrm>
            <a:off x="2537612" y="1199114"/>
            <a:ext cx="6301945" cy="5157236"/>
          </a:xfrm>
          <a:prstGeom prst="rect">
            <a:avLst/>
          </a:prstGeom>
          <a:ln w="38100">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方法</a:t>
            </a:r>
            <a:endParaRPr kumimoji="1" lang="en-US" altLang="ja-JP"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1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a:t>
            </a: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②「コンピュータから</a:t>
            </a:r>
            <a:endParaRPr kumimoji="1" lang="en-US" altLang="ja-JP"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読み込む」を</a:t>
            </a:r>
            <a:endParaRPr kumimoji="1" lang="en-US" altLang="ja-JP"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クリック</a:t>
            </a:r>
            <a:endParaRPr kumimoji="1" lang="en-US" altLang="ja-JP"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1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a:t>
            </a: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③「</a:t>
            </a: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初期設定</a:t>
            </a:r>
            <a:endParaRPr kumimoji="1" lang="en-US" altLang="ja-JP"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正多角形</a:t>
            </a:r>
            <a:r>
              <a:rPr kumimoji="1" lang="en-US" altLang="ja-JP"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a:t>
            </a:r>
            <a:r>
              <a:rPr kumimoji="1" lang="en-US" altLang="ja-JP"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s</a:t>
            </a:r>
            <a:r>
              <a:rPr kumimoji="1" lang="ja-JP" altLang="en-US" sz="3800" b="1" i="0" u="none" strike="noStrike" kern="1200" cap="none" spc="0" normalizeH="0" baseline="0" noProof="0" dirty="0" err="1" smtClean="0">
                <a:ln>
                  <a:noFill/>
                </a:ln>
                <a:solidFill>
                  <a:prstClr val="black"/>
                </a:solidFill>
                <a:effectLst/>
                <a:uLnTx/>
                <a:uFillTx/>
                <a:latin typeface="游ゴシック Light" panose="020F0302020204030204"/>
                <a:ea typeface="游ゴシック Light" panose="020B0300000000000000" pitchFamily="50" charset="-128"/>
                <a:cs typeface="+mj-cs"/>
              </a:rPr>
              <a:t>ｂ</a:t>
            </a:r>
            <a:r>
              <a:rPr kumimoji="1" lang="en-US" altLang="ja-JP"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3</a:t>
            </a: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a:t>
            </a: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の</a:t>
            </a:r>
            <a:endParaRPr kumimoji="1" lang="en-US" altLang="ja-JP"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ファイルを選び、</a:t>
            </a:r>
            <a:endParaRPr kumimoji="1" lang="en-US" altLang="ja-JP"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開く</a:t>
            </a:r>
            <a:endParaRPr kumimoji="1" lang="ja-JP" altLang="en-US" sz="40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endParaRPr>
          </a:p>
        </p:txBody>
      </p:sp>
      <p:sp>
        <p:nvSpPr>
          <p:cNvPr id="8" name="テキスト ボックス 7"/>
          <p:cNvSpPr txBox="1"/>
          <p:nvPr/>
        </p:nvSpPr>
        <p:spPr>
          <a:xfrm>
            <a:off x="10903131" y="10667"/>
            <a:ext cx="1288869" cy="4616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【14】</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 name="フッター プレースホルダー 1"/>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Tree>
    <p:extLst>
      <p:ext uri="{BB962C8B-B14F-4D97-AF65-F5344CB8AC3E}">
        <p14:creationId xmlns:p14="http://schemas.microsoft.com/office/powerpoint/2010/main" val="23150365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テキスト ボックス 5"/>
          <p:cNvSpPr txBox="1"/>
          <p:nvPr/>
        </p:nvSpPr>
        <p:spPr>
          <a:xfrm>
            <a:off x="0" y="14695"/>
            <a:ext cx="12189825" cy="892552"/>
          </a:xfrm>
          <a:prstGeom prst="rect">
            <a:avLst/>
          </a:prstGeom>
          <a:solidFill>
            <a:srgbClr val="0070C0"/>
          </a:solidFill>
          <a:ln w="38100">
            <a:solidFill>
              <a:srgbClr val="0070C0"/>
            </a:solidFill>
          </a:ln>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「初期設定（正多角形）</a:t>
            </a:r>
            <a:r>
              <a:rPr kumimoji="1" lang="en-US" altLang="ja-JP" sz="36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.sb3</a:t>
            </a:r>
            <a:r>
              <a:rPr kumimoji="1" lang="ja-JP" altLang="en-US" sz="36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」を開いた画面</a:t>
            </a:r>
            <a:endParaRPr kumimoji="1" lang="en-US" altLang="ja-JP" sz="36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テキスト ボックス 4"/>
          <p:cNvSpPr txBox="1"/>
          <p:nvPr/>
        </p:nvSpPr>
        <p:spPr>
          <a:xfrm>
            <a:off x="10946674" y="10667"/>
            <a:ext cx="124532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【16】</a:t>
            </a:r>
            <a:endParaRPr kumimoji="1" lang="ja-JP" altLang="en-US" sz="24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pic>
        <p:nvPicPr>
          <p:cNvPr id="8" name="図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687" y="3102128"/>
            <a:ext cx="3331028" cy="3353233"/>
          </a:xfrm>
          <a:prstGeom prst="rect">
            <a:avLst/>
          </a:prstGeom>
        </p:spPr>
      </p:pic>
      <p:sp>
        <p:nvSpPr>
          <p:cNvPr id="7" name="楕円 2"/>
          <p:cNvSpPr/>
          <p:nvPr/>
        </p:nvSpPr>
        <p:spPr>
          <a:xfrm>
            <a:off x="4141720" y="2836015"/>
            <a:ext cx="4025995" cy="388546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4" name="フッター プレースホルダー 3"/>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Tree>
    <p:extLst>
      <p:ext uri="{BB962C8B-B14F-4D97-AF65-F5344CB8AC3E}">
        <p14:creationId xmlns:p14="http://schemas.microsoft.com/office/powerpoint/2010/main" val="6326488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rotWithShape="1">
          <a:blip r:embed="rId3">
            <a:extLst>
              <a:ext uri="{28A0092B-C50C-407E-A947-70E740481C1C}">
                <a14:useLocalDpi xmlns:a14="http://schemas.microsoft.com/office/drawing/2010/main" val="0"/>
              </a:ext>
            </a:extLst>
          </a:blip>
          <a:srcRect l="248" t="10696" r="24504" b="2044"/>
          <a:stretch/>
        </p:blipFill>
        <p:spPr>
          <a:xfrm>
            <a:off x="854110" y="627530"/>
            <a:ext cx="10213950" cy="6662549"/>
          </a:xfrm>
          <a:prstGeom prst="rect">
            <a:avLst/>
          </a:prstGeom>
        </p:spPr>
      </p:pic>
      <p:sp>
        <p:nvSpPr>
          <p:cNvPr id="4" name="テキスト ボックス 3"/>
          <p:cNvSpPr txBox="1"/>
          <p:nvPr/>
        </p:nvSpPr>
        <p:spPr>
          <a:xfrm>
            <a:off x="2175" y="0"/>
            <a:ext cx="12189825" cy="892552"/>
          </a:xfrm>
          <a:prstGeom prst="rect">
            <a:avLst/>
          </a:prstGeom>
          <a:solidFill>
            <a:srgbClr val="0070C0"/>
          </a:solidFill>
          <a:ln w="38100">
            <a:solidFill>
              <a:srgbClr val="0070C0"/>
            </a:solidFill>
          </a:ln>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　　　  </a:t>
            </a:r>
            <a:r>
              <a:rPr kumimoji="1" lang="ja-JP" altLang="en-US"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正方形をかくプログラムをつくる</a:t>
            </a:r>
            <a:endParaRPr kumimoji="1" lang="en-US" altLang="ja-JP"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テキスト ボックス 6"/>
          <p:cNvSpPr txBox="1"/>
          <p:nvPr/>
        </p:nvSpPr>
        <p:spPr>
          <a:xfrm>
            <a:off x="10911840" y="10667"/>
            <a:ext cx="128016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【18】</a:t>
            </a:r>
            <a:endParaRPr kumimoji="1" lang="ja-JP" altLang="en-US" sz="24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8" name="楕円 2"/>
          <p:cNvSpPr/>
          <p:nvPr/>
        </p:nvSpPr>
        <p:spPr>
          <a:xfrm>
            <a:off x="1283927" y="1947203"/>
            <a:ext cx="1549709" cy="632774"/>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 name="楕円 2"/>
          <p:cNvSpPr/>
          <p:nvPr/>
        </p:nvSpPr>
        <p:spPr>
          <a:xfrm>
            <a:off x="854110" y="1151384"/>
            <a:ext cx="506897" cy="506896"/>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0" name="楕円 2"/>
          <p:cNvSpPr/>
          <p:nvPr/>
        </p:nvSpPr>
        <p:spPr>
          <a:xfrm>
            <a:off x="1220770" y="1369357"/>
            <a:ext cx="1612866" cy="58309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 name="フッター プレースホルダー 2"/>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pic>
        <p:nvPicPr>
          <p:cNvPr id="12" name="図 11"/>
          <p:cNvPicPr>
            <a:picLocks noChangeAspect="1"/>
          </p:cNvPicPr>
          <p:nvPr/>
        </p:nvPicPr>
        <p:blipFill rotWithShape="1">
          <a:blip r:embed="rId4">
            <a:extLst>
              <a:ext uri="{28A0092B-C50C-407E-A947-70E740481C1C}">
                <a14:useLocalDpi xmlns:a14="http://schemas.microsoft.com/office/drawing/2010/main" val="0"/>
              </a:ext>
            </a:extLst>
          </a:blip>
          <a:srcRect b="70683"/>
          <a:stretch/>
        </p:blipFill>
        <p:spPr>
          <a:xfrm>
            <a:off x="3699931" y="1160884"/>
            <a:ext cx="2956092" cy="3317831"/>
          </a:xfrm>
          <a:prstGeom prst="rect">
            <a:avLst/>
          </a:prstGeom>
        </p:spPr>
      </p:pic>
      <p:sp>
        <p:nvSpPr>
          <p:cNvPr id="2" name="テキスト ボックス 1"/>
          <p:cNvSpPr txBox="1"/>
          <p:nvPr/>
        </p:nvSpPr>
        <p:spPr>
          <a:xfrm>
            <a:off x="3699931" y="3707999"/>
            <a:ext cx="5893664" cy="3170099"/>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一辺を</a:t>
            </a: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100</a:t>
            </a: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歩</a:t>
            </a:r>
            <a:r>
              <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分</a:t>
            </a: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とし、</a:t>
            </a:r>
            <a:endPar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正方形をかく</a:t>
            </a:r>
            <a:endPar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プログラムを</a:t>
            </a:r>
            <a:endPar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つくってみよう。</a:t>
            </a:r>
            <a:endPar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3" name="楕円 2"/>
          <p:cNvSpPr/>
          <p:nvPr/>
        </p:nvSpPr>
        <p:spPr>
          <a:xfrm>
            <a:off x="854110" y="2904375"/>
            <a:ext cx="506897" cy="506896"/>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6979544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rotWithShape="1">
          <a:blip r:embed="rId3">
            <a:extLst>
              <a:ext uri="{28A0092B-C50C-407E-A947-70E740481C1C}">
                <a14:useLocalDpi xmlns:a14="http://schemas.microsoft.com/office/drawing/2010/main" val="0"/>
              </a:ext>
            </a:extLst>
          </a:blip>
          <a:srcRect l="3873" t="13333" r="3159" b="13114"/>
          <a:stretch/>
        </p:blipFill>
        <p:spPr>
          <a:xfrm>
            <a:off x="0" y="906863"/>
            <a:ext cx="13372275" cy="5951137"/>
          </a:xfrm>
          <a:prstGeom prst="rect">
            <a:avLst/>
          </a:prstGeom>
        </p:spPr>
      </p:pic>
      <p:sp>
        <p:nvSpPr>
          <p:cNvPr id="3" name="テキスト ボックス 2"/>
          <p:cNvSpPr txBox="1"/>
          <p:nvPr/>
        </p:nvSpPr>
        <p:spPr>
          <a:xfrm>
            <a:off x="5721699" y="2912935"/>
            <a:ext cx="587829"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正解例</a:t>
            </a:r>
            <a:endParaRPr kumimoji="1" lang="ja-JP" altLang="en-US" sz="40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7" name="テキスト ボックス 6"/>
          <p:cNvSpPr txBox="1"/>
          <p:nvPr/>
        </p:nvSpPr>
        <p:spPr>
          <a:xfrm>
            <a:off x="0" y="-47762"/>
            <a:ext cx="12192000" cy="954107"/>
          </a:xfrm>
          <a:prstGeom prst="rect">
            <a:avLst/>
          </a:prstGeom>
          <a:solidFill>
            <a:srgbClr val="0070C0"/>
          </a:solidFill>
          <a:ln w="381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正方形をかくプログラム</a:t>
            </a:r>
            <a:endParaRPr kumimoji="1" lang="en-US" altLang="ja-JP"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 name="テキスト ボックス 8"/>
          <p:cNvSpPr txBox="1"/>
          <p:nvPr/>
        </p:nvSpPr>
        <p:spPr>
          <a:xfrm>
            <a:off x="11033760" y="-4158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【19】</a:t>
            </a:r>
            <a:endParaRPr kumimoji="1" lang="ja-JP" altLang="en-US" sz="24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pic>
        <p:nvPicPr>
          <p:cNvPr id="5" name="図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21775" y="1310971"/>
            <a:ext cx="1448915" cy="5547029"/>
          </a:xfrm>
          <a:prstGeom prst="rect">
            <a:avLst/>
          </a:prstGeom>
        </p:spPr>
      </p:pic>
      <p:sp>
        <p:nvSpPr>
          <p:cNvPr id="6" name="フッター プレースホルダー 5"/>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Tree>
    <p:extLst>
      <p:ext uri="{BB962C8B-B14F-4D97-AF65-F5344CB8AC3E}">
        <p14:creationId xmlns:p14="http://schemas.microsoft.com/office/powerpoint/2010/main" val="4996315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p:cNvPicPr>
            <a:picLocks noChangeAspect="1"/>
          </p:cNvPicPr>
          <p:nvPr/>
        </p:nvPicPr>
        <p:blipFill>
          <a:blip r:embed="rId3"/>
          <a:stretch>
            <a:fillRect/>
          </a:stretch>
        </p:blipFill>
        <p:spPr>
          <a:xfrm>
            <a:off x="610133" y="400109"/>
            <a:ext cx="10760271" cy="6374763"/>
          </a:xfrm>
          <a:prstGeom prst="rect">
            <a:avLst/>
          </a:prstGeom>
        </p:spPr>
      </p:pic>
      <p:sp>
        <p:nvSpPr>
          <p:cNvPr id="5" name="テキスト ボックス 4"/>
          <p:cNvSpPr txBox="1"/>
          <p:nvPr/>
        </p:nvSpPr>
        <p:spPr>
          <a:xfrm>
            <a:off x="2649181" y="0"/>
            <a:ext cx="7827480" cy="400110"/>
          </a:xfrm>
          <a:prstGeom prst="rect">
            <a:avLst/>
          </a:prstGeom>
          <a:noFill/>
        </p:spPr>
        <p:txBody>
          <a:bodyPr wrap="square" rtlCol="0">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smtClean="0">
                <a:ln>
                  <a:noFill/>
                </a:ln>
                <a:solidFill>
                  <a:srgbClr val="000000"/>
                </a:solidFill>
                <a:effectLst/>
                <a:uLnTx/>
                <a:uFillTx/>
                <a:latin typeface="游ゴシック" panose="020B0400000000000000" pitchFamily="50" charset="-128"/>
                <a:ea typeface="游ゴシック" panose="020B0400000000000000" pitchFamily="50" charset="-128"/>
                <a:cs typeface="+mn-cs"/>
              </a:rPr>
              <a:t>プログラミング教育年間指導計画（</a:t>
            </a:r>
            <a:r>
              <a:rPr kumimoji="1" lang="ja-JP" altLang="en-US" sz="20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案）</a:t>
            </a:r>
          </a:p>
        </p:txBody>
      </p:sp>
      <p:sp>
        <p:nvSpPr>
          <p:cNvPr id="3" name="角丸四角形 2"/>
          <p:cNvSpPr/>
          <p:nvPr/>
        </p:nvSpPr>
        <p:spPr>
          <a:xfrm>
            <a:off x="8018585" y="1758462"/>
            <a:ext cx="2873828" cy="371789"/>
          </a:xfrm>
          <a:prstGeom prst="roundRect">
            <a:avLst/>
          </a:prstGeom>
          <a:noFill/>
          <a:ln w="571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56436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テキスト ボックス 2"/>
          <p:cNvSpPr txBox="1"/>
          <p:nvPr/>
        </p:nvSpPr>
        <p:spPr>
          <a:xfrm>
            <a:off x="2736574" y="2419730"/>
            <a:ext cx="5368833" cy="2800767"/>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「繰り返し」の</a:t>
            </a:r>
            <a:endPar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ブロックを使って、プログラムをつくりかえよう。</a:t>
            </a:r>
            <a:endPar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4" name="楕円 2"/>
          <p:cNvSpPr/>
          <p:nvPr/>
        </p:nvSpPr>
        <p:spPr>
          <a:xfrm>
            <a:off x="334334" y="1937237"/>
            <a:ext cx="1405014" cy="825841"/>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テキスト ボックス 4"/>
          <p:cNvSpPr txBox="1"/>
          <p:nvPr/>
        </p:nvSpPr>
        <p:spPr>
          <a:xfrm>
            <a:off x="0" y="17418"/>
            <a:ext cx="12192000" cy="954107"/>
          </a:xfrm>
          <a:prstGeom prst="rect">
            <a:avLst/>
          </a:prstGeom>
          <a:solidFill>
            <a:srgbClr val="0070C0"/>
          </a:solidFill>
          <a:ln w="38100">
            <a:solidFill>
              <a:srgbClr val="0070C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正方形（繰り返しのブロックを使用）</a:t>
            </a:r>
            <a:endParaRPr kumimoji="1" lang="en-US" altLang="ja-JP"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8" name="テキスト ボックス 7"/>
          <p:cNvSpPr txBox="1"/>
          <p:nvPr/>
        </p:nvSpPr>
        <p:spPr>
          <a:xfrm>
            <a:off x="11033760" y="-4158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【20】</a:t>
            </a:r>
            <a:endParaRPr kumimoji="1" lang="ja-JP" altLang="en-US" sz="24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 name="フッター プレースホルダー 1"/>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
        <p:nvSpPr>
          <p:cNvPr id="9" name="楕円 2"/>
          <p:cNvSpPr/>
          <p:nvPr/>
        </p:nvSpPr>
        <p:spPr>
          <a:xfrm>
            <a:off x="0" y="2763078"/>
            <a:ext cx="506897" cy="506896"/>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488938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39486"/>
            <a:ext cx="12192000" cy="6858000"/>
          </a:xfrm>
          <a:prstGeom prst="rect">
            <a:avLst/>
          </a:prstGeom>
        </p:spPr>
      </p:pic>
      <p:sp>
        <p:nvSpPr>
          <p:cNvPr id="6" name="テキスト ボックス 5"/>
          <p:cNvSpPr txBox="1"/>
          <p:nvPr/>
        </p:nvSpPr>
        <p:spPr>
          <a:xfrm>
            <a:off x="5921828" y="2601686"/>
            <a:ext cx="701419" cy="1945506"/>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正解例</a:t>
            </a:r>
            <a:endParaRPr kumimoji="1" lang="ja-JP" altLang="en-US" sz="40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7" name="テキスト ボックス 6"/>
          <p:cNvSpPr txBox="1"/>
          <p:nvPr/>
        </p:nvSpPr>
        <p:spPr>
          <a:xfrm>
            <a:off x="0" y="0"/>
            <a:ext cx="12192000" cy="954107"/>
          </a:xfrm>
          <a:prstGeom prst="rect">
            <a:avLst/>
          </a:prstGeom>
          <a:solidFill>
            <a:srgbClr val="0070C0"/>
          </a:solidFill>
          <a:ln w="38100">
            <a:solidFill>
              <a:srgbClr val="0070C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正方形（繰り返しのブロックを使用）</a:t>
            </a:r>
            <a:endParaRPr kumimoji="1" lang="en-US" altLang="ja-JP"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 name="テキスト ボックス 8"/>
          <p:cNvSpPr txBox="1"/>
          <p:nvPr/>
        </p:nvSpPr>
        <p:spPr>
          <a:xfrm>
            <a:off x="11033760" y="-4158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【21】</a:t>
            </a:r>
            <a:endParaRPr kumimoji="1" lang="ja-JP" altLang="en-US" sz="24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pic>
        <p:nvPicPr>
          <p:cNvPr id="4" name="図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82871" y="995694"/>
            <a:ext cx="2747072" cy="5417407"/>
          </a:xfrm>
          <a:prstGeom prst="rect">
            <a:avLst/>
          </a:prstGeom>
        </p:spPr>
      </p:pic>
      <p:sp>
        <p:nvSpPr>
          <p:cNvPr id="3" name="フッター プレースホルダー 2"/>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Tree>
    <p:extLst>
      <p:ext uri="{BB962C8B-B14F-4D97-AF65-F5344CB8AC3E}">
        <p14:creationId xmlns:p14="http://schemas.microsoft.com/office/powerpoint/2010/main" val="32028183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rotWithShape="1">
          <a:blip r:embed="rId3">
            <a:extLst>
              <a:ext uri="{28A0092B-C50C-407E-A947-70E740481C1C}">
                <a14:useLocalDpi xmlns:a14="http://schemas.microsoft.com/office/drawing/2010/main" val="0"/>
              </a:ext>
            </a:extLst>
          </a:blip>
          <a:srcRect r="41813" b="38815"/>
          <a:stretch/>
        </p:blipFill>
        <p:spPr>
          <a:xfrm>
            <a:off x="-416003" y="-562282"/>
            <a:ext cx="13024005" cy="7703474"/>
          </a:xfrm>
          <a:prstGeom prst="rect">
            <a:avLst/>
          </a:prstGeom>
        </p:spPr>
      </p:pic>
      <p:sp>
        <p:nvSpPr>
          <p:cNvPr id="3" name="テキスト ボックス 2"/>
          <p:cNvSpPr txBox="1"/>
          <p:nvPr/>
        </p:nvSpPr>
        <p:spPr>
          <a:xfrm>
            <a:off x="6960327" y="3289455"/>
            <a:ext cx="4866584" cy="2123658"/>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「正三角形」を</a:t>
            </a:r>
            <a:endPar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かくプログラムにつくりかえよう。</a:t>
            </a:r>
            <a:endPar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4" name="テキスト ボックス 3"/>
          <p:cNvSpPr txBox="1"/>
          <p:nvPr/>
        </p:nvSpPr>
        <p:spPr>
          <a:xfrm>
            <a:off x="0" y="0"/>
            <a:ext cx="12192000" cy="954107"/>
          </a:xfrm>
          <a:prstGeom prst="rect">
            <a:avLst/>
          </a:prstGeom>
          <a:solidFill>
            <a:srgbClr val="0070C0"/>
          </a:solidFill>
          <a:ln w="381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正三角形をかくプログラムをつくる</a:t>
            </a:r>
            <a:r>
              <a:rPr kumimoji="1" lang="ja-JP" altLang="en-US" sz="800" b="1"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テキスト ボックス 6"/>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【23】</a:t>
            </a:r>
            <a:endParaRPr kumimoji="1" lang="ja-JP" altLang="en-US" sz="24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フッター プレースホルダー 4"/>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Tree>
    <p:extLst>
      <p:ext uri="{BB962C8B-B14F-4D97-AF65-F5344CB8AC3E}">
        <p14:creationId xmlns:p14="http://schemas.microsoft.com/office/powerpoint/2010/main" val="32970896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0" y="-5507"/>
            <a:ext cx="12192000" cy="6858000"/>
          </a:xfrm>
          <a:prstGeom prst="rect">
            <a:avLst/>
          </a:prstGeom>
        </p:spPr>
      </p:pic>
      <p:sp>
        <p:nvSpPr>
          <p:cNvPr id="6" name="テキスト ボックス 5"/>
          <p:cNvSpPr txBox="1"/>
          <p:nvPr/>
        </p:nvSpPr>
        <p:spPr>
          <a:xfrm>
            <a:off x="7356849" y="2133452"/>
            <a:ext cx="718458" cy="1323439"/>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失敗</a:t>
            </a:r>
            <a:endParaRPr kumimoji="1" lang="ja-JP" altLang="en-US" sz="40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7" name="テキスト ボックス 6"/>
          <p:cNvSpPr txBox="1"/>
          <p:nvPr/>
        </p:nvSpPr>
        <p:spPr>
          <a:xfrm>
            <a:off x="5785254" y="4029458"/>
            <a:ext cx="2471267" cy="584775"/>
          </a:xfrm>
          <a:prstGeom prst="rect">
            <a:avLst/>
          </a:prstGeom>
          <a:noFill/>
          <a:ln w="38100">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rPr>
              <a:t>何</a:t>
            </a:r>
            <a:r>
              <a:rPr kumimoji="1" lang="ja-JP" altLang="en-US" sz="32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が原因？</a:t>
            </a:r>
            <a:endParaRPr kumimoji="1" lang="ja-JP" altLang="en-US" sz="32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9" name="テキスト ボックス 8"/>
          <p:cNvSpPr txBox="1"/>
          <p:nvPr/>
        </p:nvSpPr>
        <p:spPr>
          <a:xfrm>
            <a:off x="11040290" y="-5507"/>
            <a:ext cx="1158240" cy="4616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【24】</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pic>
        <p:nvPicPr>
          <p:cNvPr id="5" name="図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9471" y="1289591"/>
            <a:ext cx="2906784" cy="5550721"/>
          </a:xfrm>
          <a:prstGeom prst="rect">
            <a:avLst/>
          </a:prstGeom>
        </p:spPr>
      </p:pic>
      <p:sp>
        <p:nvSpPr>
          <p:cNvPr id="2" name="フッター プレースホルダー 1"/>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
        <p:nvSpPr>
          <p:cNvPr id="10" name="楕円 2"/>
          <p:cNvSpPr/>
          <p:nvPr/>
        </p:nvSpPr>
        <p:spPr>
          <a:xfrm>
            <a:off x="8778671" y="1446962"/>
            <a:ext cx="2522136" cy="2505443"/>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814334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テキスト ボックス 22"/>
          <p:cNvSpPr txBox="1"/>
          <p:nvPr/>
        </p:nvSpPr>
        <p:spPr>
          <a:xfrm>
            <a:off x="5427950" y="2077813"/>
            <a:ext cx="6518365" cy="3170099"/>
          </a:xfrm>
          <a:prstGeom prst="rect">
            <a:avLst/>
          </a:prstGeom>
          <a:noFill/>
          <a:ln w="12700">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正三角形をつくるためには、進行方向に対して、</a:t>
            </a:r>
            <a:endParaRPr kumimoji="1" lang="en-US" altLang="ja-JP" sz="40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0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0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3" name="直線矢印コネクタ 2"/>
          <p:cNvCxnSpPr/>
          <p:nvPr/>
        </p:nvCxnSpPr>
        <p:spPr>
          <a:xfrm>
            <a:off x="277223" y="4569306"/>
            <a:ext cx="2547257"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線矢印コネクタ 5"/>
          <p:cNvCxnSpPr/>
          <p:nvPr/>
        </p:nvCxnSpPr>
        <p:spPr>
          <a:xfrm>
            <a:off x="2824109" y="4569306"/>
            <a:ext cx="2547257" cy="0"/>
          </a:xfrm>
          <a:prstGeom prst="straightConnector1">
            <a:avLst/>
          </a:prstGeom>
          <a:ln w="381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 name="直線矢印コネクタ 6"/>
          <p:cNvCxnSpPr/>
          <p:nvPr/>
        </p:nvCxnSpPr>
        <p:spPr>
          <a:xfrm flipH="1" flipV="1">
            <a:off x="1451842" y="2535489"/>
            <a:ext cx="1327521" cy="2010812"/>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線矢印コネクタ 9"/>
          <p:cNvCxnSpPr/>
          <p:nvPr/>
        </p:nvCxnSpPr>
        <p:spPr>
          <a:xfrm flipV="1">
            <a:off x="2808037" y="2645912"/>
            <a:ext cx="1211554" cy="192454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左カーブ矢印 14"/>
          <p:cNvSpPr/>
          <p:nvPr/>
        </p:nvSpPr>
        <p:spPr>
          <a:xfrm rot="6977021" flipH="1">
            <a:off x="2737912" y="3296349"/>
            <a:ext cx="546998" cy="1456513"/>
          </a:xfrm>
          <a:prstGeom prst="curvedLeftArrow">
            <a:avLst>
              <a:gd name="adj1" fmla="val 25000"/>
              <a:gd name="adj2" fmla="val 97450"/>
              <a:gd name="adj3" fmla="val 25000"/>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6" name="アーチ 15"/>
          <p:cNvSpPr/>
          <p:nvPr/>
        </p:nvSpPr>
        <p:spPr>
          <a:xfrm rot="3950613">
            <a:off x="2999591" y="4146600"/>
            <a:ext cx="656213" cy="214300"/>
          </a:xfrm>
          <a:prstGeom prst="blockArc">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9" name="テキスト ボックス 18"/>
          <p:cNvSpPr txBox="1"/>
          <p:nvPr/>
        </p:nvSpPr>
        <p:spPr>
          <a:xfrm>
            <a:off x="3463559" y="3753492"/>
            <a:ext cx="155448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６０</a:t>
            </a:r>
            <a:r>
              <a:rPr kumimoji="1" lang="en-US" altLang="ja-JP" sz="32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a:t>
            </a:r>
            <a:endParaRPr kumimoji="1" lang="ja-JP" altLang="en-US" sz="32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20" name="テキスト ボックス 19"/>
          <p:cNvSpPr txBox="1"/>
          <p:nvPr/>
        </p:nvSpPr>
        <p:spPr>
          <a:xfrm>
            <a:off x="2033539" y="3152011"/>
            <a:ext cx="184622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１２０</a:t>
            </a:r>
            <a:r>
              <a:rPr kumimoji="1" lang="en-US" altLang="ja-JP" sz="32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endPar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21" name="テキスト ボックス 20"/>
          <p:cNvSpPr txBox="1"/>
          <p:nvPr/>
        </p:nvSpPr>
        <p:spPr>
          <a:xfrm>
            <a:off x="6942032" y="3468920"/>
            <a:ext cx="3631475"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48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a:t>
            </a:r>
            <a:r>
              <a:rPr kumimoji="1" lang="ja-JP" altLang="en-US" sz="48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　６０</a:t>
            </a:r>
            <a:r>
              <a:rPr kumimoji="1" lang="en-US" altLang="ja-JP" sz="48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8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○１２０</a:t>
            </a:r>
            <a:r>
              <a:rPr kumimoji="1" lang="en-US" altLang="ja-JP" sz="48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endParaRPr kumimoji="1" lang="ja-JP" altLang="en-US" sz="48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22" name="テキスト ボックス 21"/>
          <p:cNvSpPr txBox="1"/>
          <p:nvPr/>
        </p:nvSpPr>
        <p:spPr>
          <a:xfrm>
            <a:off x="452574" y="397803"/>
            <a:ext cx="6854388"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回す角の大きさについて</a:t>
            </a: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4" name="テキスト ボックス 13"/>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【26】</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 name="テキスト ボックス 1"/>
          <p:cNvSpPr txBox="1"/>
          <p:nvPr/>
        </p:nvSpPr>
        <p:spPr>
          <a:xfrm>
            <a:off x="4338562" y="3576649"/>
            <a:ext cx="705679"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0" b="0"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a:t>
            </a:r>
            <a:endParaRPr kumimoji="1" lang="ja-JP" altLang="en-US" sz="6000" b="0"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17" name="テキスト ボックス 16"/>
          <p:cNvSpPr txBox="1"/>
          <p:nvPr/>
        </p:nvSpPr>
        <p:spPr>
          <a:xfrm>
            <a:off x="2452024" y="2562647"/>
            <a:ext cx="70567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endParaRPr kumimoji="1" lang="ja-JP" altLang="en-US" sz="44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5" name="フッター プレースホルダー 4"/>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Tree>
    <p:extLst>
      <p:ext uri="{BB962C8B-B14F-4D97-AF65-F5344CB8AC3E}">
        <p14:creationId xmlns:p14="http://schemas.microsoft.com/office/powerpoint/2010/main" val="36376966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線矢印コネクタ 2"/>
          <p:cNvCxnSpPr/>
          <p:nvPr/>
        </p:nvCxnSpPr>
        <p:spPr>
          <a:xfrm>
            <a:off x="645065" y="4030744"/>
            <a:ext cx="2547257"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線矢印コネクタ 5"/>
          <p:cNvCxnSpPr/>
          <p:nvPr/>
        </p:nvCxnSpPr>
        <p:spPr>
          <a:xfrm>
            <a:off x="3192321" y="4029634"/>
            <a:ext cx="2547257" cy="0"/>
          </a:xfrm>
          <a:prstGeom prst="straightConnector1">
            <a:avLst/>
          </a:prstGeom>
          <a:ln w="381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0" name="直線矢印コネクタ 9"/>
          <p:cNvCxnSpPr/>
          <p:nvPr/>
        </p:nvCxnSpPr>
        <p:spPr>
          <a:xfrm flipH="1">
            <a:off x="645064" y="2054021"/>
            <a:ext cx="1247966" cy="197561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左カーブ矢印 14"/>
          <p:cNvSpPr/>
          <p:nvPr/>
        </p:nvSpPr>
        <p:spPr>
          <a:xfrm rot="7073309" flipH="1">
            <a:off x="3142852" y="2756847"/>
            <a:ext cx="440217" cy="1481867"/>
          </a:xfrm>
          <a:prstGeom prst="curvedLeftArrow">
            <a:avLst>
              <a:gd name="adj1" fmla="val 25000"/>
              <a:gd name="adj2" fmla="val 97450"/>
              <a:gd name="adj3" fmla="val 25000"/>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6" name="アーチ 15"/>
          <p:cNvSpPr/>
          <p:nvPr/>
        </p:nvSpPr>
        <p:spPr>
          <a:xfrm rot="18091773">
            <a:off x="2312721" y="3611517"/>
            <a:ext cx="656213" cy="267153"/>
          </a:xfrm>
          <a:prstGeom prst="blockArc">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2" name="テキスト ボックス 21"/>
          <p:cNvSpPr txBox="1"/>
          <p:nvPr/>
        </p:nvSpPr>
        <p:spPr>
          <a:xfrm>
            <a:off x="452574" y="397803"/>
            <a:ext cx="681319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回す角の大きさについて</a:t>
            </a: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13" name="直線矢印コネクタ 12"/>
          <p:cNvCxnSpPr/>
          <p:nvPr/>
        </p:nvCxnSpPr>
        <p:spPr>
          <a:xfrm flipH="1" flipV="1">
            <a:off x="1898152" y="2044082"/>
            <a:ext cx="1273628" cy="1985552"/>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4" name="テキスト ボックス 13"/>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【28】</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 name="アーチ 1"/>
          <p:cNvSpPr/>
          <p:nvPr/>
        </p:nvSpPr>
        <p:spPr>
          <a:xfrm>
            <a:off x="2033874" y="2922662"/>
            <a:ext cx="2126149" cy="2232473"/>
          </a:xfrm>
          <a:prstGeom prst="blockArc">
            <a:avLst>
              <a:gd name="adj1" fmla="val 10750188"/>
              <a:gd name="adj2" fmla="val 21559350"/>
              <a:gd name="adj3" fmla="val 3018"/>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7" name="テキスト ボックス 16"/>
          <p:cNvSpPr txBox="1"/>
          <p:nvPr/>
        </p:nvSpPr>
        <p:spPr>
          <a:xfrm>
            <a:off x="2089333" y="4618170"/>
            <a:ext cx="9431383" cy="2123658"/>
          </a:xfrm>
          <a:prstGeom prst="rect">
            <a:avLst/>
          </a:prstGeom>
          <a:noFill/>
          <a:ln w="12700">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回す</a:t>
            </a:r>
            <a:r>
              <a:rPr kumimoji="1" lang="ja-JP" altLang="en-US" sz="44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角</a:t>
            </a: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の大きさ</a:t>
            </a:r>
            <a:endPar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＝１８０</a:t>
            </a: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44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６０</a:t>
            </a:r>
            <a:r>
              <a:rPr kumimoji="1" lang="en-US" altLang="ja-JP" sz="44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a:t>
            </a:r>
            <a:r>
              <a:rPr kumimoji="1" lang="ja-JP" altLang="en-US" sz="44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（１つの角）</a:t>
            </a:r>
            <a:endParaRPr kumimoji="1" lang="en-US" altLang="ja-JP" sz="44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１２０</a:t>
            </a:r>
            <a:r>
              <a:rPr kumimoji="1" lang="en-US" altLang="ja-JP"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p>
        </p:txBody>
      </p:sp>
      <p:sp>
        <p:nvSpPr>
          <p:cNvPr id="5" name="フッター プレースホルダー 4"/>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Tree>
    <p:extLst>
      <p:ext uri="{BB962C8B-B14F-4D97-AF65-F5344CB8AC3E}">
        <p14:creationId xmlns:p14="http://schemas.microsoft.com/office/powerpoint/2010/main" val="5408929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右中かっこ 4"/>
          <p:cNvSpPr/>
          <p:nvPr/>
        </p:nvSpPr>
        <p:spPr>
          <a:xfrm>
            <a:off x="4830417" y="3008160"/>
            <a:ext cx="332476" cy="2130370"/>
          </a:xfrm>
          <a:prstGeom prst="rightBrace">
            <a:avLst>
              <a:gd name="adj1" fmla="val 48016"/>
              <a:gd name="adj2" fmla="val 49367"/>
            </a:avLst>
          </a:prstGeom>
          <a:noFill/>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6" name="テキスト ボックス 5"/>
          <p:cNvSpPr txBox="1"/>
          <p:nvPr/>
        </p:nvSpPr>
        <p:spPr>
          <a:xfrm>
            <a:off x="5989446" y="2663848"/>
            <a:ext cx="718458" cy="1938992"/>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正解例</a:t>
            </a:r>
            <a:endParaRPr kumimoji="1" lang="ja-JP" altLang="en-US" sz="40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7" name="テキスト ボックス 6"/>
          <p:cNvSpPr txBox="1"/>
          <p:nvPr/>
        </p:nvSpPr>
        <p:spPr>
          <a:xfrm>
            <a:off x="1" y="17787"/>
            <a:ext cx="12191999" cy="892552"/>
          </a:xfrm>
          <a:prstGeom prst="rect">
            <a:avLst/>
          </a:prstGeom>
          <a:solidFill>
            <a:srgbClr val="0070C0"/>
          </a:solidFill>
          <a:ln w="381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44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正三角形をかくプログラム</a:t>
            </a:r>
            <a:r>
              <a:rPr kumimoji="1" lang="ja-JP" altLang="en-US" sz="800" b="1"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1" name="テキスト ボックス 10"/>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【29】</a:t>
            </a:r>
            <a:endParaRPr kumimoji="1" lang="ja-JP" altLang="en-US" sz="24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pic>
        <p:nvPicPr>
          <p:cNvPr id="4" name="図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35276" y="1244615"/>
            <a:ext cx="2840893" cy="5557594"/>
          </a:xfrm>
          <a:prstGeom prst="rect">
            <a:avLst/>
          </a:prstGeom>
        </p:spPr>
      </p:pic>
      <p:sp>
        <p:nvSpPr>
          <p:cNvPr id="2" name="フッター プレースホルダー 1"/>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Tree>
    <p:extLst>
      <p:ext uri="{BB962C8B-B14F-4D97-AF65-F5344CB8AC3E}">
        <p14:creationId xmlns:p14="http://schemas.microsoft.com/office/powerpoint/2010/main" val="22580402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600893" y="334629"/>
            <a:ext cx="4885508" cy="6186309"/>
          </a:xfrm>
          <a:prstGeom prst="rect">
            <a:avLst/>
          </a:prstGeom>
          <a:noFill/>
          <a:ln w="19050">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きまりを使って</a:t>
            </a: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正五角形をかこう</a:t>
            </a: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3" name="テキスト ボックス 2"/>
          <p:cNvSpPr txBox="1"/>
          <p:nvPr/>
        </p:nvSpPr>
        <p:spPr>
          <a:xfrm>
            <a:off x="6318069" y="359452"/>
            <a:ext cx="4863737" cy="6186309"/>
          </a:xfrm>
          <a:prstGeom prst="rect">
            <a:avLst/>
          </a:prstGeom>
          <a:noFill/>
          <a:ln w="19050">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きまりを使って</a:t>
            </a: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正六角形をかこう</a:t>
            </a: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8" name="テキスト ボックス 7"/>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【32】</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pic>
        <p:nvPicPr>
          <p:cNvPr id="10" name="図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329" y="2001201"/>
            <a:ext cx="4061132" cy="4355150"/>
          </a:xfrm>
          <a:prstGeom prst="rect">
            <a:avLst/>
          </a:prstGeom>
        </p:spPr>
      </p:pic>
      <p:pic>
        <p:nvPicPr>
          <p:cNvPr id="11" name="図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8003" y="1881480"/>
            <a:ext cx="4474870" cy="4474870"/>
          </a:xfrm>
          <a:prstGeom prst="rect">
            <a:avLst/>
          </a:prstGeom>
        </p:spPr>
      </p:pic>
      <p:sp>
        <p:nvSpPr>
          <p:cNvPr id="4" name="フッター プレースホルダー 3"/>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Tree>
    <p:extLst>
      <p:ext uri="{BB962C8B-B14F-4D97-AF65-F5344CB8AC3E}">
        <p14:creationId xmlns:p14="http://schemas.microsoft.com/office/powerpoint/2010/main" val="178084558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p:cNvGraphicFramePr>
            <a:graphicFrameLocks noGrp="1"/>
          </p:cNvGraphicFramePr>
          <p:nvPr>
            <p:extLst/>
          </p:nvPr>
        </p:nvGraphicFramePr>
        <p:xfrm>
          <a:off x="548639" y="1319347"/>
          <a:ext cx="9938969" cy="3331031"/>
        </p:xfrm>
        <a:graphic>
          <a:graphicData uri="http://schemas.openxmlformats.org/drawingml/2006/table">
            <a:tbl>
              <a:tblPr firstRow="1" bandRow="1">
                <a:effectLst/>
                <a:tableStyleId>{5C22544A-7EE6-4342-B048-85BDC9FD1C3A}</a:tableStyleId>
              </a:tblPr>
              <a:tblGrid>
                <a:gridCol w="1674407">
                  <a:extLst>
                    <a:ext uri="{9D8B030D-6E8A-4147-A177-3AD203B41FA5}">
                      <a16:colId xmlns:a16="http://schemas.microsoft.com/office/drawing/2014/main" val="20000"/>
                    </a:ext>
                  </a:extLst>
                </a:gridCol>
                <a:gridCol w="1372713">
                  <a:extLst>
                    <a:ext uri="{9D8B030D-6E8A-4147-A177-3AD203B41FA5}">
                      <a16:colId xmlns:a16="http://schemas.microsoft.com/office/drawing/2014/main" val="20001"/>
                    </a:ext>
                  </a:extLst>
                </a:gridCol>
                <a:gridCol w="2142032">
                  <a:extLst>
                    <a:ext uri="{9D8B030D-6E8A-4147-A177-3AD203B41FA5}">
                      <a16:colId xmlns:a16="http://schemas.microsoft.com/office/drawing/2014/main" val="20002"/>
                    </a:ext>
                  </a:extLst>
                </a:gridCol>
                <a:gridCol w="2111864">
                  <a:extLst>
                    <a:ext uri="{9D8B030D-6E8A-4147-A177-3AD203B41FA5}">
                      <a16:colId xmlns:a16="http://schemas.microsoft.com/office/drawing/2014/main" val="20003"/>
                    </a:ext>
                  </a:extLst>
                </a:gridCol>
                <a:gridCol w="2637953">
                  <a:extLst>
                    <a:ext uri="{9D8B030D-6E8A-4147-A177-3AD203B41FA5}">
                      <a16:colId xmlns:a16="http://schemas.microsoft.com/office/drawing/2014/main" val="20004"/>
                    </a:ext>
                  </a:extLst>
                </a:gridCol>
              </a:tblGrid>
              <a:tr h="640078">
                <a:tc>
                  <a:txBody>
                    <a:bodyPr/>
                    <a:lstStyle/>
                    <a:p>
                      <a:r>
                        <a:rPr kumimoji="1" lang="ja-JP" altLang="en-US" sz="2400" dirty="0" smtClean="0">
                          <a:solidFill>
                            <a:schemeClr val="tx1"/>
                          </a:solidFill>
                        </a:rPr>
                        <a:t>正多角形</a:t>
                      </a:r>
                      <a:endParaRPr kumimoji="1" lang="ja-JP" alt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400" dirty="0" smtClean="0">
                          <a:solidFill>
                            <a:schemeClr val="tx1"/>
                          </a:solidFill>
                        </a:rPr>
                        <a:t>角の数</a:t>
                      </a:r>
                      <a:endParaRPr kumimoji="1" lang="ja-JP" alt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400" dirty="0" smtClean="0">
                          <a:solidFill>
                            <a:schemeClr val="tx1"/>
                          </a:solidFill>
                        </a:rPr>
                        <a:t>  </a:t>
                      </a:r>
                      <a:r>
                        <a:rPr kumimoji="1" lang="ja-JP" altLang="en-US" sz="2400" baseline="0" dirty="0" smtClean="0">
                          <a:solidFill>
                            <a:schemeClr val="tx1"/>
                          </a:solidFill>
                        </a:rPr>
                        <a:t>  </a:t>
                      </a:r>
                      <a:r>
                        <a:rPr kumimoji="1" lang="ja-JP" altLang="en-US" sz="2400" dirty="0" smtClean="0">
                          <a:solidFill>
                            <a:schemeClr val="tx1"/>
                          </a:solidFill>
                        </a:rPr>
                        <a:t>角の和</a:t>
                      </a:r>
                      <a:endParaRPr kumimoji="1" lang="ja-JP" alt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400" dirty="0" smtClean="0">
                          <a:solidFill>
                            <a:schemeClr val="tx1"/>
                          </a:solidFill>
                        </a:rPr>
                        <a:t>  １つの角</a:t>
                      </a:r>
                      <a:endParaRPr kumimoji="1" lang="ja-JP" alt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400" dirty="0" smtClean="0">
                          <a:solidFill>
                            <a:schemeClr val="tx1"/>
                          </a:solidFill>
                        </a:rPr>
                        <a:t>  </a:t>
                      </a:r>
                      <a:r>
                        <a:rPr kumimoji="1" lang="ja-JP" altLang="en-US" sz="2400" dirty="0" smtClean="0">
                          <a:solidFill>
                            <a:srgbClr val="0070C0"/>
                          </a:solidFill>
                        </a:rPr>
                        <a:t>回す角の大きさ</a:t>
                      </a:r>
                      <a:endParaRPr kumimoji="1" lang="en-US" altLang="ja-JP" sz="2400" dirty="0" smtClean="0">
                        <a:solidFill>
                          <a:srgbClr val="0070C0"/>
                        </a:solidFill>
                      </a:endParaRPr>
                    </a:p>
                    <a:p>
                      <a:endParaRPr kumimoji="1" lang="ja-JP" altLang="en-US" sz="2400"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627019">
                <a:tc>
                  <a:txBody>
                    <a:bodyPr/>
                    <a:lstStyle/>
                    <a:p>
                      <a:r>
                        <a:rPr kumimoji="1" lang="ja-JP" altLang="en-US" sz="3200" b="1" dirty="0" smtClean="0">
                          <a:solidFill>
                            <a:schemeClr val="tx1"/>
                          </a:solidFill>
                        </a:rPr>
                        <a:t>   三</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３</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１８０</a:t>
                      </a:r>
                      <a:r>
                        <a:rPr kumimoji="1" lang="en-US" altLang="ja-JP" sz="3200" b="1" dirty="0" smtClean="0">
                          <a:solidFill>
                            <a:schemeClr val="tx1"/>
                          </a:solidFill>
                        </a:rPr>
                        <a:t>°</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６０</a:t>
                      </a:r>
                      <a:r>
                        <a:rPr kumimoji="1" lang="en-US" altLang="ja-JP" sz="3200" b="1" dirty="0" smtClean="0">
                          <a:solidFill>
                            <a:schemeClr val="tx1"/>
                          </a:solidFill>
                        </a:rPr>
                        <a:t>°</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rgbClr val="0070C0"/>
                          </a:solidFill>
                        </a:rPr>
                        <a:t>１２０</a:t>
                      </a:r>
                      <a:r>
                        <a:rPr kumimoji="1" lang="en-US" altLang="ja-JP" sz="3200" b="1" dirty="0" smtClean="0">
                          <a:solidFill>
                            <a:srgbClr val="0070C0"/>
                          </a:solidFill>
                        </a:rPr>
                        <a:t>°</a:t>
                      </a:r>
                      <a:endParaRPr kumimoji="1" lang="ja-JP" altLang="en-US" sz="3200" b="1"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13954">
                <a:tc>
                  <a:txBody>
                    <a:bodyPr/>
                    <a:lstStyle/>
                    <a:p>
                      <a:r>
                        <a:rPr kumimoji="1" lang="ja-JP" altLang="en-US" sz="3200" b="1" dirty="0" smtClean="0">
                          <a:solidFill>
                            <a:schemeClr val="tx1"/>
                          </a:solidFill>
                        </a:rPr>
                        <a:t>   四</a:t>
                      </a:r>
                      <a:endParaRPr kumimoji="1" lang="en-US" altLang="ja-JP" sz="3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４</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３６０</a:t>
                      </a:r>
                      <a:r>
                        <a:rPr kumimoji="1" lang="en-US" altLang="ja-JP" sz="3200" b="1" dirty="0" smtClean="0">
                          <a:solidFill>
                            <a:schemeClr val="tx1"/>
                          </a:solidFill>
                        </a:rPr>
                        <a:t>°</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９０</a:t>
                      </a:r>
                      <a:r>
                        <a:rPr kumimoji="1" lang="en-US" altLang="ja-JP" sz="3200" b="1" dirty="0" smtClean="0">
                          <a:solidFill>
                            <a:schemeClr val="tx1"/>
                          </a:solidFill>
                        </a:rPr>
                        <a:t>°</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rgbClr val="0070C0"/>
                          </a:solidFill>
                        </a:rPr>
                        <a:t>　９０</a:t>
                      </a:r>
                      <a:r>
                        <a:rPr kumimoji="1" lang="en-US" altLang="ja-JP" sz="3200" b="1" dirty="0" smtClean="0">
                          <a:solidFill>
                            <a:srgbClr val="0070C0"/>
                          </a:solidFill>
                        </a:rPr>
                        <a:t>°</a:t>
                      </a:r>
                      <a:endParaRPr kumimoji="1" lang="ja-JP" altLang="en-US" sz="3200" b="1"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27018">
                <a:tc>
                  <a:txBody>
                    <a:bodyPr/>
                    <a:lstStyle/>
                    <a:p>
                      <a:r>
                        <a:rPr kumimoji="1" lang="ja-JP" altLang="en-US" sz="3200" b="1" dirty="0" smtClean="0">
                          <a:solidFill>
                            <a:schemeClr val="tx1"/>
                          </a:solidFill>
                        </a:rPr>
                        <a:t>   五</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５</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５４０</a:t>
                      </a:r>
                      <a:r>
                        <a:rPr kumimoji="1" lang="en-US" altLang="ja-JP" sz="3200" b="1" dirty="0" smtClean="0">
                          <a:solidFill>
                            <a:schemeClr val="tx1"/>
                          </a:solidFill>
                        </a:rPr>
                        <a:t>°</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１０８</a:t>
                      </a:r>
                      <a:r>
                        <a:rPr kumimoji="1" lang="en-US" altLang="ja-JP" sz="3200" b="1" dirty="0" smtClean="0">
                          <a:solidFill>
                            <a:schemeClr val="tx1"/>
                          </a:solidFill>
                        </a:rPr>
                        <a:t>°</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rgbClr val="0070C0"/>
                          </a:solidFill>
                        </a:rPr>
                        <a:t>　７２</a:t>
                      </a:r>
                      <a:r>
                        <a:rPr kumimoji="1" lang="en-US" altLang="ja-JP" sz="3200" b="1" dirty="0" smtClean="0">
                          <a:solidFill>
                            <a:srgbClr val="0070C0"/>
                          </a:solidFill>
                        </a:rPr>
                        <a:t>°</a:t>
                      </a:r>
                      <a:endParaRPr kumimoji="1" lang="ja-JP" altLang="en-US" sz="3200" b="1"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40080">
                <a:tc>
                  <a:txBody>
                    <a:bodyPr/>
                    <a:lstStyle/>
                    <a:p>
                      <a:r>
                        <a:rPr kumimoji="1" lang="ja-JP" altLang="en-US" sz="3200" b="1" dirty="0" smtClean="0">
                          <a:solidFill>
                            <a:schemeClr val="tx1"/>
                          </a:solidFill>
                        </a:rPr>
                        <a:t>   六</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６</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７２０</a:t>
                      </a:r>
                      <a:r>
                        <a:rPr kumimoji="1" lang="en-US" altLang="ja-JP" sz="3200" b="1" dirty="0" smtClean="0">
                          <a:solidFill>
                            <a:schemeClr val="tx1"/>
                          </a:solidFill>
                        </a:rPr>
                        <a:t>°</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１２０</a:t>
                      </a:r>
                      <a:r>
                        <a:rPr kumimoji="1" lang="en-US" altLang="ja-JP" sz="3200" b="1" dirty="0" smtClean="0">
                          <a:solidFill>
                            <a:schemeClr val="tx1"/>
                          </a:solidFill>
                        </a:rPr>
                        <a:t>°</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rgbClr val="0070C0"/>
                          </a:solidFill>
                        </a:rPr>
                        <a:t>　６０</a:t>
                      </a:r>
                      <a:r>
                        <a:rPr kumimoji="1" lang="en-US" altLang="ja-JP" sz="3200" b="1" dirty="0" smtClean="0">
                          <a:solidFill>
                            <a:srgbClr val="0070C0"/>
                          </a:solidFill>
                        </a:rPr>
                        <a:t>°</a:t>
                      </a:r>
                      <a:endParaRPr kumimoji="1" lang="ja-JP" altLang="en-US" sz="3200" b="1"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5" name="テキスト ボックス 4"/>
          <p:cNvSpPr txBox="1"/>
          <p:nvPr/>
        </p:nvSpPr>
        <p:spPr>
          <a:xfrm>
            <a:off x="548639" y="326572"/>
            <a:ext cx="10685418" cy="646331"/>
          </a:xfrm>
          <a:prstGeom prst="rect">
            <a:avLst/>
          </a:prstGeom>
          <a:noFill/>
          <a:ln w="381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正多角形</a:t>
            </a:r>
            <a:r>
              <a:rPr kumimoji="1" lang="ja-JP" altLang="en-US" sz="36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をかくときの「きまり」について考える</a:t>
            </a:r>
            <a:endParaRPr kumimoji="1" lang="ja-JP" altLang="en-US" sz="36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2" name="テキスト ボックス 11"/>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【39】</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pic>
        <p:nvPicPr>
          <p:cNvPr id="13" name="図 12"/>
          <p:cNvPicPr>
            <a:picLocks noChangeAspect="1"/>
          </p:cNvPicPr>
          <p:nvPr/>
        </p:nvPicPr>
        <p:blipFill>
          <a:blip r:embed="rId3"/>
          <a:stretch>
            <a:fillRect/>
          </a:stretch>
        </p:blipFill>
        <p:spPr>
          <a:xfrm>
            <a:off x="904487" y="2186657"/>
            <a:ext cx="616376" cy="565251"/>
          </a:xfrm>
          <a:prstGeom prst="rect">
            <a:avLst/>
          </a:prstGeom>
        </p:spPr>
      </p:pic>
      <p:pic>
        <p:nvPicPr>
          <p:cNvPr id="14" name="図 13"/>
          <p:cNvPicPr>
            <a:picLocks noChangeAspect="1"/>
          </p:cNvPicPr>
          <p:nvPr/>
        </p:nvPicPr>
        <p:blipFill>
          <a:blip r:embed="rId4"/>
          <a:stretch>
            <a:fillRect/>
          </a:stretch>
        </p:blipFill>
        <p:spPr>
          <a:xfrm>
            <a:off x="972586" y="2866769"/>
            <a:ext cx="480177" cy="463165"/>
          </a:xfrm>
          <a:prstGeom prst="rect">
            <a:avLst/>
          </a:prstGeom>
        </p:spPr>
      </p:pic>
      <p:pic>
        <p:nvPicPr>
          <p:cNvPr id="15" name="図 14"/>
          <p:cNvPicPr>
            <a:picLocks noChangeAspect="1"/>
          </p:cNvPicPr>
          <p:nvPr/>
        </p:nvPicPr>
        <p:blipFill>
          <a:blip r:embed="rId5"/>
          <a:stretch>
            <a:fillRect/>
          </a:stretch>
        </p:blipFill>
        <p:spPr>
          <a:xfrm>
            <a:off x="904487" y="3440039"/>
            <a:ext cx="548276" cy="522208"/>
          </a:xfrm>
          <a:prstGeom prst="rect">
            <a:avLst/>
          </a:prstGeom>
        </p:spPr>
      </p:pic>
      <p:pic>
        <p:nvPicPr>
          <p:cNvPr id="16" name="図 15"/>
          <p:cNvPicPr>
            <a:picLocks noChangeAspect="1"/>
          </p:cNvPicPr>
          <p:nvPr/>
        </p:nvPicPr>
        <p:blipFill>
          <a:blip r:embed="rId6"/>
          <a:stretch>
            <a:fillRect/>
          </a:stretch>
        </p:blipFill>
        <p:spPr>
          <a:xfrm>
            <a:off x="887066" y="4061326"/>
            <a:ext cx="572831" cy="501969"/>
          </a:xfrm>
          <a:prstGeom prst="rect">
            <a:avLst/>
          </a:prstGeom>
        </p:spPr>
      </p:pic>
      <p:sp>
        <p:nvSpPr>
          <p:cNvPr id="10" name="上矢印 9"/>
          <p:cNvSpPr/>
          <p:nvPr/>
        </p:nvSpPr>
        <p:spPr>
          <a:xfrm>
            <a:off x="8342811" y="4648867"/>
            <a:ext cx="535578" cy="1246448"/>
          </a:xfrm>
          <a:prstGeom prst="up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1" name="テキスト ボックス 10"/>
          <p:cNvSpPr txBox="1"/>
          <p:nvPr/>
        </p:nvSpPr>
        <p:spPr>
          <a:xfrm>
            <a:off x="3657601" y="5895315"/>
            <a:ext cx="8029302" cy="646331"/>
          </a:xfrm>
          <a:prstGeom prst="rect">
            <a:avLst/>
          </a:prstGeom>
          <a:noFill/>
          <a:ln w="381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回す角の大きさ＝１８０</a:t>
            </a:r>
            <a:r>
              <a:rPr kumimoji="1" lang="en-US" altLang="ja-JP" sz="36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r>
              <a:rPr kumimoji="1" lang="ja-JP" altLang="en-US" sz="36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－１つの角</a:t>
            </a:r>
            <a:endParaRPr kumimoji="1" lang="ja-JP" altLang="en-US" sz="36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3" name="フッター プレースホルダー 2"/>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Tree>
    <p:extLst>
      <p:ext uri="{BB962C8B-B14F-4D97-AF65-F5344CB8AC3E}">
        <p14:creationId xmlns:p14="http://schemas.microsoft.com/office/powerpoint/2010/main" val="370759335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600893" y="334629"/>
            <a:ext cx="4885508" cy="6186309"/>
          </a:xfrm>
          <a:prstGeom prst="rect">
            <a:avLst/>
          </a:prstGeom>
          <a:noFill/>
          <a:ln w="19050">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正五角形</a:t>
            </a:r>
            <a:r>
              <a:rPr kumimoji="1" lang="ja-JP" altLang="en-US"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をかく</a:t>
            </a: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プログラム</a:t>
            </a: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3" name="テキスト ボックス 2"/>
          <p:cNvSpPr txBox="1"/>
          <p:nvPr/>
        </p:nvSpPr>
        <p:spPr>
          <a:xfrm>
            <a:off x="6318069" y="359452"/>
            <a:ext cx="4863737" cy="6186309"/>
          </a:xfrm>
          <a:prstGeom prst="rect">
            <a:avLst/>
          </a:prstGeom>
          <a:noFill/>
          <a:ln w="19050">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正六角形</a:t>
            </a:r>
            <a:r>
              <a:rPr kumimoji="1" lang="ja-JP" altLang="en-US"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をかく</a:t>
            </a: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プログラム</a:t>
            </a: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9" name="右中かっこ 8"/>
          <p:cNvSpPr/>
          <p:nvPr/>
        </p:nvSpPr>
        <p:spPr>
          <a:xfrm>
            <a:off x="9144452" y="3876261"/>
            <a:ext cx="332476" cy="2405268"/>
          </a:xfrm>
          <a:prstGeom prst="rightBrace">
            <a:avLst>
              <a:gd name="adj1" fmla="val 48016"/>
              <a:gd name="adj2" fmla="val 49367"/>
            </a:avLst>
          </a:prstGeom>
          <a:noFill/>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1" name="テキスト ボックス 10"/>
          <p:cNvSpPr txBox="1"/>
          <p:nvPr/>
        </p:nvSpPr>
        <p:spPr>
          <a:xfrm>
            <a:off x="9630503" y="4235425"/>
            <a:ext cx="698863" cy="1754326"/>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正解例</a:t>
            </a:r>
            <a:endParaRPr kumimoji="1" lang="ja-JP" altLang="en-US" sz="36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14" name="テキスト ボックス 13"/>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【40】</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8" name="テキスト ボックス 17"/>
          <p:cNvSpPr txBox="1"/>
          <p:nvPr/>
        </p:nvSpPr>
        <p:spPr>
          <a:xfrm>
            <a:off x="4069978" y="2861354"/>
            <a:ext cx="2144167"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７２</a:t>
            </a: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9" name="テキスト ボックス 18"/>
          <p:cNvSpPr txBox="1"/>
          <p:nvPr/>
        </p:nvSpPr>
        <p:spPr>
          <a:xfrm>
            <a:off x="9733234" y="3015760"/>
            <a:ext cx="1956934"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６</a:t>
            </a:r>
            <a:r>
              <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０</a:t>
            </a: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8" name="右中かっこ 7"/>
          <p:cNvSpPr/>
          <p:nvPr/>
        </p:nvSpPr>
        <p:spPr>
          <a:xfrm>
            <a:off x="3381867" y="3864066"/>
            <a:ext cx="332476" cy="2417463"/>
          </a:xfrm>
          <a:prstGeom prst="rightBrace">
            <a:avLst>
              <a:gd name="adj1" fmla="val 48016"/>
              <a:gd name="adj2" fmla="val 49367"/>
            </a:avLst>
          </a:prstGeom>
          <a:noFill/>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0" name="テキスト ボックス 9"/>
          <p:cNvSpPr txBox="1"/>
          <p:nvPr/>
        </p:nvSpPr>
        <p:spPr>
          <a:xfrm>
            <a:off x="3880749" y="4195634"/>
            <a:ext cx="698863" cy="1754326"/>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正解例</a:t>
            </a:r>
            <a:endParaRPr kumimoji="1" lang="ja-JP" altLang="en-US" sz="36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457" y="1752156"/>
            <a:ext cx="2504044" cy="4680334"/>
          </a:xfrm>
          <a:prstGeom prst="rect">
            <a:avLst/>
          </a:prstGeom>
        </p:spPr>
      </p:pic>
      <p:pic>
        <p:nvPicPr>
          <p:cNvPr id="6" name="図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0346" y="1758597"/>
            <a:ext cx="2528642" cy="4726310"/>
          </a:xfrm>
          <a:prstGeom prst="rect">
            <a:avLst/>
          </a:prstGeom>
        </p:spPr>
      </p:pic>
      <p:cxnSp>
        <p:nvCxnSpPr>
          <p:cNvPr id="20" name="直線矢印コネクタ 19"/>
          <p:cNvCxnSpPr/>
          <p:nvPr/>
        </p:nvCxnSpPr>
        <p:spPr>
          <a:xfrm flipH="1">
            <a:off x="7889140" y="3567288"/>
            <a:ext cx="1950262" cy="1424369"/>
          </a:xfrm>
          <a:prstGeom prst="straightConnector1">
            <a:avLst/>
          </a:prstGeom>
          <a:ln w="190500">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線矢印コネクタ 16"/>
          <p:cNvCxnSpPr/>
          <p:nvPr/>
        </p:nvCxnSpPr>
        <p:spPr>
          <a:xfrm flipH="1">
            <a:off x="2204488" y="3427783"/>
            <a:ext cx="2006436" cy="1608108"/>
          </a:xfrm>
          <a:prstGeom prst="straightConnector1">
            <a:avLst/>
          </a:prstGeom>
          <a:ln w="190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2" name="図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7267" y="1047860"/>
            <a:ext cx="1438001" cy="1542110"/>
          </a:xfrm>
          <a:prstGeom prst="rect">
            <a:avLst/>
          </a:prstGeom>
        </p:spPr>
      </p:pic>
      <p:pic>
        <p:nvPicPr>
          <p:cNvPr id="21" name="図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70764" y="1093417"/>
            <a:ext cx="1569526" cy="1569526"/>
          </a:xfrm>
          <a:prstGeom prst="rect">
            <a:avLst/>
          </a:prstGeom>
        </p:spPr>
      </p:pic>
      <p:sp>
        <p:nvSpPr>
          <p:cNvPr id="4" name="フッター プレースホルダー 3"/>
          <p:cNvSpPr>
            <a:spLocks noGrp="1"/>
          </p:cNvSpPr>
          <p:nvPr>
            <p:ph type="ftr" sz="quarter" idx="11"/>
          </p:nvPr>
        </p:nvSpPr>
        <p:spPr/>
        <p:txBody>
          <a:bodyPr/>
          <a:lstStyle/>
          <a:p>
            <a:r>
              <a:rPr kumimoji="1" lang="en-US" altLang="ja-JP" smtClean="0"/>
              <a:t>Scratch</a:t>
            </a:r>
            <a:r>
              <a:rPr kumimoji="1" lang="ja-JP" altLang="en-US" smtClean="0"/>
              <a:t>体験</a:t>
            </a:r>
            <a:endParaRPr kumimoji="1" lang="ja-JP" altLang="en-US"/>
          </a:p>
        </p:txBody>
      </p:sp>
    </p:spTree>
    <p:extLst>
      <p:ext uri="{BB962C8B-B14F-4D97-AF65-F5344CB8AC3E}">
        <p14:creationId xmlns:p14="http://schemas.microsoft.com/office/powerpoint/2010/main" val="15571608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870285" y="5993414"/>
            <a:ext cx="9861884" cy="646331"/>
          </a:xfrm>
          <a:prstGeom prst="rect">
            <a:avLst/>
          </a:prstGeom>
        </p:spPr>
        <p:txBody>
          <a:bodyPr wrap="square">
            <a:spAutoFit/>
          </a:bodyPr>
          <a:lstStyle/>
          <a:p>
            <a:r>
              <a:rPr lang="en-US" altLang="ja-JP" dirty="0">
                <a:hlinkClick r:id="rId3"/>
              </a:rPr>
              <a:t>https://</a:t>
            </a:r>
            <a:r>
              <a:rPr lang="en-US" altLang="ja-JP" dirty="0" smtClean="0">
                <a:hlinkClick r:id="rId3"/>
              </a:rPr>
              <a:t>drive.google.com/file/d/1aLjVFM3UTzHEixzFCELlf72NkjA_E1cq/view?usp=sharing</a:t>
            </a:r>
            <a:endParaRPr lang="en-US" altLang="ja-JP" dirty="0" smtClean="0"/>
          </a:p>
          <a:p>
            <a:endParaRPr lang="en-US" altLang="ja-JP" dirty="0" smtClean="0"/>
          </a:p>
        </p:txBody>
      </p:sp>
      <p:pic>
        <p:nvPicPr>
          <p:cNvPr id="3074" name="Picture 2" descr="https://www.ice.or.jp/nc/kenkyu/houkoku/media/?action=common_download_main&amp;upload_id=7098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2440" y="310313"/>
            <a:ext cx="9489729" cy="53231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06767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txBox="1">
            <a:spLocks/>
          </p:cNvSpPr>
          <p:nvPr/>
        </p:nvSpPr>
        <p:spPr>
          <a:xfrm>
            <a:off x="509454" y="1997736"/>
            <a:ext cx="3069770" cy="83912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66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全ての</a:t>
            </a:r>
            <a:endParaRPr kumimoji="1" lang="en-US" altLang="ja-JP" sz="66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p:txBody>
      </p:sp>
      <p:sp>
        <p:nvSpPr>
          <p:cNvPr id="5" name="テキスト ボックス 4"/>
          <p:cNvSpPr txBox="1"/>
          <p:nvPr/>
        </p:nvSpPr>
        <p:spPr>
          <a:xfrm>
            <a:off x="11086012" y="10667"/>
            <a:ext cx="110598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２</a:t>
            </a: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7" name="タイトル 1"/>
          <p:cNvSpPr txBox="1">
            <a:spLocks/>
          </p:cNvSpPr>
          <p:nvPr/>
        </p:nvSpPr>
        <p:spPr>
          <a:xfrm>
            <a:off x="509454" y="3374312"/>
            <a:ext cx="9596845" cy="1058351"/>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66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a:t>
            </a:r>
            <a:r>
              <a:rPr kumimoji="1" lang="ja-JP" altLang="en-US" sz="8000" b="1" i="0" u="none" strike="noStrike" kern="1200" cap="none" spc="0" normalizeH="0" baseline="0" noProof="0" dirty="0" smtClean="0">
                <a:ln>
                  <a:noFill/>
                </a:ln>
                <a:solidFill>
                  <a:srgbClr val="0070C0"/>
                </a:solidFill>
                <a:effectLst/>
                <a:uLnTx/>
                <a:uFillTx/>
                <a:latin typeface="游ゴシック Light" panose="020F0302020204030204"/>
                <a:ea typeface="游ゴシック Light" panose="020B0300000000000000" pitchFamily="50" charset="-128"/>
                <a:cs typeface="+mj-cs"/>
              </a:rPr>
              <a:t>辺</a:t>
            </a:r>
            <a:r>
              <a:rPr kumimoji="1" lang="ja-JP" altLang="en-US" sz="66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の長さが等しい</a:t>
            </a:r>
            <a:endParaRPr kumimoji="1" lang="en-US" altLang="ja-JP" sz="66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p:txBody>
      </p:sp>
      <p:sp>
        <p:nvSpPr>
          <p:cNvPr id="8" name="タイトル 1"/>
          <p:cNvSpPr txBox="1">
            <a:spLocks/>
          </p:cNvSpPr>
          <p:nvPr/>
        </p:nvSpPr>
        <p:spPr>
          <a:xfrm>
            <a:off x="574767" y="4535967"/>
            <a:ext cx="8856616" cy="1124604"/>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66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a:t>
            </a:r>
            <a:r>
              <a:rPr kumimoji="1" lang="ja-JP" altLang="en-US" sz="8000" b="1" i="0" u="none" strike="noStrike" kern="1200" cap="none" spc="0" normalizeH="0" baseline="0" noProof="0" dirty="0" smtClean="0">
                <a:ln>
                  <a:noFill/>
                </a:ln>
                <a:solidFill>
                  <a:srgbClr val="0070C0"/>
                </a:solidFill>
                <a:effectLst/>
                <a:uLnTx/>
                <a:uFillTx/>
                <a:latin typeface="游ゴシック Light" panose="020F0302020204030204"/>
                <a:ea typeface="游ゴシック Light" panose="020B0300000000000000" pitchFamily="50" charset="-128"/>
                <a:cs typeface="+mj-cs"/>
              </a:rPr>
              <a:t>角</a:t>
            </a:r>
            <a:r>
              <a:rPr kumimoji="1" lang="ja-JP" altLang="en-US" sz="66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の大きさが等しい</a:t>
            </a:r>
            <a:endParaRPr kumimoji="1" lang="en-US" altLang="ja-JP" sz="66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p:txBody>
      </p:sp>
      <p:sp>
        <p:nvSpPr>
          <p:cNvPr id="9" name="タイトル 1"/>
          <p:cNvSpPr txBox="1">
            <a:spLocks/>
          </p:cNvSpPr>
          <p:nvPr/>
        </p:nvSpPr>
        <p:spPr>
          <a:xfrm>
            <a:off x="444136" y="472332"/>
            <a:ext cx="6017624" cy="987955"/>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66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正多角形とは、</a:t>
            </a:r>
            <a:endParaRPr kumimoji="1" lang="en-US" altLang="ja-JP" sz="66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p:txBody>
      </p:sp>
      <p:sp>
        <p:nvSpPr>
          <p:cNvPr id="10" name="タイトル 1"/>
          <p:cNvSpPr txBox="1">
            <a:spLocks/>
          </p:cNvSpPr>
          <p:nvPr/>
        </p:nvSpPr>
        <p:spPr>
          <a:xfrm>
            <a:off x="9683931" y="4013277"/>
            <a:ext cx="2098764" cy="83912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66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図形</a:t>
            </a:r>
            <a:endParaRPr kumimoji="1" lang="en-US" altLang="ja-JP" sz="66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p:txBody>
      </p:sp>
      <p:sp>
        <p:nvSpPr>
          <p:cNvPr id="11" name="右中かっこ 10"/>
          <p:cNvSpPr/>
          <p:nvPr/>
        </p:nvSpPr>
        <p:spPr>
          <a:xfrm>
            <a:off x="9126585" y="3374312"/>
            <a:ext cx="431072" cy="2164339"/>
          </a:xfrm>
          <a:prstGeom prst="rightBrace">
            <a:avLst>
              <a:gd name="adj1" fmla="val 48016"/>
              <a:gd name="adj2" fmla="val 50000"/>
            </a:avLst>
          </a:prstGeom>
          <a:noFill/>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 name="フッター プレースホルダー 1"/>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69633041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テキスト ボックス 46"/>
          <p:cNvSpPr txBox="1"/>
          <p:nvPr/>
        </p:nvSpPr>
        <p:spPr>
          <a:xfrm>
            <a:off x="314599" y="1469324"/>
            <a:ext cx="11532939" cy="4862870"/>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endParaRPr kumimoji="1" lang="en-US" altLang="ja-JP" sz="1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5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5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三角形  </a:t>
            </a:r>
            <a:r>
              <a:rPr kumimoji="1" lang="ja-JP" altLang="en-US" sz="5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１８０</a:t>
            </a:r>
            <a:r>
              <a:rPr kumimoji="1" lang="en-US" altLang="ja-JP" sz="5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5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3" name="テキスト ボックス 2"/>
          <p:cNvSpPr txBox="1"/>
          <p:nvPr/>
        </p:nvSpPr>
        <p:spPr>
          <a:xfrm>
            <a:off x="558401" y="4362568"/>
            <a:ext cx="610144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5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四</a:t>
            </a:r>
            <a:r>
              <a:rPr kumimoji="1" lang="ja-JP" altLang="en-US" sz="5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角形  </a:t>
            </a:r>
            <a:r>
              <a:rPr kumimoji="1" lang="ja-JP" altLang="en-US" sz="5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３６０</a:t>
            </a:r>
            <a:r>
              <a:rPr kumimoji="1" lang="en-US" altLang="ja-JP" sz="5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endParaRPr kumimoji="1" lang="ja-JP" altLang="en-US" sz="54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cxnSp>
        <p:nvCxnSpPr>
          <p:cNvPr id="5" name="直線コネクタ 4"/>
          <p:cNvCxnSpPr/>
          <p:nvPr/>
        </p:nvCxnSpPr>
        <p:spPr>
          <a:xfrm>
            <a:off x="8565496" y="3900759"/>
            <a:ext cx="0" cy="142231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p:nvPr/>
        </p:nvCxnSpPr>
        <p:spPr>
          <a:xfrm flipV="1">
            <a:off x="8574166" y="3941595"/>
            <a:ext cx="1480249" cy="1368453"/>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9" name="テキスト ボックス 18"/>
          <p:cNvSpPr txBox="1"/>
          <p:nvPr/>
        </p:nvSpPr>
        <p:spPr>
          <a:xfrm>
            <a:off x="8713576" y="4060890"/>
            <a:ext cx="65314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①</a:t>
            </a:r>
            <a:endParaRPr kumimoji="1" lang="ja-JP" altLang="en-US" sz="32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20" name="テキスト ボックス 19"/>
          <p:cNvSpPr txBox="1"/>
          <p:nvPr/>
        </p:nvSpPr>
        <p:spPr>
          <a:xfrm>
            <a:off x="9392602" y="4636883"/>
            <a:ext cx="65314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②</a:t>
            </a:r>
            <a:endParaRPr kumimoji="1" lang="ja-JP" altLang="en-US" sz="32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21" name="テキスト ボックス 20"/>
          <p:cNvSpPr txBox="1"/>
          <p:nvPr/>
        </p:nvSpPr>
        <p:spPr>
          <a:xfrm>
            <a:off x="5879919" y="5048438"/>
            <a:ext cx="24035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2800" b="0"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△２つ分</a:t>
            </a:r>
            <a:r>
              <a:rPr kumimoji="1" lang="ja-JP" altLang="en-US"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61" name="テキスト ボックス 60"/>
          <p:cNvSpPr txBox="1"/>
          <p:nvPr/>
        </p:nvSpPr>
        <p:spPr>
          <a:xfrm>
            <a:off x="314599" y="348585"/>
            <a:ext cx="674307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60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多角形の角の和</a:t>
            </a:r>
            <a:endParaRPr kumimoji="1" lang="ja-JP" altLang="en-US" sz="6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68" name="上矢印 67"/>
          <p:cNvSpPr/>
          <p:nvPr/>
        </p:nvSpPr>
        <p:spPr>
          <a:xfrm rot="16200000">
            <a:off x="6919008" y="3845442"/>
            <a:ext cx="325392" cy="1830429"/>
          </a:xfrm>
          <a:prstGeom prst="upArrow">
            <a:avLst>
              <a:gd name="adj1" fmla="val 50000"/>
              <a:gd name="adj2" fmla="val 7964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B0F0"/>
              </a:solidFill>
              <a:effectLst/>
              <a:uLnTx/>
              <a:uFillTx/>
              <a:latin typeface="游ゴシック" panose="020F0502020204030204"/>
              <a:ea typeface="游ゴシック" panose="020B0400000000000000" pitchFamily="50" charset="-128"/>
              <a:cs typeface="+mn-cs"/>
            </a:endParaRPr>
          </a:p>
        </p:txBody>
      </p:sp>
      <p:sp>
        <p:nvSpPr>
          <p:cNvPr id="45" name="テキスト ボックス 44"/>
          <p:cNvSpPr txBox="1"/>
          <p:nvPr/>
        </p:nvSpPr>
        <p:spPr>
          <a:xfrm>
            <a:off x="11086012" y="10667"/>
            <a:ext cx="110598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４</a:t>
            </a: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1" name="上矢印 50"/>
          <p:cNvSpPr/>
          <p:nvPr/>
        </p:nvSpPr>
        <p:spPr>
          <a:xfrm rot="16200000">
            <a:off x="6894979" y="1618392"/>
            <a:ext cx="325392" cy="1830429"/>
          </a:xfrm>
          <a:prstGeom prst="upArrow">
            <a:avLst>
              <a:gd name="adj1" fmla="val 50000"/>
              <a:gd name="adj2" fmla="val 7964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52" name="直線コネクタ 51"/>
          <p:cNvCxnSpPr/>
          <p:nvPr/>
        </p:nvCxnSpPr>
        <p:spPr>
          <a:xfrm flipH="1">
            <a:off x="8493280" y="1736357"/>
            <a:ext cx="705394" cy="126910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p:nvCxnSpPr>
        <p:spPr>
          <a:xfrm flipH="1" flipV="1">
            <a:off x="9193127" y="1738968"/>
            <a:ext cx="762250" cy="1266494"/>
          </a:xfrm>
          <a:prstGeom prst="line">
            <a:avLst/>
          </a:prstGeom>
          <a:ln w="28575">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5" name="テキスト ボックス 54"/>
          <p:cNvSpPr txBox="1"/>
          <p:nvPr/>
        </p:nvSpPr>
        <p:spPr>
          <a:xfrm>
            <a:off x="5975459" y="2793053"/>
            <a:ext cx="24035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2800" b="0"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r>
              <a:rPr kumimoji="1" lang="ja-JP" altLang="en-US" sz="28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１</a:t>
            </a:r>
            <a:r>
              <a:rPr kumimoji="1" lang="ja-JP" altLang="en-US" sz="2800" b="0"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つ分</a:t>
            </a:r>
            <a:r>
              <a:rPr kumimoji="1" lang="ja-JP" altLang="en-US"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6" name="テキスト ボックス 55"/>
          <p:cNvSpPr txBox="1"/>
          <p:nvPr/>
        </p:nvSpPr>
        <p:spPr>
          <a:xfrm>
            <a:off x="8911168" y="2278558"/>
            <a:ext cx="65314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①</a:t>
            </a:r>
            <a:endParaRPr kumimoji="1" lang="ja-JP" altLang="en-US" sz="32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cxnSp>
        <p:nvCxnSpPr>
          <p:cNvPr id="22" name="直線コネクタ 21"/>
          <p:cNvCxnSpPr/>
          <p:nvPr/>
        </p:nvCxnSpPr>
        <p:spPr>
          <a:xfrm flipH="1" flipV="1">
            <a:off x="8493281" y="2984677"/>
            <a:ext cx="1488918" cy="264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flipH="1" flipV="1">
            <a:off x="8565496" y="5314965"/>
            <a:ext cx="1488918" cy="264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flipH="1" flipV="1">
            <a:off x="8565496" y="3899293"/>
            <a:ext cx="1488918" cy="264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a:off x="10054414" y="3925724"/>
            <a:ext cx="0" cy="142231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フッター プレースホルダー 1"/>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114658008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314599" y="1514992"/>
            <a:ext cx="11384239" cy="4247317"/>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5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endParaRPr kumimoji="1" lang="en-US" altLang="ja-JP" sz="5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5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2" name="テキスト ボックス 21"/>
          <p:cNvSpPr txBox="1"/>
          <p:nvPr/>
        </p:nvSpPr>
        <p:spPr>
          <a:xfrm>
            <a:off x="732770" y="2294314"/>
            <a:ext cx="610144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5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五角形  </a:t>
            </a:r>
            <a:r>
              <a:rPr kumimoji="1" lang="ja-JP" altLang="en-US" sz="5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５４０</a:t>
            </a:r>
            <a:r>
              <a:rPr kumimoji="1" lang="en-US" altLang="ja-JP" sz="5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endParaRPr kumimoji="1" lang="ja-JP" altLang="en-US" sz="54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cxnSp>
        <p:nvCxnSpPr>
          <p:cNvPr id="44" name="直線コネクタ 43"/>
          <p:cNvCxnSpPr/>
          <p:nvPr/>
        </p:nvCxnSpPr>
        <p:spPr>
          <a:xfrm flipH="1">
            <a:off x="9319846" y="4604249"/>
            <a:ext cx="1448478" cy="72342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p:nvCxnSpPr>
        <p:spPr>
          <a:xfrm flipV="1">
            <a:off x="9182489" y="2545829"/>
            <a:ext cx="1264686" cy="78114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8" name="テキスト ボックス 47"/>
          <p:cNvSpPr txBox="1"/>
          <p:nvPr/>
        </p:nvSpPr>
        <p:spPr>
          <a:xfrm>
            <a:off x="8818839" y="2321428"/>
            <a:ext cx="65314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①</a:t>
            </a:r>
            <a:endParaRPr kumimoji="1" lang="ja-JP" altLang="en-US" sz="32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58" name="テキスト ボックス 57"/>
          <p:cNvSpPr txBox="1"/>
          <p:nvPr/>
        </p:nvSpPr>
        <p:spPr>
          <a:xfrm>
            <a:off x="6211348" y="3013788"/>
            <a:ext cx="270973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2800" b="0"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△３つ分</a:t>
            </a:r>
            <a:r>
              <a:rPr kumimoji="1" lang="ja-JP" altLang="en-US"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9" name="テキスト ボックス 58"/>
          <p:cNvSpPr txBox="1"/>
          <p:nvPr/>
        </p:nvSpPr>
        <p:spPr>
          <a:xfrm>
            <a:off x="750647" y="4287126"/>
            <a:ext cx="626038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5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六角形  </a:t>
            </a:r>
            <a:r>
              <a:rPr kumimoji="1" lang="ja-JP" altLang="en-US" sz="5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７２０</a:t>
            </a:r>
            <a:r>
              <a:rPr kumimoji="1" lang="en-US" altLang="ja-JP" sz="5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endParaRPr kumimoji="1" lang="ja-JP" altLang="en-US" sz="54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60" name="テキスト ボックス 59"/>
          <p:cNvSpPr txBox="1"/>
          <p:nvPr/>
        </p:nvSpPr>
        <p:spPr>
          <a:xfrm>
            <a:off x="6194073" y="5045014"/>
            <a:ext cx="241962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2800" b="0"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△４つ分</a:t>
            </a:r>
            <a:r>
              <a:rPr kumimoji="1" lang="ja-JP" altLang="en-US"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61" name="テキスト ボックス 60"/>
          <p:cNvSpPr txBox="1"/>
          <p:nvPr/>
        </p:nvSpPr>
        <p:spPr>
          <a:xfrm>
            <a:off x="314599" y="348585"/>
            <a:ext cx="674307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60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多角形の角の和</a:t>
            </a:r>
            <a:endParaRPr kumimoji="1" lang="ja-JP" altLang="en-US" sz="6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69" name="上矢印 68"/>
          <p:cNvSpPr/>
          <p:nvPr/>
        </p:nvSpPr>
        <p:spPr>
          <a:xfrm rot="16200000">
            <a:off x="7125996" y="1761919"/>
            <a:ext cx="325392" cy="1851523"/>
          </a:xfrm>
          <a:prstGeom prst="upArrow">
            <a:avLst>
              <a:gd name="adj1" fmla="val 50000"/>
              <a:gd name="adj2" fmla="val 7964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81" name="上矢印 80"/>
          <p:cNvSpPr/>
          <p:nvPr/>
        </p:nvSpPr>
        <p:spPr>
          <a:xfrm rot="16200000">
            <a:off x="7155591" y="3818163"/>
            <a:ext cx="325392" cy="1792334"/>
          </a:xfrm>
          <a:prstGeom prst="upArrow">
            <a:avLst>
              <a:gd name="adj1" fmla="val 50000"/>
              <a:gd name="adj2" fmla="val 7964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83" name="直線コネクタ 82"/>
          <p:cNvCxnSpPr/>
          <p:nvPr/>
        </p:nvCxnSpPr>
        <p:spPr>
          <a:xfrm flipV="1">
            <a:off x="9333287" y="3917656"/>
            <a:ext cx="961965" cy="1443984"/>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5" name="直線コネクタ 84"/>
          <p:cNvCxnSpPr/>
          <p:nvPr/>
        </p:nvCxnSpPr>
        <p:spPr>
          <a:xfrm flipV="1">
            <a:off x="9154306" y="1852198"/>
            <a:ext cx="466259" cy="1502498"/>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9" name="テキスト ボックス 38"/>
          <p:cNvSpPr txBox="1"/>
          <p:nvPr/>
        </p:nvSpPr>
        <p:spPr>
          <a:xfrm>
            <a:off x="8821724" y="4341753"/>
            <a:ext cx="65314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①</a:t>
            </a:r>
            <a:endParaRPr kumimoji="1" lang="ja-JP" altLang="en-US" sz="32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40" name="テキスト ボックス 39"/>
          <p:cNvSpPr txBox="1"/>
          <p:nvPr/>
        </p:nvSpPr>
        <p:spPr>
          <a:xfrm>
            <a:off x="9478374" y="2253440"/>
            <a:ext cx="65314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②</a:t>
            </a:r>
            <a:endParaRPr kumimoji="1" lang="ja-JP" altLang="en-US" sz="32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41" name="テキスト ボックス 40"/>
          <p:cNvSpPr txBox="1"/>
          <p:nvPr/>
        </p:nvSpPr>
        <p:spPr>
          <a:xfrm>
            <a:off x="9361333" y="3973834"/>
            <a:ext cx="65314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②</a:t>
            </a:r>
            <a:endParaRPr kumimoji="1" lang="ja-JP" altLang="en-US" sz="32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42" name="テキスト ボックス 41"/>
          <p:cNvSpPr txBox="1"/>
          <p:nvPr/>
        </p:nvSpPr>
        <p:spPr>
          <a:xfrm>
            <a:off x="9973951" y="4228209"/>
            <a:ext cx="65314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③</a:t>
            </a:r>
          </a:p>
        </p:txBody>
      </p:sp>
      <p:sp>
        <p:nvSpPr>
          <p:cNvPr id="43" name="テキスト ボックス 42"/>
          <p:cNvSpPr txBox="1"/>
          <p:nvPr/>
        </p:nvSpPr>
        <p:spPr>
          <a:xfrm>
            <a:off x="9861688" y="4905591"/>
            <a:ext cx="65314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④</a:t>
            </a:r>
          </a:p>
        </p:txBody>
      </p:sp>
      <p:sp>
        <p:nvSpPr>
          <p:cNvPr id="45" name="テキスト ボックス 44"/>
          <p:cNvSpPr txBox="1"/>
          <p:nvPr/>
        </p:nvSpPr>
        <p:spPr>
          <a:xfrm>
            <a:off x="11086012" y="10667"/>
            <a:ext cx="110598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６</a:t>
            </a: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37" name="直線コネクタ 36"/>
          <p:cNvCxnSpPr/>
          <p:nvPr/>
        </p:nvCxnSpPr>
        <p:spPr>
          <a:xfrm flipH="1">
            <a:off x="10132207" y="2549868"/>
            <a:ext cx="334408" cy="81785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p:nvPr/>
        </p:nvCxnSpPr>
        <p:spPr>
          <a:xfrm flipH="1" flipV="1">
            <a:off x="9147913" y="3347853"/>
            <a:ext cx="983746" cy="1986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p:nvPr/>
        </p:nvCxnSpPr>
        <p:spPr>
          <a:xfrm flipH="1" flipV="1">
            <a:off x="8821610" y="2498170"/>
            <a:ext cx="326304" cy="839289"/>
          </a:xfrm>
          <a:prstGeom prst="line">
            <a:avLst/>
          </a:prstGeom>
          <a:ln w="2857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p:nvPr/>
        </p:nvCxnSpPr>
        <p:spPr>
          <a:xfrm flipH="1" flipV="1">
            <a:off x="9628307" y="1869458"/>
            <a:ext cx="838308" cy="677267"/>
          </a:xfrm>
          <a:prstGeom prst="line">
            <a:avLst/>
          </a:prstGeom>
          <a:ln w="2857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3" name="直線コネクタ 52"/>
          <p:cNvCxnSpPr/>
          <p:nvPr/>
        </p:nvCxnSpPr>
        <p:spPr>
          <a:xfrm flipH="1">
            <a:off x="8828002" y="1858234"/>
            <a:ext cx="801458" cy="66675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テキスト ボックス 65"/>
          <p:cNvSpPr txBox="1"/>
          <p:nvPr/>
        </p:nvSpPr>
        <p:spPr>
          <a:xfrm>
            <a:off x="9687904" y="2859060"/>
            <a:ext cx="65314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③</a:t>
            </a:r>
          </a:p>
        </p:txBody>
      </p:sp>
      <p:cxnSp>
        <p:nvCxnSpPr>
          <p:cNvPr id="68" name="直線コネクタ 67"/>
          <p:cNvCxnSpPr/>
          <p:nvPr/>
        </p:nvCxnSpPr>
        <p:spPr>
          <a:xfrm flipH="1" flipV="1">
            <a:off x="9303923" y="5375046"/>
            <a:ext cx="983746" cy="1986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p:cNvCxnSpPr/>
          <p:nvPr/>
        </p:nvCxnSpPr>
        <p:spPr>
          <a:xfrm flipH="1">
            <a:off x="10276305" y="4614182"/>
            <a:ext cx="492021" cy="7807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線コネクタ 73"/>
          <p:cNvCxnSpPr/>
          <p:nvPr/>
        </p:nvCxnSpPr>
        <p:spPr>
          <a:xfrm flipH="1" flipV="1">
            <a:off x="8831694" y="4614182"/>
            <a:ext cx="481487" cy="753996"/>
          </a:xfrm>
          <a:prstGeom prst="line">
            <a:avLst/>
          </a:prstGeom>
          <a:ln w="2857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6" name="直線コネクタ 75"/>
          <p:cNvCxnSpPr/>
          <p:nvPr/>
        </p:nvCxnSpPr>
        <p:spPr>
          <a:xfrm flipH="1">
            <a:off x="8835139" y="3868411"/>
            <a:ext cx="478042" cy="744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線コネクタ 77"/>
          <p:cNvCxnSpPr/>
          <p:nvPr/>
        </p:nvCxnSpPr>
        <p:spPr>
          <a:xfrm>
            <a:off x="10281937" y="3875390"/>
            <a:ext cx="486387" cy="7387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線コネクタ 85"/>
          <p:cNvCxnSpPr/>
          <p:nvPr/>
        </p:nvCxnSpPr>
        <p:spPr>
          <a:xfrm flipH="1" flipV="1">
            <a:off x="9315665" y="3869382"/>
            <a:ext cx="983746" cy="1986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コネクタ 95"/>
          <p:cNvCxnSpPr/>
          <p:nvPr/>
        </p:nvCxnSpPr>
        <p:spPr>
          <a:xfrm flipH="1" flipV="1">
            <a:off x="9308256" y="3868411"/>
            <a:ext cx="2412" cy="149322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09" name="テキスト ボックス 108"/>
          <p:cNvSpPr txBox="1"/>
          <p:nvPr/>
        </p:nvSpPr>
        <p:spPr>
          <a:xfrm>
            <a:off x="637870" y="6024805"/>
            <a:ext cx="1094453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　</a:t>
            </a:r>
            <a:r>
              <a:rPr kumimoji="1" lang="ja-JP" altLang="en-US"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多角形の角の和 </a:t>
            </a:r>
            <a:r>
              <a:rPr kumimoji="1" lang="en-US" altLang="ja-JP"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 180°× </a:t>
            </a:r>
            <a:r>
              <a:rPr kumimoji="1" lang="ja-JP" altLang="en-US"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三角形の数</a:t>
            </a:r>
            <a:endParaRPr kumimoji="1" lang="ja-JP" altLang="en-US" sz="44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3" name="フッター プレースホルダー 2"/>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4640148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テキスト ボックス 46"/>
          <p:cNvSpPr txBox="1"/>
          <p:nvPr/>
        </p:nvSpPr>
        <p:spPr>
          <a:xfrm>
            <a:off x="314599" y="1571576"/>
            <a:ext cx="11711938" cy="4955203"/>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endParaRPr kumimoji="1" lang="en-US" altLang="ja-JP" sz="1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5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正三角形 </a:t>
            </a:r>
            <a:r>
              <a:rPr kumimoji="1" lang="ja-JP" altLang="en-US" sz="5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１８０</a:t>
            </a:r>
            <a:r>
              <a:rPr kumimoji="1" lang="en-US" altLang="ja-JP" sz="5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3" name="テキスト ボックス 2"/>
          <p:cNvSpPr txBox="1"/>
          <p:nvPr/>
        </p:nvSpPr>
        <p:spPr>
          <a:xfrm>
            <a:off x="558401" y="4362568"/>
            <a:ext cx="610144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5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正方形    </a:t>
            </a:r>
            <a:r>
              <a:rPr kumimoji="1" lang="ja-JP" altLang="en-US" sz="5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３６０</a:t>
            </a:r>
            <a:r>
              <a:rPr kumimoji="1" lang="en-US" altLang="ja-JP" sz="5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endParaRPr kumimoji="1" lang="ja-JP" altLang="en-US" sz="54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cxnSp>
        <p:nvCxnSpPr>
          <p:cNvPr id="5" name="直線コネクタ 4"/>
          <p:cNvCxnSpPr/>
          <p:nvPr/>
        </p:nvCxnSpPr>
        <p:spPr>
          <a:xfrm>
            <a:off x="8565496" y="3900759"/>
            <a:ext cx="0" cy="142231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テキスト ボックス 60"/>
          <p:cNvSpPr txBox="1"/>
          <p:nvPr/>
        </p:nvSpPr>
        <p:spPr>
          <a:xfrm>
            <a:off x="314599" y="213015"/>
            <a:ext cx="10379527"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60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正多角形の１つの角の大きさ</a:t>
            </a:r>
            <a:endParaRPr kumimoji="1" lang="ja-JP" altLang="en-US" sz="6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68" name="上矢印 67"/>
          <p:cNvSpPr/>
          <p:nvPr/>
        </p:nvSpPr>
        <p:spPr>
          <a:xfrm rot="5400000">
            <a:off x="6919008" y="3845442"/>
            <a:ext cx="325392" cy="1830429"/>
          </a:xfrm>
          <a:prstGeom prst="upArrow">
            <a:avLst>
              <a:gd name="adj1" fmla="val 50000"/>
              <a:gd name="adj2" fmla="val 7964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B0F0"/>
              </a:solidFill>
              <a:effectLst/>
              <a:uLnTx/>
              <a:uFillTx/>
              <a:latin typeface="游ゴシック" panose="020F0502020204030204"/>
              <a:ea typeface="游ゴシック" panose="020B0400000000000000" pitchFamily="50" charset="-128"/>
              <a:cs typeface="+mn-cs"/>
            </a:endParaRPr>
          </a:p>
        </p:txBody>
      </p:sp>
      <p:sp>
        <p:nvSpPr>
          <p:cNvPr id="45" name="テキスト ボックス 44"/>
          <p:cNvSpPr txBox="1"/>
          <p:nvPr/>
        </p:nvSpPr>
        <p:spPr>
          <a:xfrm>
            <a:off x="11086012" y="10667"/>
            <a:ext cx="110598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８</a:t>
            </a: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1" name="上矢印 50"/>
          <p:cNvSpPr/>
          <p:nvPr/>
        </p:nvSpPr>
        <p:spPr>
          <a:xfrm rot="5400000">
            <a:off x="6849980" y="1573392"/>
            <a:ext cx="325392" cy="1920430"/>
          </a:xfrm>
          <a:prstGeom prst="upArrow">
            <a:avLst>
              <a:gd name="adj1" fmla="val 50000"/>
              <a:gd name="adj2" fmla="val 7964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52" name="直線コネクタ 51"/>
          <p:cNvCxnSpPr/>
          <p:nvPr/>
        </p:nvCxnSpPr>
        <p:spPr>
          <a:xfrm flipH="1">
            <a:off x="8493280" y="1736357"/>
            <a:ext cx="705394" cy="126910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p:nvCxnSpPr>
        <p:spPr>
          <a:xfrm flipH="1" flipV="1">
            <a:off x="9193127" y="1738968"/>
            <a:ext cx="762250" cy="1266494"/>
          </a:xfrm>
          <a:prstGeom prst="line">
            <a:avLst/>
          </a:prstGeom>
          <a:ln w="28575">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5" name="テキスト ボックス 54"/>
          <p:cNvSpPr txBox="1"/>
          <p:nvPr/>
        </p:nvSpPr>
        <p:spPr>
          <a:xfrm>
            <a:off x="7071360" y="5489368"/>
            <a:ext cx="497675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a:t>
            </a:r>
            <a:r>
              <a:rPr kumimoji="1" lang="ja-JP" altLang="en-US" sz="2800" b="0" i="0" u="none" strike="noStrike" kern="1200" cap="none" spc="0" normalizeH="0" baseline="0" noProof="0" dirty="0" err="1" smtClean="0">
                <a:ln>
                  <a:noFill/>
                </a:ln>
                <a:solidFill>
                  <a:prstClr val="black"/>
                </a:solidFill>
                <a:effectLst/>
                <a:uLnTx/>
                <a:uFillTx/>
                <a:latin typeface="游ゴシック" panose="020F0502020204030204"/>
                <a:ea typeface="游ゴシック" panose="020B0400000000000000" pitchFamily="50" charset="-128"/>
                <a:cs typeface="+mn-cs"/>
              </a:rPr>
              <a:t>つの</a:t>
            </a:r>
            <a:r>
              <a:rPr kumimoji="1" lang="ja-JP" altLang="en-US"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角の大きさ＝</a:t>
            </a:r>
            <a:r>
              <a:rPr kumimoji="1" lang="en-US" altLang="ja-JP"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360°÷</a:t>
            </a:r>
            <a:r>
              <a:rPr kumimoji="1" lang="ja-JP" altLang="en-US"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４</a:t>
            </a:r>
            <a:endParaRPr kumimoji="1" lang="en-US" altLang="ja-JP"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r>
              <a:rPr kumimoji="1" lang="en-US" altLang="ja-JP"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r>
              <a:rPr kumimoji="1" lang="en-US" altLang="ja-JP"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90</a:t>
            </a: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22" name="直線コネクタ 21"/>
          <p:cNvCxnSpPr/>
          <p:nvPr/>
        </p:nvCxnSpPr>
        <p:spPr>
          <a:xfrm flipH="1" flipV="1">
            <a:off x="8493281" y="2984677"/>
            <a:ext cx="1488918" cy="264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flipH="1" flipV="1">
            <a:off x="8565496" y="5314965"/>
            <a:ext cx="1488918" cy="264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flipH="1" flipV="1">
            <a:off x="8565496" y="3899293"/>
            <a:ext cx="1488918" cy="264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a:off x="10054414" y="3925724"/>
            <a:ext cx="0" cy="142231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p:cNvSpPr txBox="1"/>
          <p:nvPr/>
        </p:nvSpPr>
        <p:spPr>
          <a:xfrm>
            <a:off x="3783078" y="1571576"/>
            <a:ext cx="20794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角の和</a:t>
            </a:r>
            <a:endParaRPr kumimoji="1" lang="ja-JP" altLang="en-US" sz="36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24" name="アーチ 23"/>
          <p:cNvSpPr/>
          <p:nvPr/>
        </p:nvSpPr>
        <p:spPr>
          <a:xfrm rot="4228291">
            <a:off x="8535573" y="2786592"/>
            <a:ext cx="300804" cy="148974"/>
          </a:xfrm>
          <a:prstGeom prst="blockArc">
            <a:avLst>
              <a:gd name="adj1" fmla="val 11292537"/>
              <a:gd name="adj2" fmla="val 271357"/>
              <a:gd name="adj3" fmla="val 19326"/>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5" name="テキスト ボックス 24"/>
          <p:cNvSpPr txBox="1"/>
          <p:nvPr/>
        </p:nvSpPr>
        <p:spPr>
          <a:xfrm>
            <a:off x="8706597" y="2483865"/>
            <a:ext cx="112858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60°</a:t>
            </a:r>
            <a:endParaRPr kumimoji="1" lang="ja-JP" altLang="en-US" sz="32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26" name="テキスト ボックス 25"/>
          <p:cNvSpPr txBox="1"/>
          <p:nvPr/>
        </p:nvSpPr>
        <p:spPr>
          <a:xfrm>
            <a:off x="8792655" y="4682149"/>
            <a:ext cx="112858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rPr>
              <a:t>9</a:t>
            </a:r>
            <a:r>
              <a:rPr kumimoji="1" lang="en-US" altLang="ja-JP" sz="32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0°</a:t>
            </a:r>
            <a:endParaRPr kumimoji="1" lang="ja-JP" altLang="en-US" sz="32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27" name="アーチ 26"/>
          <p:cNvSpPr/>
          <p:nvPr/>
        </p:nvSpPr>
        <p:spPr>
          <a:xfrm rot="2987968">
            <a:off x="8479033" y="5031216"/>
            <a:ext cx="426878" cy="219509"/>
          </a:xfrm>
          <a:prstGeom prst="blockArc">
            <a:avLst>
              <a:gd name="adj1" fmla="val 11441193"/>
              <a:gd name="adj2" fmla="val 271357"/>
              <a:gd name="adj3" fmla="val 19326"/>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8" name="テキスト ボックス 27"/>
          <p:cNvSpPr txBox="1"/>
          <p:nvPr/>
        </p:nvSpPr>
        <p:spPr>
          <a:xfrm>
            <a:off x="6903647" y="3095071"/>
            <a:ext cx="506193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a:t>
            </a:r>
            <a:r>
              <a:rPr kumimoji="1" lang="ja-JP" altLang="en-US" sz="2800" b="0" i="0" u="none" strike="noStrike" kern="1200" cap="none" spc="0" normalizeH="0" baseline="0" noProof="0" dirty="0" err="1" smtClean="0">
                <a:ln>
                  <a:noFill/>
                </a:ln>
                <a:solidFill>
                  <a:prstClr val="black"/>
                </a:solidFill>
                <a:effectLst/>
                <a:uLnTx/>
                <a:uFillTx/>
                <a:latin typeface="游ゴシック" panose="020F0502020204030204"/>
                <a:ea typeface="游ゴシック" panose="020B0400000000000000" pitchFamily="50" charset="-128"/>
                <a:cs typeface="+mn-cs"/>
              </a:rPr>
              <a:t>つの</a:t>
            </a:r>
            <a:r>
              <a:rPr kumimoji="1" lang="ja-JP" altLang="en-US"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角の大きさ ＝</a:t>
            </a:r>
            <a:r>
              <a:rPr kumimoji="1" lang="en-US" altLang="ja-JP"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180°÷3</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r>
              <a:rPr kumimoji="1" lang="en-US" altLang="ja-JP"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r>
              <a:rPr kumimoji="1" lang="en-US" altLang="ja-JP" sz="28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60°</a:t>
            </a:r>
            <a:endParaRPr kumimoji="1" lang="ja-JP" altLang="en-US"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 name="フッター プレースホルダー 1"/>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5290696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443652" y="1510341"/>
            <a:ext cx="11538854" cy="3570208"/>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5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endParaRPr kumimoji="1" lang="en-US" altLang="ja-JP" sz="5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2" name="テキスト ボックス 21"/>
          <p:cNvSpPr txBox="1"/>
          <p:nvPr/>
        </p:nvSpPr>
        <p:spPr>
          <a:xfrm>
            <a:off x="732770" y="2294314"/>
            <a:ext cx="610144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5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正五角形  </a:t>
            </a:r>
            <a:r>
              <a:rPr kumimoji="1" lang="ja-JP" altLang="en-US" sz="5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５４０</a:t>
            </a:r>
            <a:r>
              <a:rPr kumimoji="1" lang="en-US" altLang="ja-JP" sz="5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endParaRPr kumimoji="1" lang="ja-JP" altLang="en-US" sz="54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61" name="テキスト ボックス 60"/>
          <p:cNvSpPr txBox="1"/>
          <p:nvPr/>
        </p:nvSpPr>
        <p:spPr>
          <a:xfrm>
            <a:off x="314598" y="348585"/>
            <a:ext cx="10388235"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60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正多角形の１つの角の大きさ</a:t>
            </a:r>
            <a:endParaRPr kumimoji="1" lang="ja-JP" altLang="en-US" sz="6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69" name="上矢印 68"/>
          <p:cNvSpPr/>
          <p:nvPr/>
        </p:nvSpPr>
        <p:spPr>
          <a:xfrm rot="5400000">
            <a:off x="7125996" y="1761919"/>
            <a:ext cx="325392" cy="1851523"/>
          </a:xfrm>
          <a:prstGeom prst="upArrow">
            <a:avLst>
              <a:gd name="adj1" fmla="val 50000"/>
              <a:gd name="adj2" fmla="val 7964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45" name="テキスト ボックス 44"/>
          <p:cNvSpPr txBox="1"/>
          <p:nvPr/>
        </p:nvSpPr>
        <p:spPr>
          <a:xfrm>
            <a:off x="11086012" y="10667"/>
            <a:ext cx="110598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９</a:t>
            </a: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37" name="直線コネクタ 36"/>
          <p:cNvCxnSpPr/>
          <p:nvPr/>
        </p:nvCxnSpPr>
        <p:spPr>
          <a:xfrm flipH="1">
            <a:off x="10132207" y="2549868"/>
            <a:ext cx="334408" cy="81785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p:nvPr/>
        </p:nvCxnSpPr>
        <p:spPr>
          <a:xfrm flipH="1" flipV="1">
            <a:off x="9147913" y="3347853"/>
            <a:ext cx="983746" cy="1986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p:nvPr/>
        </p:nvCxnSpPr>
        <p:spPr>
          <a:xfrm flipH="1" flipV="1">
            <a:off x="8821610" y="2498170"/>
            <a:ext cx="326304" cy="839289"/>
          </a:xfrm>
          <a:prstGeom prst="line">
            <a:avLst/>
          </a:prstGeom>
          <a:ln w="2857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p:nvPr/>
        </p:nvCxnSpPr>
        <p:spPr>
          <a:xfrm flipH="1" flipV="1">
            <a:off x="9628307" y="1869458"/>
            <a:ext cx="838308" cy="677267"/>
          </a:xfrm>
          <a:prstGeom prst="line">
            <a:avLst/>
          </a:prstGeom>
          <a:ln w="2857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3" name="直線コネクタ 52"/>
          <p:cNvCxnSpPr/>
          <p:nvPr/>
        </p:nvCxnSpPr>
        <p:spPr>
          <a:xfrm flipH="1">
            <a:off x="8828002" y="1858234"/>
            <a:ext cx="801458" cy="66675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テキスト ボックス 108"/>
          <p:cNvSpPr txBox="1"/>
          <p:nvPr/>
        </p:nvSpPr>
        <p:spPr>
          <a:xfrm>
            <a:off x="890665" y="5550301"/>
            <a:ext cx="1094453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１つの角の大きさ </a:t>
            </a:r>
            <a:r>
              <a:rPr kumimoji="1" lang="en-US" altLang="ja-JP"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 </a:t>
            </a:r>
            <a:r>
              <a:rPr kumimoji="1" lang="ja-JP" altLang="en-US"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角の和 </a:t>
            </a:r>
            <a:r>
              <a:rPr kumimoji="1" lang="en-US" altLang="ja-JP"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 </a:t>
            </a:r>
            <a:r>
              <a:rPr kumimoji="1" lang="ja-JP" altLang="en-US"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角の数</a:t>
            </a:r>
            <a:endParaRPr kumimoji="1" lang="ja-JP" altLang="en-US" sz="44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35" name="アーチ 34"/>
          <p:cNvSpPr/>
          <p:nvPr/>
        </p:nvSpPr>
        <p:spPr>
          <a:xfrm rot="2432499">
            <a:off x="9010576" y="3132796"/>
            <a:ext cx="414608" cy="152492"/>
          </a:xfrm>
          <a:prstGeom prst="blockArc">
            <a:avLst>
              <a:gd name="adj1" fmla="val 10674611"/>
              <a:gd name="adj2" fmla="val 271357"/>
              <a:gd name="adj3" fmla="val 19326"/>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0" name="テキスト ボックス 49"/>
          <p:cNvSpPr txBox="1"/>
          <p:nvPr/>
        </p:nvSpPr>
        <p:spPr>
          <a:xfrm>
            <a:off x="9116011" y="2692913"/>
            <a:ext cx="134125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108°</a:t>
            </a:r>
            <a:endParaRPr kumimoji="1" lang="ja-JP" altLang="en-US" sz="32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51" name="テキスト ボックス 50"/>
          <p:cNvSpPr txBox="1"/>
          <p:nvPr/>
        </p:nvSpPr>
        <p:spPr>
          <a:xfrm>
            <a:off x="6213079" y="3747440"/>
            <a:ext cx="5548773"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a:t>
            </a:r>
            <a:r>
              <a:rPr kumimoji="1" lang="ja-JP" altLang="en-US" sz="3200" b="0" i="0" u="none" strike="noStrike" kern="1200" cap="none" spc="0" normalizeH="0" baseline="0" noProof="0" dirty="0" err="1" smtClean="0">
                <a:ln>
                  <a:noFill/>
                </a:ln>
                <a:solidFill>
                  <a:prstClr val="black"/>
                </a:solidFill>
                <a:effectLst/>
                <a:uLnTx/>
                <a:uFillTx/>
                <a:latin typeface="游ゴシック" panose="020F0502020204030204"/>
                <a:ea typeface="游ゴシック" panose="020B0400000000000000" pitchFamily="50" charset="-128"/>
                <a:cs typeface="+mn-cs"/>
              </a:rPr>
              <a:t>つの</a:t>
            </a:r>
            <a:r>
              <a:rPr kumimoji="1" lang="ja-JP" altLang="en-US" sz="32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角の大きさ </a:t>
            </a:r>
            <a:r>
              <a:rPr kumimoji="1" lang="en-US" altLang="ja-JP" sz="32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540°÷5</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 </a:t>
            </a:r>
            <a:r>
              <a:rPr kumimoji="1" lang="en-US" altLang="ja-JP" sz="32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108°</a:t>
            </a:r>
            <a:endParaRPr kumimoji="1" lang="ja-JP" altLang="en-US" sz="32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6" name="テキスト ボックス 25"/>
          <p:cNvSpPr txBox="1"/>
          <p:nvPr/>
        </p:nvSpPr>
        <p:spPr>
          <a:xfrm>
            <a:off x="4133654" y="1647983"/>
            <a:ext cx="20794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角の和</a:t>
            </a:r>
            <a:endParaRPr kumimoji="1" lang="ja-JP" altLang="en-US" sz="36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3" name="フッター プレースホルダー 2"/>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395911182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418015" y="1494454"/>
            <a:ext cx="11384239" cy="3570208"/>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5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endParaRPr kumimoji="1" lang="en-US" altLang="ja-JP" sz="5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9" name="テキスト ボックス 58"/>
          <p:cNvSpPr txBox="1"/>
          <p:nvPr/>
        </p:nvSpPr>
        <p:spPr>
          <a:xfrm>
            <a:off x="637870" y="2406447"/>
            <a:ext cx="626038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5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正六角形  </a:t>
            </a:r>
            <a:r>
              <a:rPr kumimoji="1" lang="ja-JP" altLang="en-US" sz="5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７２０</a:t>
            </a:r>
            <a:r>
              <a:rPr kumimoji="1" lang="en-US" altLang="ja-JP" sz="5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endParaRPr kumimoji="1" lang="ja-JP" altLang="en-US" sz="54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61" name="テキスト ボックス 60"/>
          <p:cNvSpPr txBox="1"/>
          <p:nvPr/>
        </p:nvSpPr>
        <p:spPr>
          <a:xfrm>
            <a:off x="314598" y="348585"/>
            <a:ext cx="10388235"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60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正多角形の１つの角の大きさ</a:t>
            </a:r>
            <a:endParaRPr kumimoji="1" lang="ja-JP" altLang="en-US" sz="6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81" name="上矢印 80"/>
          <p:cNvSpPr/>
          <p:nvPr/>
        </p:nvSpPr>
        <p:spPr>
          <a:xfrm rot="5400000">
            <a:off x="7233206" y="1924284"/>
            <a:ext cx="325392" cy="1792334"/>
          </a:xfrm>
          <a:prstGeom prst="upArrow">
            <a:avLst>
              <a:gd name="adj1" fmla="val 50000"/>
              <a:gd name="adj2" fmla="val 7964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45" name="テキスト ボックス 44"/>
          <p:cNvSpPr txBox="1"/>
          <p:nvPr/>
        </p:nvSpPr>
        <p:spPr>
          <a:xfrm>
            <a:off x="10955383" y="10667"/>
            <a:ext cx="123661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【10】</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68" name="直線コネクタ 67"/>
          <p:cNvCxnSpPr/>
          <p:nvPr/>
        </p:nvCxnSpPr>
        <p:spPr>
          <a:xfrm flipH="1" flipV="1">
            <a:off x="9205946" y="3632307"/>
            <a:ext cx="983746" cy="1986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p:cNvCxnSpPr/>
          <p:nvPr/>
        </p:nvCxnSpPr>
        <p:spPr>
          <a:xfrm flipH="1">
            <a:off x="10163034" y="2883027"/>
            <a:ext cx="492021" cy="7807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線コネクタ 73"/>
          <p:cNvCxnSpPr/>
          <p:nvPr/>
        </p:nvCxnSpPr>
        <p:spPr>
          <a:xfrm flipH="1" flipV="1">
            <a:off x="8741828" y="2873223"/>
            <a:ext cx="481487" cy="753996"/>
          </a:xfrm>
          <a:prstGeom prst="line">
            <a:avLst/>
          </a:prstGeom>
          <a:ln w="2857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6" name="直線コネクタ 75"/>
          <p:cNvCxnSpPr/>
          <p:nvPr/>
        </p:nvCxnSpPr>
        <p:spPr>
          <a:xfrm flipH="1">
            <a:off x="8741828" y="2111009"/>
            <a:ext cx="450061" cy="77012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線コネクタ 77"/>
          <p:cNvCxnSpPr/>
          <p:nvPr/>
        </p:nvCxnSpPr>
        <p:spPr>
          <a:xfrm>
            <a:off x="10165852" y="2132840"/>
            <a:ext cx="486387" cy="7387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線コネクタ 85"/>
          <p:cNvCxnSpPr/>
          <p:nvPr/>
        </p:nvCxnSpPr>
        <p:spPr>
          <a:xfrm flipH="1" flipV="1">
            <a:off x="9191889" y="2116097"/>
            <a:ext cx="983746" cy="1986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テキスト ボックス 108"/>
          <p:cNvSpPr txBox="1"/>
          <p:nvPr/>
        </p:nvSpPr>
        <p:spPr>
          <a:xfrm>
            <a:off x="1351973" y="5476845"/>
            <a:ext cx="1094453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１つの角の大きさ </a:t>
            </a:r>
            <a:r>
              <a:rPr kumimoji="1" lang="en-US" altLang="ja-JP"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 </a:t>
            </a:r>
            <a:r>
              <a:rPr kumimoji="1" lang="ja-JP" altLang="en-US"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角の和 </a:t>
            </a:r>
            <a:r>
              <a:rPr kumimoji="1" lang="en-US" altLang="ja-JP"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 </a:t>
            </a:r>
            <a:r>
              <a:rPr kumimoji="1" lang="ja-JP" altLang="en-US"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角の数</a:t>
            </a:r>
            <a:endParaRPr kumimoji="1" lang="ja-JP" altLang="en-US" sz="44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36" name="アーチ 35"/>
          <p:cNvSpPr/>
          <p:nvPr/>
        </p:nvSpPr>
        <p:spPr>
          <a:xfrm rot="1289504">
            <a:off x="9066942" y="3440586"/>
            <a:ext cx="362238" cy="215136"/>
          </a:xfrm>
          <a:prstGeom prst="blockArc">
            <a:avLst>
              <a:gd name="adj1" fmla="val 11491961"/>
              <a:gd name="adj2" fmla="val 271357"/>
              <a:gd name="adj3" fmla="val 19326"/>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49" name="テキスト ボックス 48"/>
          <p:cNvSpPr txBox="1"/>
          <p:nvPr/>
        </p:nvSpPr>
        <p:spPr>
          <a:xfrm>
            <a:off x="9015835" y="2885251"/>
            <a:ext cx="14224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120°</a:t>
            </a:r>
            <a:endParaRPr kumimoji="1" lang="ja-JP" altLang="en-US" sz="32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51" name="テキスト ボックス 50"/>
          <p:cNvSpPr txBox="1"/>
          <p:nvPr/>
        </p:nvSpPr>
        <p:spPr>
          <a:xfrm>
            <a:off x="6104709" y="3966484"/>
            <a:ext cx="5598693"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a:t>
            </a:r>
            <a:r>
              <a:rPr kumimoji="1" lang="ja-JP" altLang="en-US" sz="3200" b="0" i="0" u="none" strike="noStrike" kern="1200" cap="none" spc="0" normalizeH="0" baseline="0" noProof="0" dirty="0" err="1" smtClean="0">
                <a:ln>
                  <a:noFill/>
                </a:ln>
                <a:solidFill>
                  <a:prstClr val="black"/>
                </a:solidFill>
                <a:effectLst/>
                <a:uLnTx/>
                <a:uFillTx/>
                <a:latin typeface="游ゴシック" panose="020F0502020204030204"/>
                <a:ea typeface="游ゴシック" panose="020B0400000000000000" pitchFamily="50" charset="-128"/>
                <a:cs typeface="+mn-cs"/>
              </a:rPr>
              <a:t>つの</a:t>
            </a:r>
            <a:r>
              <a:rPr kumimoji="1" lang="ja-JP" altLang="en-US" sz="32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角の大きさ </a:t>
            </a:r>
            <a:r>
              <a:rPr kumimoji="1" lang="en-US" altLang="ja-JP" sz="32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720°÷6</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 </a:t>
            </a:r>
            <a:r>
              <a:rPr kumimoji="1" lang="en-US" altLang="ja-JP" sz="32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120°</a:t>
            </a:r>
            <a:endParaRPr kumimoji="1" lang="ja-JP" altLang="en-US" sz="32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4" name="テキスト ボックス 53"/>
          <p:cNvSpPr txBox="1"/>
          <p:nvPr/>
        </p:nvSpPr>
        <p:spPr>
          <a:xfrm>
            <a:off x="4133654" y="1647983"/>
            <a:ext cx="20794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角の和</a:t>
            </a:r>
            <a:endParaRPr kumimoji="1" lang="ja-JP" altLang="en-US" sz="36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3" name="フッター プレースホルダー 2"/>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38009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868386" y="893217"/>
            <a:ext cx="10458642" cy="3992291"/>
          </a:xfrm>
          <a:ln w="38100">
            <a:noFill/>
          </a:ln>
        </p:spPr>
        <p:txBody>
          <a:bodyPr>
            <a:noAutofit/>
          </a:bodyPr>
          <a:lstStyle/>
          <a:p>
            <a:pPr algn="l"/>
            <a:r>
              <a:rPr lang="ja-JP" altLang="en-US" sz="8800" b="1" dirty="0" smtClean="0"/>
              <a:t>スクラッチを使って正方形をかいてみよう。</a:t>
            </a:r>
            <a:endParaRPr kumimoji="1" lang="ja-JP" altLang="en-US" sz="8800" b="1" dirty="0"/>
          </a:p>
        </p:txBody>
      </p:sp>
      <p:sp>
        <p:nvSpPr>
          <p:cNvPr id="5" name="テキスト ボックス 4"/>
          <p:cNvSpPr txBox="1"/>
          <p:nvPr/>
        </p:nvSpPr>
        <p:spPr>
          <a:xfrm>
            <a:off x="11007634" y="10667"/>
            <a:ext cx="118436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【11】</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3" name="フッター プレースホルダー 2"/>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6082711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タイトル 1"/>
          <p:cNvSpPr txBox="1">
            <a:spLocks/>
          </p:cNvSpPr>
          <p:nvPr/>
        </p:nvSpPr>
        <p:spPr>
          <a:xfrm>
            <a:off x="2444170" y="1367985"/>
            <a:ext cx="5795370" cy="3859998"/>
          </a:xfrm>
          <a:prstGeom prst="rect">
            <a:avLst/>
          </a:prstGeom>
          <a:ln w="38100">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①スクラッチを起動</a:t>
            </a:r>
            <a:endParaRPr kumimoji="1" lang="en-US" altLang="ja-JP"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a:t>
            </a:r>
            <a:endParaRPr kumimoji="1" lang="en-US" altLang="ja-JP"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②「作る」をクリック</a:t>
            </a:r>
            <a:endParaRPr kumimoji="1" lang="en-US" altLang="ja-JP"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a:t>
            </a:r>
            <a:endParaRPr kumimoji="1" lang="en-US" altLang="ja-JP"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③この画面を</a:t>
            </a:r>
            <a:endParaRPr kumimoji="1" lang="en-US" altLang="ja-JP"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44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表示させる</a:t>
            </a:r>
            <a:endParaRPr kumimoji="1" lang="ja-JP" altLang="en-US" sz="44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endParaRPr>
          </a:p>
        </p:txBody>
      </p:sp>
      <p:sp>
        <p:nvSpPr>
          <p:cNvPr id="6" name="テキスト ボックス 5"/>
          <p:cNvSpPr txBox="1"/>
          <p:nvPr/>
        </p:nvSpPr>
        <p:spPr>
          <a:xfrm>
            <a:off x="10929257" y="10667"/>
            <a:ext cx="1262743" cy="4616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【12】</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フッター プレースホルダー 4"/>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218500541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楕円 2"/>
          <p:cNvSpPr/>
          <p:nvPr/>
        </p:nvSpPr>
        <p:spPr>
          <a:xfrm>
            <a:off x="967141" y="425596"/>
            <a:ext cx="930875" cy="576648"/>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タイトル 1"/>
          <p:cNvSpPr txBox="1">
            <a:spLocks/>
          </p:cNvSpPr>
          <p:nvPr/>
        </p:nvSpPr>
        <p:spPr>
          <a:xfrm>
            <a:off x="2476092" y="1268026"/>
            <a:ext cx="6250465" cy="4586122"/>
          </a:xfrm>
          <a:prstGeom prst="rect">
            <a:avLst/>
          </a:prstGeom>
          <a:ln w="38100">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「初期設定</a:t>
            </a:r>
            <a:endPar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（正多角形</a:t>
            </a:r>
            <a:r>
              <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).s</a:t>
            </a:r>
            <a:r>
              <a:rPr kumimoji="1" lang="ja-JP" altLang="en-US" sz="4000" b="1" i="0" u="none" strike="noStrike" kern="1200" cap="none" spc="0" normalizeH="0" baseline="0" noProof="0" dirty="0" err="1" smtClean="0">
                <a:ln>
                  <a:noFill/>
                </a:ln>
                <a:solidFill>
                  <a:prstClr val="black"/>
                </a:solidFill>
                <a:effectLst/>
                <a:uLnTx/>
                <a:uFillTx/>
                <a:latin typeface="游ゴシック Light" panose="020F0302020204030204"/>
                <a:ea typeface="游ゴシック Light" panose="020B0300000000000000" pitchFamily="50" charset="-128"/>
                <a:cs typeface="+mj-cs"/>
              </a:rPr>
              <a:t>ｂ</a:t>
            </a:r>
            <a:r>
              <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3</a:t>
            </a:r>
            <a:r>
              <a:rPr kumimoji="1" lang="ja-JP" altLang="en-US"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」の</a:t>
            </a:r>
            <a:endPar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0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ファイルを開く。</a:t>
            </a:r>
            <a:endPar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1" lang="en-US" altLang="ja-JP" sz="40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方法</a:t>
            </a:r>
            <a:endPar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①「ファイル」を</a:t>
            </a:r>
            <a:endPar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40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クリック</a:t>
            </a:r>
            <a:endParaRPr kumimoji="1" lang="en-US" altLang="ja-JP" sz="4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p:txBody>
      </p:sp>
      <p:sp>
        <p:nvSpPr>
          <p:cNvPr id="7" name="テキスト ボックス 6"/>
          <p:cNvSpPr txBox="1"/>
          <p:nvPr/>
        </p:nvSpPr>
        <p:spPr>
          <a:xfrm>
            <a:off x="1135823" y="982366"/>
            <a:ext cx="65314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①</a:t>
            </a:r>
            <a:endParaRPr kumimoji="1" lang="ja-JP" altLang="en-US" sz="32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8" name="テキスト ボックス 7"/>
          <p:cNvSpPr txBox="1"/>
          <p:nvPr/>
        </p:nvSpPr>
        <p:spPr>
          <a:xfrm>
            <a:off x="10920549" y="10667"/>
            <a:ext cx="1271451" cy="4616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【13】</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 name="フッター プレースホルダー 1"/>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283498733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楕円 2"/>
          <p:cNvSpPr/>
          <p:nvPr/>
        </p:nvSpPr>
        <p:spPr>
          <a:xfrm>
            <a:off x="824959" y="1080140"/>
            <a:ext cx="2244811" cy="460425"/>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 name="テキスト ボックス 8"/>
          <p:cNvSpPr txBox="1"/>
          <p:nvPr/>
        </p:nvSpPr>
        <p:spPr>
          <a:xfrm>
            <a:off x="299605" y="1056466"/>
            <a:ext cx="65314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②</a:t>
            </a:r>
          </a:p>
        </p:txBody>
      </p:sp>
      <p:sp>
        <p:nvSpPr>
          <p:cNvPr id="10" name="タイトル 1"/>
          <p:cNvSpPr txBox="1">
            <a:spLocks/>
          </p:cNvSpPr>
          <p:nvPr/>
        </p:nvSpPr>
        <p:spPr>
          <a:xfrm>
            <a:off x="2537612" y="1199114"/>
            <a:ext cx="6301945" cy="5157236"/>
          </a:xfrm>
          <a:prstGeom prst="rect">
            <a:avLst/>
          </a:prstGeom>
          <a:ln w="38100">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方法</a:t>
            </a:r>
            <a:endParaRPr kumimoji="1" lang="en-US" altLang="ja-JP"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1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a:t>
            </a: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②「コンピュータから</a:t>
            </a:r>
            <a:endParaRPr kumimoji="1" lang="en-US" altLang="ja-JP"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読み込む」を</a:t>
            </a:r>
            <a:endParaRPr kumimoji="1" lang="en-US" altLang="ja-JP"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クリック</a:t>
            </a:r>
            <a:endParaRPr kumimoji="1" lang="en-US" altLang="ja-JP"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10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a:t>
            </a: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③「</a:t>
            </a: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初期設定</a:t>
            </a:r>
            <a:endParaRPr kumimoji="1" lang="en-US" altLang="ja-JP"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正多角形</a:t>
            </a:r>
            <a:r>
              <a:rPr kumimoji="1" lang="en-US" altLang="ja-JP"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a:t>
            </a:r>
            <a:r>
              <a:rPr kumimoji="1" lang="en-US" altLang="ja-JP"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s</a:t>
            </a:r>
            <a:r>
              <a:rPr kumimoji="1" lang="ja-JP" altLang="en-US" sz="3800" b="1" i="0" u="none" strike="noStrike" kern="1200" cap="none" spc="0" normalizeH="0" baseline="0" noProof="0" dirty="0" err="1" smtClean="0">
                <a:ln>
                  <a:noFill/>
                </a:ln>
                <a:solidFill>
                  <a:prstClr val="black"/>
                </a:solidFill>
                <a:effectLst/>
                <a:uLnTx/>
                <a:uFillTx/>
                <a:latin typeface="游ゴシック Light" panose="020F0302020204030204"/>
                <a:ea typeface="游ゴシック Light" panose="020B0300000000000000" pitchFamily="50" charset="-128"/>
                <a:cs typeface="+mj-cs"/>
              </a:rPr>
              <a:t>ｂ</a:t>
            </a:r>
            <a:r>
              <a:rPr kumimoji="1" lang="en-US" altLang="ja-JP"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3</a:t>
            </a: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a:t>
            </a: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の</a:t>
            </a:r>
            <a:endParaRPr kumimoji="1" lang="en-US" altLang="ja-JP"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ファイルを選び、</a:t>
            </a:r>
            <a:endParaRPr kumimoji="1" lang="en-US" altLang="ja-JP"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8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rPr>
              <a:t>　</a:t>
            </a:r>
            <a:r>
              <a:rPr kumimoji="1" lang="ja-JP" altLang="en-US" sz="3800" b="1" i="0" u="none" strike="noStrike" kern="1200" cap="none" spc="0" normalizeH="0" baseline="0" noProof="0" dirty="0" smtClean="0">
                <a:ln>
                  <a:noFill/>
                </a:ln>
                <a:solidFill>
                  <a:prstClr val="black"/>
                </a:solidFill>
                <a:effectLst/>
                <a:uLnTx/>
                <a:uFillTx/>
                <a:latin typeface="游ゴシック Light" panose="020F0302020204030204"/>
                <a:ea typeface="游ゴシック Light" panose="020B0300000000000000" pitchFamily="50" charset="-128"/>
                <a:cs typeface="+mj-cs"/>
              </a:rPr>
              <a:t>　　開く</a:t>
            </a:r>
            <a:endParaRPr kumimoji="1" lang="ja-JP" altLang="en-US" sz="4000" b="1" i="0" u="none" strike="noStrike" kern="1200" cap="none" spc="0" normalizeH="0" baseline="0" noProof="0" dirty="0">
              <a:ln>
                <a:noFill/>
              </a:ln>
              <a:solidFill>
                <a:prstClr val="black"/>
              </a:solidFill>
              <a:effectLst/>
              <a:uLnTx/>
              <a:uFillTx/>
              <a:latin typeface="游ゴシック Light" panose="020F0302020204030204"/>
              <a:ea typeface="游ゴシック Light" panose="020B0300000000000000" pitchFamily="50" charset="-128"/>
              <a:cs typeface="+mj-cs"/>
            </a:endParaRPr>
          </a:p>
        </p:txBody>
      </p:sp>
      <p:sp>
        <p:nvSpPr>
          <p:cNvPr id="8" name="テキスト ボックス 7"/>
          <p:cNvSpPr txBox="1"/>
          <p:nvPr/>
        </p:nvSpPr>
        <p:spPr>
          <a:xfrm>
            <a:off x="10903131" y="10667"/>
            <a:ext cx="1288869" cy="4616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【14】</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 name="フッター プレースホルダー 1"/>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21520971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83994" y="724618"/>
            <a:ext cx="10489470" cy="5538159"/>
          </a:xfrm>
        </p:spPr>
        <p:txBody>
          <a:bodyPr>
            <a:noAutofit/>
          </a:bodyPr>
          <a:lstStyle/>
          <a:p>
            <a:pPr algn="l"/>
            <a:r>
              <a:rPr kumimoji="1" lang="ja-JP" altLang="en-US" sz="3600" b="1" dirty="0" smtClean="0"/>
              <a:t>ステージ　１～　５　「順次」</a:t>
            </a:r>
            <a:r>
              <a:rPr kumimoji="1" lang="en-US" altLang="ja-JP" sz="3600" b="1" dirty="0" smtClean="0"/>
              <a:t/>
            </a:r>
            <a:br>
              <a:rPr kumimoji="1" lang="en-US" altLang="ja-JP" sz="3600" b="1" dirty="0" smtClean="0"/>
            </a:br>
            <a:r>
              <a:rPr kumimoji="1" lang="en-US" altLang="ja-JP" sz="3600" b="1" dirty="0" smtClean="0"/>
              <a:t/>
            </a:r>
            <a:br>
              <a:rPr kumimoji="1" lang="en-US" altLang="ja-JP" sz="3600" b="1" dirty="0" smtClean="0"/>
            </a:br>
            <a:r>
              <a:rPr lang="ja-JP" altLang="en-US" sz="3600" b="1" dirty="0" smtClean="0"/>
              <a:t>ステージ　６～１３　　＋　「反復」</a:t>
            </a:r>
            <a:r>
              <a:rPr lang="en-US" altLang="ja-JP" sz="3600" b="1" dirty="0" smtClean="0"/>
              <a:t/>
            </a:r>
            <a:br>
              <a:rPr lang="en-US" altLang="ja-JP" sz="3600" b="1" dirty="0" smtClean="0"/>
            </a:br>
            <a:r>
              <a:rPr lang="en-US" altLang="ja-JP" sz="3600" b="1" dirty="0" smtClean="0"/>
              <a:t/>
            </a:r>
            <a:br>
              <a:rPr lang="en-US" altLang="ja-JP" sz="3600" b="1" dirty="0" smtClean="0"/>
            </a:br>
            <a:r>
              <a:rPr lang="ja-JP" altLang="en-US" sz="3600" b="1" dirty="0" smtClean="0"/>
              <a:t>ステージ１４～１９　　＋　「分岐」</a:t>
            </a:r>
            <a:r>
              <a:rPr lang="en-US" altLang="ja-JP" sz="3600" b="1" dirty="0" smtClean="0"/>
              <a:t/>
            </a:r>
            <a:br>
              <a:rPr lang="en-US" altLang="ja-JP" sz="3600" b="1" dirty="0" smtClean="0"/>
            </a:br>
            <a:r>
              <a:rPr lang="en-US" altLang="ja-JP" sz="3600" b="1" dirty="0" smtClean="0"/>
              <a:t/>
            </a:r>
            <a:br>
              <a:rPr lang="en-US" altLang="ja-JP" sz="3600" b="1" dirty="0" smtClean="0"/>
            </a:br>
            <a:r>
              <a:rPr lang="ja-JP" altLang="en-US" sz="3600" b="1" dirty="0" smtClean="0"/>
              <a:t>ステージ　　　２０　「順次」「反復」「分岐」</a:t>
            </a:r>
            <a:r>
              <a:rPr lang="en-US" altLang="ja-JP" sz="3600" b="1" dirty="0" smtClean="0"/>
              <a:t/>
            </a:r>
            <a:br>
              <a:rPr lang="en-US" altLang="ja-JP" sz="3600" b="1" dirty="0" smtClean="0"/>
            </a:br>
            <a:r>
              <a:rPr lang="ja-JP" altLang="en-US" sz="3600" b="1" dirty="0" smtClean="0"/>
              <a:t>　　　　　　　　　　　の階層的な組み合わせ</a:t>
            </a:r>
            <a:r>
              <a:rPr lang="en-US" altLang="ja-JP" sz="3600" b="1" dirty="0" smtClean="0"/>
              <a:t/>
            </a:r>
            <a:br>
              <a:rPr lang="en-US" altLang="ja-JP" sz="3600" b="1" dirty="0" smtClean="0"/>
            </a:br>
            <a:r>
              <a:rPr lang="ja-JP" altLang="en-US" sz="3600" b="1" dirty="0" smtClean="0"/>
              <a:t>　　　　　　　　　　「構造化プログラミング」</a:t>
            </a:r>
            <a:endParaRPr kumimoji="1" lang="ja-JP" altLang="en-US" sz="3600" b="1" dirty="0"/>
          </a:p>
        </p:txBody>
      </p:sp>
    </p:spTree>
    <p:extLst>
      <p:ext uri="{BB962C8B-B14F-4D97-AF65-F5344CB8AC3E}">
        <p14:creationId xmlns:p14="http://schemas.microsoft.com/office/powerpoint/2010/main" val="84788236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テキスト ボックス 5"/>
          <p:cNvSpPr txBox="1"/>
          <p:nvPr/>
        </p:nvSpPr>
        <p:spPr>
          <a:xfrm>
            <a:off x="0" y="14695"/>
            <a:ext cx="12189825" cy="892552"/>
          </a:xfrm>
          <a:prstGeom prst="rect">
            <a:avLst/>
          </a:prstGeom>
          <a:solidFill>
            <a:srgbClr val="0070C0"/>
          </a:solidFill>
          <a:ln w="38100">
            <a:solidFill>
              <a:srgbClr val="0070C0"/>
            </a:solidFill>
          </a:ln>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「初期設定（正多角形）</a:t>
            </a:r>
            <a:r>
              <a:rPr kumimoji="1" lang="en-US" altLang="ja-JP" sz="36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.sb3</a:t>
            </a:r>
            <a:r>
              <a:rPr kumimoji="1" lang="ja-JP" altLang="en-US" sz="36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」を開いた画面</a:t>
            </a:r>
            <a:endParaRPr kumimoji="1" lang="en-US" altLang="ja-JP" sz="36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テキスト ボックス 4"/>
          <p:cNvSpPr txBox="1"/>
          <p:nvPr/>
        </p:nvSpPr>
        <p:spPr>
          <a:xfrm>
            <a:off x="10946674" y="10667"/>
            <a:ext cx="124532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【15】</a:t>
            </a:r>
            <a:endParaRPr kumimoji="1" lang="ja-JP" altLang="en-US" sz="24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4" name="フッター プレースホルダー 3"/>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366059679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テキスト ボックス 5"/>
          <p:cNvSpPr txBox="1"/>
          <p:nvPr/>
        </p:nvSpPr>
        <p:spPr>
          <a:xfrm>
            <a:off x="0" y="14695"/>
            <a:ext cx="12189825" cy="892552"/>
          </a:xfrm>
          <a:prstGeom prst="rect">
            <a:avLst/>
          </a:prstGeom>
          <a:solidFill>
            <a:srgbClr val="0070C0"/>
          </a:solidFill>
          <a:ln w="38100">
            <a:solidFill>
              <a:srgbClr val="0070C0"/>
            </a:solidFill>
          </a:ln>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「初期設定（正多角形）</a:t>
            </a:r>
            <a:r>
              <a:rPr kumimoji="1" lang="en-US" altLang="ja-JP" sz="36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.sb3</a:t>
            </a:r>
            <a:r>
              <a:rPr kumimoji="1" lang="ja-JP" altLang="en-US" sz="36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」を開いた画面</a:t>
            </a:r>
            <a:endParaRPr kumimoji="1" lang="en-US" altLang="ja-JP" sz="36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テキスト ボックス 4"/>
          <p:cNvSpPr txBox="1"/>
          <p:nvPr/>
        </p:nvSpPr>
        <p:spPr>
          <a:xfrm>
            <a:off x="10946674" y="10667"/>
            <a:ext cx="124532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【16】</a:t>
            </a:r>
            <a:endParaRPr kumimoji="1" lang="ja-JP" altLang="en-US" sz="24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pic>
        <p:nvPicPr>
          <p:cNvPr id="8" name="図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2470" y="5102902"/>
            <a:ext cx="1424965" cy="1434464"/>
          </a:xfrm>
          <a:prstGeom prst="rect">
            <a:avLst/>
          </a:prstGeom>
        </p:spPr>
      </p:pic>
      <p:sp>
        <p:nvSpPr>
          <p:cNvPr id="7" name="楕円 2"/>
          <p:cNvSpPr/>
          <p:nvPr/>
        </p:nvSpPr>
        <p:spPr>
          <a:xfrm>
            <a:off x="5807241" y="4812631"/>
            <a:ext cx="2061411" cy="1924886"/>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4" name="フッター プレースホルダー 3"/>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268337882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テキスト ボックス 1"/>
          <p:cNvSpPr txBox="1"/>
          <p:nvPr/>
        </p:nvSpPr>
        <p:spPr>
          <a:xfrm>
            <a:off x="2655338" y="2410058"/>
            <a:ext cx="5682721" cy="3170099"/>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一辺を</a:t>
            </a: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100</a:t>
            </a: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歩</a:t>
            </a:r>
            <a:r>
              <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分</a:t>
            </a: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とし、</a:t>
            </a:r>
            <a:endPar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正方形をかく</a:t>
            </a:r>
            <a:endPar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プログラムを</a:t>
            </a:r>
            <a:endPar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つくってみよう。</a:t>
            </a:r>
            <a:endPar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4" name="テキスト ボックス 3"/>
          <p:cNvSpPr txBox="1"/>
          <p:nvPr/>
        </p:nvSpPr>
        <p:spPr>
          <a:xfrm>
            <a:off x="2175" y="0"/>
            <a:ext cx="12189825" cy="892552"/>
          </a:xfrm>
          <a:prstGeom prst="rect">
            <a:avLst/>
          </a:prstGeom>
          <a:solidFill>
            <a:srgbClr val="0070C0"/>
          </a:solidFill>
          <a:ln w="38100">
            <a:solidFill>
              <a:srgbClr val="0070C0"/>
            </a:solidFill>
          </a:ln>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　　　  </a:t>
            </a:r>
            <a:r>
              <a:rPr kumimoji="1" lang="ja-JP" altLang="en-US"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正方形をかくプログラムをつくる</a:t>
            </a:r>
            <a:r>
              <a:rPr kumimoji="1" lang="ja-JP" altLang="en-US" sz="800" b="1"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テキスト ボックス 6"/>
          <p:cNvSpPr txBox="1"/>
          <p:nvPr/>
        </p:nvSpPr>
        <p:spPr>
          <a:xfrm>
            <a:off x="10911840" y="10667"/>
            <a:ext cx="128016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【17】</a:t>
            </a:r>
            <a:endParaRPr kumimoji="1" lang="ja-JP" altLang="en-US" sz="24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 name="フッター プレースホルダー 2"/>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80626921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右中かっこ 1"/>
          <p:cNvSpPr/>
          <p:nvPr/>
        </p:nvSpPr>
        <p:spPr>
          <a:xfrm>
            <a:off x="4403034" y="2627383"/>
            <a:ext cx="566530" cy="3932444"/>
          </a:xfrm>
          <a:prstGeom prst="rightBrace">
            <a:avLst>
              <a:gd name="adj1" fmla="val 48016"/>
              <a:gd name="adj2" fmla="val 50000"/>
            </a:avLst>
          </a:prstGeom>
          <a:noFill/>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3" name="テキスト ボックス 2"/>
          <p:cNvSpPr txBox="1"/>
          <p:nvPr/>
        </p:nvSpPr>
        <p:spPr>
          <a:xfrm>
            <a:off x="5083502" y="3656548"/>
            <a:ext cx="587829"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正解例</a:t>
            </a:r>
            <a:endParaRPr kumimoji="1" lang="ja-JP" altLang="en-US" sz="40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7" name="テキスト ボックス 6"/>
          <p:cNvSpPr txBox="1"/>
          <p:nvPr/>
        </p:nvSpPr>
        <p:spPr>
          <a:xfrm>
            <a:off x="0" y="-47762"/>
            <a:ext cx="12192000" cy="954107"/>
          </a:xfrm>
          <a:prstGeom prst="rect">
            <a:avLst/>
          </a:prstGeom>
          <a:solidFill>
            <a:srgbClr val="0070C0"/>
          </a:solidFill>
          <a:ln w="381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正方形をかくプログラム</a:t>
            </a:r>
            <a:endParaRPr kumimoji="1" lang="en-US" altLang="ja-JP"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 name="テキスト ボックス 8"/>
          <p:cNvSpPr txBox="1"/>
          <p:nvPr/>
        </p:nvSpPr>
        <p:spPr>
          <a:xfrm>
            <a:off x="11033760" y="-4158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【19】</a:t>
            </a:r>
            <a:endParaRPr kumimoji="1" lang="ja-JP" altLang="en-US" sz="24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pic>
        <p:nvPicPr>
          <p:cNvPr id="5" name="図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4498" y="1325563"/>
            <a:ext cx="1407259" cy="5387552"/>
          </a:xfrm>
          <a:prstGeom prst="rect">
            <a:avLst/>
          </a:prstGeom>
        </p:spPr>
      </p:pic>
      <p:sp>
        <p:nvSpPr>
          <p:cNvPr id="6" name="フッター プレースホルダー 5"/>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205691794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テキスト ボックス 2"/>
          <p:cNvSpPr txBox="1"/>
          <p:nvPr/>
        </p:nvSpPr>
        <p:spPr>
          <a:xfrm>
            <a:off x="2736574" y="2419730"/>
            <a:ext cx="5368833" cy="2800767"/>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「繰り返し」の</a:t>
            </a:r>
            <a:endPar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ブロックを使って、プログラムをつくりかえよう。</a:t>
            </a:r>
            <a:endPar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4" name="楕円 2"/>
          <p:cNvSpPr/>
          <p:nvPr/>
        </p:nvSpPr>
        <p:spPr>
          <a:xfrm>
            <a:off x="334334" y="1937237"/>
            <a:ext cx="1405014" cy="825841"/>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テキスト ボックス 4"/>
          <p:cNvSpPr txBox="1"/>
          <p:nvPr/>
        </p:nvSpPr>
        <p:spPr>
          <a:xfrm>
            <a:off x="0" y="17418"/>
            <a:ext cx="12192000" cy="954107"/>
          </a:xfrm>
          <a:prstGeom prst="rect">
            <a:avLst/>
          </a:prstGeom>
          <a:solidFill>
            <a:srgbClr val="0070C0"/>
          </a:solidFill>
          <a:ln w="38100">
            <a:solidFill>
              <a:srgbClr val="0070C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正方形（繰り返しのブロックを使用）</a:t>
            </a:r>
            <a:endParaRPr kumimoji="1" lang="en-US" altLang="ja-JP"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8" name="テキスト ボックス 7"/>
          <p:cNvSpPr txBox="1"/>
          <p:nvPr/>
        </p:nvSpPr>
        <p:spPr>
          <a:xfrm>
            <a:off x="11033760" y="-4158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【20】</a:t>
            </a:r>
            <a:endParaRPr kumimoji="1" lang="ja-JP" altLang="en-US" sz="24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 name="フッター プレースホルダー 1"/>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164609014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右中かっこ 4"/>
          <p:cNvSpPr/>
          <p:nvPr/>
        </p:nvSpPr>
        <p:spPr>
          <a:xfrm>
            <a:off x="4780911" y="2957082"/>
            <a:ext cx="332476" cy="1873336"/>
          </a:xfrm>
          <a:prstGeom prst="rightBrace">
            <a:avLst>
              <a:gd name="adj1" fmla="val 48016"/>
              <a:gd name="adj2" fmla="val 52618"/>
            </a:avLst>
          </a:prstGeom>
          <a:noFill/>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6" name="テキスト ボックス 5"/>
          <p:cNvSpPr txBox="1"/>
          <p:nvPr/>
        </p:nvSpPr>
        <p:spPr>
          <a:xfrm>
            <a:off x="5327847" y="2978315"/>
            <a:ext cx="718458" cy="1938992"/>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正解例</a:t>
            </a:r>
            <a:endParaRPr kumimoji="1" lang="ja-JP" altLang="en-US" sz="40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7" name="テキスト ボックス 6"/>
          <p:cNvSpPr txBox="1"/>
          <p:nvPr/>
        </p:nvSpPr>
        <p:spPr>
          <a:xfrm>
            <a:off x="0" y="0"/>
            <a:ext cx="12192000" cy="954107"/>
          </a:xfrm>
          <a:prstGeom prst="rect">
            <a:avLst/>
          </a:prstGeom>
          <a:solidFill>
            <a:srgbClr val="0070C0"/>
          </a:solidFill>
          <a:ln w="38100">
            <a:solidFill>
              <a:srgbClr val="0070C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正方形（繰り返しのブロックを使用）</a:t>
            </a:r>
            <a:endParaRPr kumimoji="1" lang="en-US" altLang="ja-JP"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 name="テキスト ボックス 8"/>
          <p:cNvSpPr txBox="1"/>
          <p:nvPr/>
        </p:nvSpPr>
        <p:spPr>
          <a:xfrm>
            <a:off x="11033760" y="-4158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【21】</a:t>
            </a:r>
            <a:endParaRPr kumimoji="1" lang="ja-JP" altLang="en-US" sz="24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pic>
        <p:nvPicPr>
          <p:cNvPr id="4" name="図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5092" y="1435539"/>
            <a:ext cx="1791359" cy="3532679"/>
          </a:xfrm>
          <a:prstGeom prst="rect">
            <a:avLst/>
          </a:prstGeom>
        </p:spPr>
      </p:pic>
      <p:sp>
        <p:nvSpPr>
          <p:cNvPr id="3" name="フッター プレースホルダー 2"/>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155816934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テキスト ボックス 2"/>
          <p:cNvSpPr txBox="1"/>
          <p:nvPr/>
        </p:nvSpPr>
        <p:spPr>
          <a:xfrm>
            <a:off x="2696816" y="3872260"/>
            <a:ext cx="5368833" cy="2123658"/>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「正三角形」をかく</a:t>
            </a:r>
            <a:endPar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プログラムにつくりかえよう。</a:t>
            </a:r>
            <a:endPar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4" name="テキスト ボックス 3"/>
          <p:cNvSpPr txBox="1"/>
          <p:nvPr/>
        </p:nvSpPr>
        <p:spPr>
          <a:xfrm>
            <a:off x="0" y="0"/>
            <a:ext cx="12192000" cy="954107"/>
          </a:xfrm>
          <a:prstGeom prst="rect">
            <a:avLst/>
          </a:prstGeom>
          <a:solidFill>
            <a:srgbClr val="0070C0"/>
          </a:solidFill>
          <a:ln w="381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40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正三角形をかくプログラムをつくる</a:t>
            </a:r>
            <a:r>
              <a:rPr kumimoji="1" lang="ja-JP" altLang="en-US" sz="800" b="1"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テキスト ボックス 6"/>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【23】</a:t>
            </a:r>
            <a:endParaRPr kumimoji="1" lang="ja-JP" altLang="en-US" sz="24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フッター プレースホルダー 4"/>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94219841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右中かっこ 3"/>
          <p:cNvSpPr/>
          <p:nvPr/>
        </p:nvSpPr>
        <p:spPr>
          <a:xfrm>
            <a:off x="5224340" y="3194690"/>
            <a:ext cx="332476" cy="2105753"/>
          </a:xfrm>
          <a:prstGeom prst="rightBrace">
            <a:avLst>
              <a:gd name="adj1" fmla="val 48016"/>
              <a:gd name="adj2" fmla="val 49367"/>
            </a:avLst>
          </a:prstGeom>
          <a:noFill/>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6" name="テキスト ボックス 5"/>
          <p:cNvSpPr txBox="1"/>
          <p:nvPr/>
        </p:nvSpPr>
        <p:spPr>
          <a:xfrm>
            <a:off x="5736771" y="3434886"/>
            <a:ext cx="718458" cy="1323439"/>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失敗</a:t>
            </a:r>
            <a:endParaRPr kumimoji="1" lang="ja-JP" altLang="en-US" sz="40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7" name="テキスト ボックス 6"/>
          <p:cNvSpPr txBox="1"/>
          <p:nvPr/>
        </p:nvSpPr>
        <p:spPr>
          <a:xfrm>
            <a:off x="5604040" y="5331651"/>
            <a:ext cx="2471267" cy="584775"/>
          </a:xfrm>
          <a:prstGeom prst="rect">
            <a:avLst/>
          </a:prstGeom>
          <a:noFill/>
          <a:ln w="38100">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rPr>
              <a:t>何</a:t>
            </a:r>
            <a:r>
              <a:rPr kumimoji="1" lang="ja-JP" altLang="en-US" sz="32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が原因？</a:t>
            </a:r>
            <a:endParaRPr kumimoji="1" lang="ja-JP" altLang="en-US" sz="32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9" name="テキスト ボックス 8"/>
          <p:cNvSpPr txBox="1"/>
          <p:nvPr/>
        </p:nvSpPr>
        <p:spPr>
          <a:xfrm>
            <a:off x="11040290" y="-5507"/>
            <a:ext cx="1158240" cy="4616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【24】</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pic>
        <p:nvPicPr>
          <p:cNvPr id="5" name="図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75174" y="1471738"/>
            <a:ext cx="2749166" cy="5249737"/>
          </a:xfrm>
          <a:prstGeom prst="rect">
            <a:avLst/>
          </a:prstGeom>
        </p:spPr>
      </p:pic>
      <p:sp>
        <p:nvSpPr>
          <p:cNvPr id="2" name="フッター プレースホルダー 1"/>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18812532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テキスト ボックス 22"/>
          <p:cNvSpPr txBox="1"/>
          <p:nvPr/>
        </p:nvSpPr>
        <p:spPr>
          <a:xfrm>
            <a:off x="5427950" y="2077813"/>
            <a:ext cx="6518365" cy="3170099"/>
          </a:xfrm>
          <a:prstGeom prst="rect">
            <a:avLst/>
          </a:prstGeom>
          <a:noFill/>
          <a:ln w="12700">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正三角形をつくるためには、進行方向に対して、</a:t>
            </a:r>
            <a:endParaRPr kumimoji="1" lang="en-US" altLang="ja-JP" sz="40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0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0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3" name="直線矢印コネクタ 2"/>
          <p:cNvCxnSpPr/>
          <p:nvPr/>
        </p:nvCxnSpPr>
        <p:spPr>
          <a:xfrm>
            <a:off x="277223" y="4569306"/>
            <a:ext cx="2547257"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線矢印コネクタ 5"/>
          <p:cNvCxnSpPr/>
          <p:nvPr/>
        </p:nvCxnSpPr>
        <p:spPr>
          <a:xfrm>
            <a:off x="2824109" y="4569306"/>
            <a:ext cx="2547257" cy="0"/>
          </a:xfrm>
          <a:prstGeom prst="straightConnector1">
            <a:avLst/>
          </a:prstGeom>
          <a:ln w="381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 name="直線矢印コネクタ 6"/>
          <p:cNvCxnSpPr/>
          <p:nvPr/>
        </p:nvCxnSpPr>
        <p:spPr>
          <a:xfrm flipH="1" flipV="1">
            <a:off x="1451842" y="2535489"/>
            <a:ext cx="1327521" cy="2010812"/>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線矢印コネクタ 9"/>
          <p:cNvCxnSpPr/>
          <p:nvPr/>
        </p:nvCxnSpPr>
        <p:spPr>
          <a:xfrm flipV="1">
            <a:off x="2808037" y="2645912"/>
            <a:ext cx="1211554" cy="192454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左カーブ矢印 14"/>
          <p:cNvSpPr/>
          <p:nvPr/>
        </p:nvSpPr>
        <p:spPr>
          <a:xfrm rot="6977021" flipH="1">
            <a:off x="2737912" y="3296349"/>
            <a:ext cx="546998" cy="1456513"/>
          </a:xfrm>
          <a:prstGeom prst="curvedLeftArrow">
            <a:avLst>
              <a:gd name="adj1" fmla="val 25000"/>
              <a:gd name="adj2" fmla="val 97450"/>
              <a:gd name="adj3" fmla="val 25000"/>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6" name="アーチ 15"/>
          <p:cNvSpPr/>
          <p:nvPr/>
        </p:nvSpPr>
        <p:spPr>
          <a:xfrm rot="3950613">
            <a:off x="2999591" y="4146600"/>
            <a:ext cx="656213" cy="214300"/>
          </a:xfrm>
          <a:prstGeom prst="blockArc">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9" name="テキスト ボックス 18"/>
          <p:cNvSpPr txBox="1"/>
          <p:nvPr/>
        </p:nvSpPr>
        <p:spPr>
          <a:xfrm>
            <a:off x="3463559" y="3753492"/>
            <a:ext cx="155448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６０</a:t>
            </a:r>
            <a:r>
              <a:rPr kumimoji="1" lang="en-US" altLang="ja-JP" sz="32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a:t>
            </a:r>
            <a:endParaRPr kumimoji="1" lang="ja-JP" altLang="en-US" sz="32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20" name="テキスト ボックス 19"/>
          <p:cNvSpPr txBox="1"/>
          <p:nvPr/>
        </p:nvSpPr>
        <p:spPr>
          <a:xfrm>
            <a:off x="2033539" y="3152011"/>
            <a:ext cx="184622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１２０</a:t>
            </a:r>
            <a:r>
              <a:rPr kumimoji="1" lang="en-US" altLang="ja-JP" sz="32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endPar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21" name="テキスト ボックス 20"/>
          <p:cNvSpPr txBox="1"/>
          <p:nvPr/>
        </p:nvSpPr>
        <p:spPr>
          <a:xfrm>
            <a:off x="6942032" y="3468920"/>
            <a:ext cx="3631475"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48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a:t>
            </a:r>
            <a:r>
              <a:rPr kumimoji="1" lang="ja-JP" altLang="en-US" sz="48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　６０</a:t>
            </a:r>
            <a:r>
              <a:rPr kumimoji="1" lang="en-US" altLang="ja-JP" sz="48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8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○１２０</a:t>
            </a:r>
            <a:r>
              <a:rPr kumimoji="1" lang="en-US" altLang="ja-JP" sz="48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endParaRPr kumimoji="1" lang="ja-JP" altLang="en-US" sz="48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22" name="テキスト ボックス 21"/>
          <p:cNvSpPr txBox="1"/>
          <p:nvPr/>
        </p:nvSpPr>
        <p:spPr>
          <a:xfrm>
            <a:off x="452574" y="397803"/>
            <a:ext cx="6854388"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回す角の大きさについて</a:t>
            </a: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4" name="テキスト ボックス 13"/>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【26】</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 name="テキスト ボックス 1"/>
          <p:cNvSpPr txBox="1"/>
          <p:nvPr/>
        </p:nvSpPr>
        <p:spPr>
          <a:xfrm>
            <a:off x="4338562" y="3576649"/>
            <a:ext cx="705679"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0" b="0"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a:t>
            </a:r>
            <a:endParaRPr kumimoji="1" lang="ja-JP" altLang="en-US" sz="6000" b="0"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17" name="テキスト ボックス 16"/>
          <p:cNvSpPr txBox="1"/>
          <p:nvPr/>
        </p:nvSpPr>
        <p:spPr>
          <a:xfrm>
            <a:off x="2452024" y="2562647"/>
            <a:ext cx="70567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endParaRPr kumimoji="1" lang="ja-JP" altLang="en-US" sz="44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5" name="フッター プレースホルダー 4"/>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245705523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テキスト ボックス 22"/>
          <p:cNvSpPr txBox="1"/>
          <p:nvPr/>
        </p:nvSpPr>
        <p:spPr>
          <a:xfrm>
            <a:off x="5529200" y="1885555"/>
            <a:ext cx="5824600" cy="2123658"/>
          </a:xfrm>
          <a:prstGeom prst="rect">
            <a:avLst/>
          </a:prstGeom>
          <a:noFill/>
          <a:ln w="12700">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回す</a:t>
            </a:r>
            <a:r>
              <a:rPr kumimoji="1" lang="ja-JP" altLang="en-US" sz="44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角</a:t>
            </a: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の大きさ</a:t>
            </a:r>
            <a:endPar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en-US" altLang="ja-JP" sz="44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  </a:t>
            </a:r>
            <a:r>
              <a:rPr kumimoji="1" lang="en-US" altLang="ja-JP"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p>
        </p:txBody>
      </p:sp>
      <p:cxnSp>
        <p:nvCxnSpPr>
          <p:cNvPr id="3" name="直線矢印コネクタ 2"/>
          <p:cNvCxnSpPr/>
          <p:nvPr/>
        </p:nvCxnSpPr>
        <p:spPr>
          <a:xfrm>
            <a:off x="452574" y="4448188"/>
            <a:ext cx="2547257"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線矢印コネクタ 5"/>
          <p:cNvCxnSpPr/>
          <p:nvPr/>
        </p:nvCxnSpPr>
        <p:spPr>
          <a:xfrm>
            <a:off x="2999831" y="4433707"/>
            <a:ext cx="2547257" cy="0"/>
          </a:xfrm>
          <a:prstGeom prst="straightConnector1">
            <a:avLst/>
          </a:prstGeom>
          <a:ln w="381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0" name="直線矢印コネクタ 9"/>
          <p:cNvCxnSpPr/>
          <p:nvPr/>
        </p:nvCxnSpPr>
        <p:spPr>
          <a:xfrm flipH="1">
            <a:off x="448857" y="2473019"/>
            <a:ext cx="1215841" cy="199481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左カーブ矢印 14"/>
          <p:cNvSpPr/>
          <p:nvPr/>
        </p:nvSpPr>
        <p:spPr>
          <a:xfrm rot="7073309" flipH="1">
            <a:off x="2901548" y="3185784"/>
            <a:ext cx="440217" cy="1481867"/>
          </a:xfrm>
          <a:prstGeom prst="curvedLeftArrow">
            <a:avLst>
              <a:gd name="adj1" fmla="val 25000"/>
              <a:gd name="adj2" fmla="val 97450"/>
              <a:gd name="adj3" fmla="val 25000"/>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6" name="アーチ 15"/>
          <p:cNvSpPr/>
          <p:nvPr/>
        </p:nvSpPr>
        <p:spPr>
          <a:xfrm rot="18091773">
            <a:off x="2046663" y="4024724"/>
            <a:ext cx="656213" cy="267153"/>
          </a:xfrm>
          <a:prstGeom prst="blockArc">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2" name="テキスト ボックス 21"/>
          <p:cNvSpPr txBox="1"/>
          <p:nvPr/>
        </p:nvSpPr>
        <p:spPr>
          <a:xfrm>
            <a:off x="452574" y="397803"/>
            <a:ext cx="681319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回す角の大きさについて</a:t>
            </a: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13" name="直線矢印コネクタ 12"/>
          <p:cNvCxnSpPr/>
          <p:nvPr/>
        </p:nvCxnSpPr>
        <p:spPr>
          <a:xfrm flipH="1" flipV="1">
            <a:off x="1657264" y="2473019"/>
            <a:ext cx="1273628" cy="1985552"/>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4" name="テキスト ボックス 13"/>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【27】</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 name="アーチ 1"/>
          <p:cNvSpPr/>
          <p:nvPr/>
        </p:nvSpPr>
        <p:spPr>
          <a:xfrm>
            <a:off x="1918694" y="3331951"/>
            <a:ext cx="2126149" cy="2232473"/>
          </a:xfrm>
          <a:prstGeom prst="blockArc">
            <a:avLst>
              <a:gd name="adj1" fmla="val 10750188"/>
              <a:gd name="adj2" fmla="val 21559350"/>
              <a:gd name="adj3" fmla="val 3018"/>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正方形/長方形 4"/>
          <p:cNvSpPr/>
          <p:nvPr/>
        </p:nvSpPr>
        <p:spPr>
          <a:xfrm>
            <a:off x="2711579" y="3799681"/>
            <a:ext cx="1167915"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r>
              <a:rPr kumimoji="1" lang="en-US" altLang="ja-JP" sz="32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endParaRPr kumimoji="1" lang="ja-JP" altLang="en-US" sz="32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7" name="フッター プレースホルダー 6"/>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12451596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84309" y="2089741"/>
            <a:ext cx="10018713" cy="3781168"/>
          </a:xfrm>
        </p:spPr>
        <p:txBody>
          <a:bodyPr>
            <a:normAutofit/>
          </a:bodyPr>
          <a:lstStyle/>
          <a:p>
            <a:pPr algn="l"/>
            <a:r>
              <a:rPr kumimoji="1" lang="ja-JP" altLang="en-US" sz="4800" dirty="0" smtClean="0"/>
              <a:t>①</a:t>
            </a:r>
            <a:r>
              <a:rPr lang="ja-JP" altLang="en-US" sz="4800" dirty="0"/>
              <a:t>順次（記された順に処理</a:t>
            </a:r>
            <a:r>
              <a:rPr lang="ja-JP" altLang="en-US" sz="4800" dirty="0" smtClean="0"/>
              <a:t>）</a:t>
            </a:r>
            <a:r>
              <a:rPr lang="en-US" altLang="ja-JP" sz="4800" dirty="0"/>
              <a:t/>
            </a:r>
            <a:br>
              <a:rPr lang="en-US" altLang="ja-JP" sz="4800" dirty="0"/>
            </a:br>
            <a:r>
              <a:rPr lang="ja-JP" altLang="en-US" sz="4800" dirty="0" smtClean="0"/>
              <a:t>②</a:t>
            </a:r>
            <a:r>
              <a:rPr lang="ja-JP" altLang="en-US" sz="4800" dirty="0"/>
              <a:t>反復（繰り返し</a:t>
            </a:r>
            <a:r>
              <a:rPr lang="ja-JP" altLang="en-US" sz="4800" dirty="0" smtClean="0"/>
              <a:t>）</a:t>
            </a:r>
            <a:r>
              <a:rPr lang="en-US" altLang="ja-JP" sz="4800" dirty="0" smtClean="0"/>
              <a:t/>
            </a:r>
            <a:br>
              <a:rPr lang="en-US" altLang="ja-JP" sz="4800" dirty="0" smtClean="0"/>
            </a:br>
            <a:r>
              <a:rPr lang="ja-JP" altLang="en-US" sz="4800" dirty="0" smtClean="0"/>
              <a:t>③</a:t>
            </a:r>
            <a:r>
              <a:rPr lang="ja-JP" altLang="en-US" sz="4800" dirty="0"/>
              <a:t>分岐（条件）</a:t>
            </a:r>
            <a:r>
              <a:rPr lang="en-US" altLang="ja-JP" dirty="0"/>
              <a:t/>
            </a:r>
            <a:br>
              <a:rPr lang="en-US" altLang="ja-JP" dirty="0"/>
            </a:br>
            <a:r>
              <a:rPr lang="ja-JP" altLang="en-US" dirty="0"/>
              <a:t>　　　　　</a:t>
            </a:r>
            <a:endParaRPr kumimoji="1" lang="ja-JP" altLang="en-US" b="1" dirty="0">
              <a:solidFill>
                <a:srgbClr val="FF0000"/>
              </a:solidFill>
            </a:endParaRPr>
          </a:p>
        </p:txBody>
      </p:sp>
      <p:sp>
        <p:nvSpPr>
          <p:cNvPr id="4" name="タイトル 1"/>
          <p:cNvSpPr txBox="1">
            <a:spLocks/>
          </p:cNvSpPr>
          <p:nvPr/>
        </p:nvSpPr>
        <p:spPr>
          <a:xfrm>
            <a:off x="1484310" y="2808515"/>
            <a:ext cx="10018713" cy="1752599"/>
          </a:xfrm>
          <a:prstGeom prst="rect">
            <a:avLst/>
          </a:prstGeom>
          <a:effectLst/>
        </p:spPr>
        <p:txBody>
          <a:bodyPr vert="horz" lIns="91440" tIns="45720" rIns="91440" bIns="45720" rtlCol="0" anchor="ctr">
            <a:normAutofit fontScale="97500"/>
          </a:bodyPr>
          <a:lstStyle>
            <a:lvl1pPr algn="ctr" defTabSz="457200" rtl="0" eaLnBrk="1" latinLnBrk="0" hangingPunct="1">
              <a:spcBef>
                <a:spcPct val="0"/>
              </a:spcBef>
              <a:buNone/>
              <a:defRPr kumimoji="1" sz="4000" kern="1200" cap="none">
                <a:ln w="3175" cmpd="sng">
                  <a:noFill/>
                </a:ln>
                <a:solidFill>
                  <a:schemeClr val="tx1"/>
                </a:solidFill>
                <a:effectLst/>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l"/>
            <a:endParaRPr lang="ja-JP" altLang="en-US" dirty="0"/>
          </a:p>
        </p:txBody>
      </p:sp>
      <p:sp>
        <p:nvSpPr>
          <p:cNvPr id="10" name="タイトル 5"/>
          <p:cNvSpPr txBox="1">
            <a:spLocks/>
          </p:cNvSpPr>
          <p:nvPr/>
        </p:nvSpPr>
        <p:spPr>
          <a:xfrm>
            <a:off x="1064178" y="353788"/>
            <a:ext cx="10018713" cy="1752599"/>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kumimoji="1" sz="4000" kern="1200" cap="none">
                <a:ln w="3175" cmpd="sng">
                  <a:noFill/>
                </a:ln>
                <a:solidFill>
                  <a:schemeClr val="tx1"/>
                </a:solidFill>
                <a:effectLst/>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en-US" sz="7200" dirty="0" smtClean="0"/>
              <a:t>プログラム</a:t>
            </a:r>
            <a:r>
              <a:rPr lang="ja-JP" altLang="en-US" dirty="0" smtClean="0"/>
              <a:t>は、</a:t>
            </a:r>
            <a:endParaRPr lang="ja-JP" altLang="en-US" dirty="0"/>
          </a:p>
        </p:txBody>
      </p:sp>
      <p:sp>
        <p:nvSpPr>
          <p:cNvPr id="11" name="正方形/長方形 10"/>
          <p:cNvSpPr/>
          <p:nvPr/>
        </p:nvSpPr>
        <p:spPr>
          <a:xfrm>
            <a:off x="2105409" y="5418518"/>
            <a:ext cx="9224513" cy="646331"/>
          </a:xfrm>
          <a:prstGeom prst="rect">
            <a:avLst/>
          </a:prstGeom>
          <a:solidFill>
            <a:srgbClr val="0070C0"/>
          </a:solidFill>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ja-JP" altLang="en-US" sz="3600" b="1" dirty="0">
                <a:solidFill>
                  <a:schemeClr val="tx2">
                    <a:lumMod val="10000"/>
                    <a:lumOff val="90000"/>
                  </a:schemeClr>
                </a:solidFill>
              </a:rPr>
              <a:t>目的に向けて段取り・手順を考える力</a:t>
            </a:r>
          </a:p>
        </p:txBody>
      </p:sp>
    </p:spTree>
    <p:extLst>
      <p:ext uri="{BB962C8B-B14F-4D97-AF65-F5344CB8AC3E}">
        <p14:creationId xmlns:p14="http://schemas.microsoft.com/office/powerpoint/2010/main" val="229578905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線矢印コネクタ 2"/>
          <p:cNvCxnSpPr/>
          <p:nvPr/>
        </p:nvCxnSpPr>
        <p:spPr>
          <a:xfrm>
            <a:off x="645065" y="4030744"/>
            <a:ext cx="2547257"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線矢印コネクタ 5"/>
          <p:cNvCxnSpPr/>
          <p:nvPr/>
        </p:nvCxnSpPr>
        <p:spPr>
          <a:xfrm>
            <a:off x="3192321" y="4029634"/>
            <a:ext cx="2547257" cy="0"/>
          </a:xfrm>
          <a:prstGeom prst="straightConnector1">
            <a:avLst/>
          </a:prstGeom>
          <a:ln w="381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0" name="直線矢印コネクタ 9"/>
          <p:cNvCxnSpPr/>
          <p:nvPr/>
        </p:nvCxnSpPr>
        <p:spPr>
          <a:xfrm flipH="1">
            <a:off x="645064" y="2054021"/>
            <a:ext cx="1247966" cy="197561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左カーブ矢印 14"/>
          <p:cNvSpPr/>
          <p:nvPr/>
        </p:nvSpPr>
        <p:spPr>
          <a:xfrm rot="7073309" flipH="1">
            <a:off x="3142852" y="2756847"/>
            <a:ext cx="440217" cy="1481867"/>
          </a:xfrm>
          <a:prstGeom prst="curvedLeftArrow">
            <a:avLst>
              <a:gd name="adj1" fmla="val 25000"/>
              <a:gd name="adj2" fmla="val 97450"/>
              <a:gd name="adj3" fmla="val 25000"/>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6" name="アーチ 15"/>
          <p:cNvSpPr/>
          <p:nvPr/>
        </p:nvSpPr>
        <p:spPr>
          <a:xfrm rot="18091773">
            <a:off x="2312721" y="3611517"/>
            <a:ext cx="656213" cy="267153"/>
          </a:xfrm>
          <a:prstGeom prst="blockArc">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2" name="テキスト ボックス 21"/>
          <p:cNvSpPr txBox="1"/>
          <p:nvPr/>
        </p:nvSpPr>
        <p:spPr>
          <a:xfrm>
            <a:off x="452574" y="397803"/>
            <a:ext cx="681319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回す角の大きさについて</a:t>
            </a: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13" name="直線矢印コネクタ 12"/>
          <p:cNvCxnSpPr/>
          <p:nvPr/>
        </p:nvCxnSpPr>
        <p:spPr>
          <a:xfrm flipH="1" flipV="1">
            <a:off x="1898152" y="2044082"/>
            <a:ext cx="1273628" cy="1985552"/>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4" name="テキスト ボックス 13"/>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【28】</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2" name="アーチ 1"/>
          <p:cNvSpPr/>
          <p:nvPr/>
        </p:nvSpPr>
        <p:spPr>
          <a:xfrm>
            <a:off x="2033874" y="2922662"/>
            <a:ext cx="2126149" cy="2232473"/>
          </a:xfrm>
          <a:prstGeom prst="blockArc">
            <a:avLst>
              <a:gd name="adj1" fmla="val 10750188"/>
              <a:gd name="adj2" fmla="val 21559350"/>
              <a:gd name="adj3" fmla="val 3018"/>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7" name="テキスト ボックス 16"/>
          <p:cNvSpPr txBox="1"/>
          <p:nvPr/>
        </p:nvSpPr>
        <p:spPr>
          <a:xfrm>
            <a:off x="2089333" y="4618170"/>
            <a:ext cx="9431383" cy="2123658"/>
          </a:xfrm>
          <a:prstGeom prst="rect">
            <a:avLst/>
          </a:prstGeom>
          <a:noFill/>
          <a:ln w="12700">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回す</a:t>
            </a:r>
            <a:r>
              <a:rPr kumimoji="1" lang="ja-JP" altLang="en-US" sz="44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角</a:t>
            </a: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の大きさ</a:t>
            </a:r>
            <a:endPar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＝１８０</a:t>
            </a: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44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６０</a:t>
            </a:r>
            <a:r>
              <a:rPr kumimoji="1" lang="en-US" altLang="ja-JP" sz="44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a:t>
            </a:r>
            <a:r>
              <a:rPr kumimoji="1" lang="ja-JP" altLang="en-US" sz="44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（１つの角）</a:t>
            </a:r>
            <a:endParaRPr kumimoji="1" lang="en-US" altLang="ja-JP" sz="44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１２０</a:t>
            </a:r>
            <a:r>
              <a:rPr kumimoji="1" lang="en-US" altLang="ja-JP" sz="44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p>
        </p:txBody>
      </p:sp>
      <p:sp>
        <p:nvSpPr>
          <p:cNvPr id="5" name="フッター プレースホルダー 4"/>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412569936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右中かっこ 4"/>
          <p:cNvSpPr/>
          <p:nvPr/>
        </p:nvSpPr>
        <p:spPr>
          <a:xfrm>
            <a:off x="4830417" y="3008160"/>
            <a:ext cx="332476" cy="2130370"/>
          </a:xfrm>
          <a:prstGeom prst="rightBrace">
            <a:avLst>
              <a:gd name="adj1" fmla="val 48016"/>
              <a:gd name="adj2" fmla="val 49367"/>
            </a:avLst>
          </a:prstGeom>
          <a:noFill/>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6" name="テキスト ボックス 5"/>
          <p:cNvSpPr txBox="1"/>
          <p:nvPr/>
        </p:nvSpPr>
        <p:spPr>
          <a:xfrm>
            <a:off x="5336303" y="3171456"/>
            <a:ext cx="718458" cy="1938992"/>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正解例</a:t>
            </a:r>
            <a:endParaRPr kumimoji="1" lang="ja-JP" altLang="en-US" sz="40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7" name="テキスト ボックス 6"/>
          <p:cNvSpPr txBox="1"/>
          <p:nvPr/>
        </p:nvSpPr>
        <p:spPr>
          <a:xfrm>
            <a:off x="1" y="17787"/>
            <a:ext cx="12191999" cy="892552"/>
          </a:xfrm>
          <a:prstGeom prst="rect">
            <a:avLst/>
          </a:prstGeom>
          <a:solidFill>
            <a:srgbClr val="0070C0"/>
          </a:solidFill>
          <a:ln w="381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44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正三角形をかくプログラム</a:t>
            </a:r>
            <a:r>
              <a:rPr kumimoji="1" lang="ja-JP" altLang="en-US" sz="800" b="1"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　</a:t>
            </a:r>
            <a:endParaRPr kumimoji="1" lang="en-US" altLang="ja-JP" sz="800" b="1"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6" name="テキスト ボックス 15"/>
          <p:cNvSpPr txBox="1"/>
          <p:nvPr/>
        </p:nvSpPr>
        <p:spPr>
          <a:xfrm>
            <a:off x="3902824" y="5980116"/>
            <a:ext cx="2144167"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１２０</a:t>
            </a:r>
            <a:endPar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1" name="テキスト ボックス 10"/>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white"/>
                </a:solidFill>
                <a:effectLst/>
                <a:uLnTx/>
                <a:uFillTx/>
                <a:latin typeface="游ゴシック" panose="020F0502020204030204"/>
                <a:ea typeface="游ゴシック" panose="020B0400000000000000" pitchFamily="50" charset="-128"/>
                <a:cs typeface="+mn-cs"/>
              </a:rPr>
              <a:t>【29】</a:t>
            </a:r>
            <a:endParaRPr kumimoji="1" lang="ja-JP" altLang="en-US" sz="24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pic>
        <p:nvPicPr>
          <p:cNvPr id="4" name="図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4621" y="1346975"/>
            <a:ext cx="2022386" cy="3956362"/>
          </a:xfrm>
          <a:prstGeom prst="rect">
            <a:avLst/>
          </a:prstGeom>
        </p:spPr>
      </p:pic>
      <p:cxnSp>
        <p:nvCxnSpPr>
          <p:cNvPr id="10" name="直線矢印コネクタ 9"/>
          <p:cNvCxnSpPr/>
          <p:nvPr/>
        </p:nvCxnSpPr>
        <p:spPr>
          <a:xfrm flipH="1" flipV="1">
            <a:off x="3796748" y="4283765"/>
            <a:ext cx="858770" cy="1696352"/>
          </a:xfrm>
          <a:prstGeom prst="straightConnector1">
            <a:avLst/>
          </a:prstGeom>
          <a:ln w="190500">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フッター プレースホルダー 1"/>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230729286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テキスト ボックス 22"/>
          <p:cNvSpPr txBox="1"/>
          <p:nvPr/>
        </p:nvSpPr>
        <p:spPr>
          <a:xfrm>
            <a:off x="5443500" y="1609190"/>
            <a:ext cx="6373334" cy="1446550"/>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　回す角の大きさ</a:t>
            </a:r>
            <a:endParaRPr kumimoji="1" lang="en-US" altLang="ja-JP" sz="4400" b="1"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　＝１８０</a:t>
            </a:r>
            <a:r>
              <a:rPr kumimoji="1" lang="en-US" altLang="ja-JP" sz="4400" b="1"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4400" b="1"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4400" b="1" i="0" u="none" strike="noStrike" kern="1200" cap="none" spc="0" normalizeH="0" baseline="0" noProof="0" dirty="0" smtClean="0">
                <a:ln>
                  <a:noFill/>
                </a:ln>
                <a:solidFill>
                  <a:srgbClr val="FF0000"/>
                </a:solidFill>
                <a:effectLst/>
                <a:uLnTx/>
                <a:uFillTx/>
                <a:latin typeface="Calibri" panose="020F0502020204030204"/>
                <a:ea typeface="ＭＳ Ｐゴシック" panose="020B0600070205080204" pitchFamily="50" charset="-128"/>
                <a:cs typeface="+mn-cs"/>
              </a:rPr>
              <a:t>１つの角</a:t>
            </a:r>
            <a:endParaRPr kumimoji="1" lang="en-US" altLang="ja-JP" sz="4400" b="1" i="0" u="none" strike="noStrike" kern="1200" cap="none" spc="0" normalizeH="0" baseline="0" noProof="0" dirty="0" smtClean="0">
              <a:ln>
                <a:noFill/>
              </a:ln>
              <a:solidFill>
                <a:srgbClr val="FF0000"/>
              </a:solidFill>
              <a:effectLst/>
              <a:uLnTx/>
              <a:uFillTx/>
              <a:latin typeface="Calibri" panose="020F0502020204030204"/>
              <a:ea typeface="ＭＳ Ｐゴシック" panose="020B0600070205080204" pitchFamily="50" charset="-128"/>
              <a:cs typeface="+mn-cs"/>
            </a:endParaRPr>
          </a:p>
        </p:txBody>
      </p:sp>
      <p:cxnSp>
        <p:nvCxnSpPr>
          <p:cNvPr id="3" name="直線矢印コネクタ 2"/>
          <p:cNvCxnSpPr/>
          <p:nvPr/>
        </p:nvCxnSpPr>
        <p:spPr>
          <a:xfrm>
            <a:off x="381573" y="3655662"/>
            <a:ext cx="2547257"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線矢印コネクタ 5"/>
          <p:cNvCxnSpPr/>
          <p:nvPr/>
        </p:nvCxnSpPr>
        <p:spPr>
          <a:xfrm>
            <a:off x="2888796" y="3665759"/>
            <a:ext cx="2547257" cy="0"/>
          </a:xfrm>
          <a:prstGeom prst="straightConnector1">
            <a:avLst/>
          </a:prstGeom>
          <a:ln w="381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0" name="直線矢印コネクタ 9"/>
          <p:cNvCxnSpPr/>
          <p:nvPr/>
        </p:nvCxnSpPr>
        <p:spPr>
          <a:xfrm flipH="1">
            <a:off x="381573" y="1670109"/>
            <a:ext cx="1177834" cy="198555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左カーブ矢印 14"/>
          <p:cNvSpPr/>
          <p:nvPr/>
        </p:nvSpPr>
        <p:spPr>
          <a:xfrm rot="7282809" flipH="1">
            <a:off x="2740600" y="2549315"/>
            <a:ext cx="428403" cy="1214435"/>
          </a:xfrm>
          <a:prstGeom prst="curvedLeftArrow">
            <a:avLst>
              <a:gd name="adj1" fmla="val 25000"/>
              <a:gd name="adj2" fmla="val 97450"/>
              <a:gd name="adj3" fmla="val 25000"/>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16" name="アーチ 15"/>
          <p:cNvSpPr/>
          <p:nvPr/>
        </p:nvSpPr>
        <p:spPr>
          <a:xfrm rot="17371263">
            <a:off x="2000388" y="3214307"/>
            <a:ext cx="656213" cy="263023"/>
          </a:xfrm>
          <a:prstGeom prst="blockArc">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19" name="テキスト ボックス 18"/>
          <p:cNvSpPr txBox="1"/>
          <p:nvPr/>
        </p:nvSpPr>
        <p:spPr>
          <a:xfrm>
            <a:off x="1337026" y="3053430"/>
            <a:ext cx="147144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smtClean="0">
                <a:ln>
                  <a:noFill/>
                </a:ln>
                <a:solidFill>
                  <a:srgbClr val="FF0000"/>
                </a:solidFill>
                <a:effectLst/>
                <a:uLnTx/>
                <a:uFillTx/>
                <a:latin typeface="Calibri" panose="020F0502020204030204"/>
                <a:ea typeface="ＭＳ Ｐゴシック" panose="020B0600070205080204" pitchFamily="50" charset="-128"/>
                <a:cs typeface="+mn-cs"/>
              </a:rPr>
              <a:t>６０</a:t>
            </a:r>
            <a:r>
              <a:rPr kumimoji="1" lang="en-US" altLang="ja-JP" sz="3200" b="1" i="0" u="none" strike="noStrike" kern="1200" cap="none" spc="0" normalizeH="0" baseline="0" noProof="0" dirty="0" smtClean="0">
                <a:ln>
                  <a:noFill/>
                </a:ln>
                <a:solidFill>
                  <a:srgbClr val="FF0000"/>
                </a:solidFill>
                <a:effectLst/>
                <a:uLnTx/>
                <a:uFillTx/>
                <a:latin typeface="Calibri" panose="020F0502020204030204"/>
                <a:ea typeface="ＭＳ Ｐゴシック" panose="020B0600070205080204" pitchFamily="50" charset="-128"/>
                <a:cs typeface="+mn-cs"/>
              </a:rPr>
              <a:t>°</a:t>
            </a:r>
            <a:endParaRPr kumimoji="1" lang="ja-JP" altLang="en-US" sz="3200" b="1"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50" charset="-128"/>
              <a:cs typeface="+mn-cs"/>
            </a:endParaRPr>
          </a:p>
        </p:txBody>
      </p:sp>
      <p:sp>
        <p:nvSpPr>
          <p:cNvPr id="20" name="テキスト ボックス 19"/>
          <p:cNvSpPr txBox="1"/>
          <p:nvPr/>
        </p:nvSpPr>
        <p:spPr>
          <a:xfrm>
            <a:off x="3057843" y="2573539"/>
            <a:ext cx="1480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70C0"/>
                </a:solidFill>
                <a:effectLst/>
                <a:uLnTx/>
                <a:uFillTx/>
                <a:latin typeface="Calibri" panose="020F0502020204030204"/>
                <a:ea typeface="ＭＳ Ｐゴシック" panose="020B0600070205080204" pitchFamily="50" charset="-128"/>
                <a:cs typeface="+mn-cs"/>
              </a:rPr>
              <a:t>１２０</a:t>
            </a:r>
            <a:r>
              <a:rPr kumimoji="1" lang="en-US" altLang="ja-JP" sz="3200" b="1" i="0" u="none" strike="noStrike" kern="1200" cap="none" spc="0" normalizeH="0" baseline="0" noProof="0" dirty="0" smtClean="0">
                <a:ln>
                  <a:noFill/>
                </a:ln>
                <a:solidFill>
                  <a:srgbClr val="0070C0"/>
                </a:solidFill>
                <a:effectLst/>
                <a:uLnTx/>
                <a:uFillTx/>
                <a:latin typeface="Calibri" panose="020F0502020204030204"/>
                <a:ea typeface="ＭＳ Ｐゴシック" panose="020B0600070205080204" pitchFamily="50" charset="-128"/>
                <a:cs typeface="+mn-cs"/>
              </a:rPr>
              <a:t>°</a:t>
            </a:r>
            <a:endParaRPr kumimoji="1" lang="ja-JP" altLang="en-US" sz="3200" b="1" i="0" u="none" strike="noStrike" kern="1200" cap="none" spc="0" normalizeH="0" baseline="0" noProof="0" dirty="0">
              <a:ln>
                <a:noFill/>
              </a:ln>
              <a:solidFill>
                <a:srgbClr val="0070C0"/>
              </a:solidFill>
              <a:effectLst/>
              <a:uLnTx/>
              <a:uFillTx/>
              <a:latin typeface="Calibri" panose="020F0502020204030204"/>
              <a:ea typeface="ＭＳ Ｐゴシック" panose="020B0600070205080204" pitchFamily="50" charset="-128"/>
              <a:cs typeface="+mn-cs"/>
            </a:endParaRPr>
          </a:p>
        </p:txBody>
      </p:sp>
      <p:sp>
        <p:nvSpPr>
          <p:cNvPr id="22" name="テキスト ボックス 21"/>
          <p:cNvSpPr txBox="1"/>
          <p:nvPr/>
        </p:nvSpPr>
        <p:spPr>
          <a:xfrm>
            <a:off x="452574" y="397803"/>
            <a:ext cx="10321443"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［回す角の大きさについて：正三角形］</a:t>
            </a:r>
            <a:endParaRPr kumimoji="1" lang="ja-JP" altLang="en-US" sz="4400" b="1"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cxnSp>
        <p:nvCxnSpPr>
          <p:cNvPr id="13" name="直線矢印コネクタ 12"/>
          <p:cNvCxnSpPr/>
          <p:nvPr/>
        </p:nvCxnSpPr>
        <p:spPr>
          <a:xfrm flipH="1" flipV="1">
            <a:off x="1559407" y="1660390"/>
            <a:ext cx="1273628" cy="1985552"/>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2" name="テキスト ボックス 1"/>
          <p:cNvSpPr txBox="1"/>
          <p:nvPr/>
        </p:nvSpPr>
        <p:spPr>
          <a:xfrm>
            <a:off x="4627925" y="4778749"/>
            <a:ext cx="745698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4000" b="0" i="0" u="none" strike="noStrike" kern="1200" cap="none" spc="0" normalizeH="0" baseline="0" noProof="0" dirty="0" smtClean="0">
                <a:ln>
                  <a:noFill/>
                </a:ln>
                <a:solidFill>
                  <a:srgbClr val="FF0000"/>
                </a:solidFill>
                <a:effectLst/>
                <a:uLnTx/>
                <a:uFillTx/>
                <a:latin typeface="Calibri" panose="020F0502020204030204"/>
                <a:ea typeface="ＭＳ Ｐゴシック" panose="020B0600070205080204" pitchFamily="50" charset="-128"/>
                <a:cs typeface="+mn-cs"/>
              </a:rPr>
              <a:t>１つの角</a:t>
            </a:r>
            <a:r>
              <a:rPr kumimoji="1" lang="ja-JP" altLang="en-US" sz="40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 ＝ 角の和 </a:t>
            </a:r>
            <a:r>
              <a:rPr kumimoji="1" lang="en-US" altLang="ja-JP" sz="40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 </a:t>
            </a:r>
            <a:r>
              <a:rPr kumimoji="1" lang="ja-JP" altLang="en-US" sz="40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角の数）</a:t>
            </a:r>
            <a:endParaRPr kumimoji="1" lang="en-US" altLang="ja-JP" sz="40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endParaRPr>
          </a:p>
        </p:txBody>
      </p:sp>
      <p:cxnSp>
        <p:nvCxnSpPr>
          <p:cNvPr id="30" name="直線矢印コネクタ 29"/>
          <p:cNvCxnSpPr/>
          <p:nvPr/>
        </p:nvCxnSpPr>
        <p:spPr>
          <a:xfrm flipV="1">
            <a:off x="6766560" y="2865926"/>
            <a:ext cx="2111433" cy="1912824"/>
          </a:xfrm>
          <a:prstGeom prst="straightConnector1">
            <a:avLst/>
          </a:prstGeom>
          <a:ln w="127000" cmpd="sng">
            <a:prstDash val="sysDot"/>
            <a:tailEnd type="triangle"/>
          </a:ln>
        </p:spPr>
        <p:style>
          <a:lnRef idx="1">
            <a:schemeClr val="accent1"/>
          </a:lnRef>
          <a:fillRef idx="0">
            <a:schemeClr val="accent1"/>
          </a:fillRef>
          <a:effectRef idx="0">
            <a:schemeClr val="accent1"/>
          </a:effectRef>
          <a:fontRef idx="minor">
            <a:schemeClr val="tx1"/>
          </a:fontRef>
        </p:style>
      </p:cxnSp>
      <p:sp>
        <p:nvSpPr>
          <p:cNvPr id="33" name="テキスト ボックス 32"/>
          <p:cNvSpPr txBox="1"/>
          <p:nvPr/>
        </p:nvSpPr>
        <p:spPr>
          <a:xfrm>
            <a:off x="7268543" y="5887419"/>
            <a:ext cx="425289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32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正三角形</a:t>
            </a:r>
            <a:r>
              <a:rPr kumimoji="1" lang="en-US" altLang="ja-JP" sz="32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180°〕〔3〕</a:t>
            </a:r>
            <a:endParaRPr kumimoji="1" lang="ja-JP" altLang="en-US" sz="32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cxnSp>
        <p:nvCxnSpPr>
          <p:cNvPr id="39" name="直線コネクタ 38"/>
          <p:cNvCxnSpPr/>
          <p:nvPr/>
        </p:nvCxnSpPr>
        <p:spPr>
          <a:xfrm flipV="1">
            <a:off x="8353425" y="5370137"/>
            <a:ext cx="1708" cy="584368"/>
          </a:xfrm>
          <a:prstGeom prst="line">
            <a:avLst/>
          </a:prstGeom>
          <a:ln w="38100" cmpd="sng">
            <a:prstDash val="solid"/>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p:nvCxnSpPr>
        <p:spPr>
          <a:xfrm flipV="1">
            <a:off x="10658475" y="5345954"/>
            <a:ext cx="1708" cy="584368"/>
          </a:xfrm>
          <a:prstGeom prst="line">
            <a:avLst/>
          </a:prstGeom>
          <a:ln w="38100" cmpd="sng">
            <a:prstDash val="solid"/>
          </a:ln>
        </p:spPr>
        <p:style>
          <a:lnRef idx="1">
            <a:schemeClr val="accent1"/>
          </a:lnRef>
          <a:fillRef idx="0">
            <a:schemeClr val="accent1"/>
          </a:fillRef>
          <a:effectRef idx="0">
            <a:schemeClr val="accent1"/>
          </a:effectRef>
          <a:fontRef idx="minor">
            <a:schemeClr val="tx1"/>
          </a:fontRef>
        </p:style>
      </p:cxnSp>
      <p:sp>
        <p:nvSpPr>
          <p:cNvPr id="21" name="テキスト ボックス 20"/>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【30】</a:t>
            </a:r>
            <a:endParaRPr kumimoji="1" lang="ja-JP" altLang="en-US" sz="24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24" name="アーチ 23"/>
          <p:cNvSpPr/>
          <p:nvPr/>
        </p:nvSpPr>
        <p:spPr>
          <a:xfrm flipV="1">
            <a:off x="2212846" y="3113328"/>
            <a:ext cx="1145495" cy="1064844"/>
          </a:xfrm>
          <a:prstGeom prst="blockArc">
            <a:avLst>
              <a:gd name="adj1" fmla="val 10750188"/>
              <a:gd name="adj2" fmla="val 21559350"/>
              <a:gd name="adj3" fmla="val 3018"/>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25" name="テキスト ボックス 24"/>
          <p:cNvSpPr txBox="1"/>
          <p:nvPr/>
        </p:nvSpPr>
        <p:spPr>
          <a:xfrm>
            <a:off x="1510500" y="4087966"/>
            <a:ext cx="144134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１８０</a:t>
            </a:r>
            <a:r>
              <a:rPr kumimoji="1" lang="en-US" altLang="ja-JP" sz="3200" b="1"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endParaRPr kumimoji="1" lang="ja-JP" altLang="en-US" sz="3200" b="1"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cxnSp>
        <p:nvCxnSpPr>
          <p:cNvPr id="32" name="直線コネクタ 31"/>
          <p:cNvCxnSpPr/>
          <p:nvPr/>
        </p:nvCxnSpPr>
        <p:spPr>
          <a:xfrm flipV="1">
            <a:off x="5912254" y="5365949"/>
            <a:ext cx="1708" cy="584368"/>
          </a:xfrm>
          <a:prstGeom prst="line">
            <a:avLst/>
          </a:prstGeom>
          <a:ln w="38100" cmpd="sng">
            <a:prstDash val="solid"/>
          </a:ln>
        </p:spPr>
        <p:style>
          <a:lnRef idx="1">
            <a:schemeClr val="accent1"/>
          </a:lnRef>
          <a:fillRef idx="0">
            <a:schemeClr val="accent1"/>
          </a:fillRef>
          <a:effectRef idx="0">
            <a:schemeClr val="accent1"/>
          </a:effectRef>
          <a:fontRef idx="minor">
            <a:schemeClr val="tx1"/>
          </a:fontRef>
        </p:style>
      </p:cxnSp>
      <p:sp>
        <p:nvSpPr>
          <p:cNvPr id="28" name="テキスト ボックス 27"/>
          <p:cNvSpPr txBox="1"/>
          <p:nvPr/>
        </p:nvSpPr>
        <p:spPr>
          <a:xfrm>
            <a:off x="5270267" y="5921255"/>
            <a:ext cx="157941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〔60°〕</a:t>
            </a:r>
            <a:endParaRPr kumimoji="1" lang="ja-JP" altLang="en-US" sz="32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4" name="フッター プレースホルダー 3"/>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43606634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600893" y="334629"/>
            <a:ext cx="4885508" cy="6186309"/>
          </a:xfrm>
          <a:prstGeom prst="rect">
            <a:avLst/>
          </a:prstGeom>
          <a:noFill/>
          <a:ln w="19050">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きまりを使って</a:t>
            </a: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正五角形をかこう</a:t>
            </a: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3" name="テキスト ボックス 2"/>
          <p:cNvSpPr txBox="1"/>
          <p:nvPr/>
        </p:nvSpPr>
        <p:spPr>
          <a:xfrm>
            <a:off x="6318069" y="359452"/>
            <a:ext cx="4863737" cy="6186309"/>
          </a:xfrm>
          <a:prstGeom prst="rect">
            <a:avLst/>
          </a:prstGeom>
          <a:noFill/>
          <a:ln w="19050">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きまりを使って</a:t>
            </a: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正六角形をかこう</a:t>
            </a: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8" name="テキスト ボックス 7"/>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【32】</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pic>
        <p:nvPicPr>
          <p:cNvPr id="10" name="図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329" y="2001201"/>
            <a:ext cx="4061132" cy="4355150"/>
          </a:xfrm>
          <a:prstGeom prst="rect">
            <a:avLst/>
          </a:prstGeom>
        </p:spPr>
      </p:pic>
      <p:pic>
        <p:nvPicPr>
          <p:cNvPr id="11" name="図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8003" y="1881480"/>
            <a:ext cx="4474870" cy="4474870"/>
          </a:xfrm>
          <a:prstGeom prst="rect">
            <a:avLst/>
          </a:prstGeom>
        </p:spPr>
      </p:pic>
      <p:sp>
        <p:nvSpPr>
          <p:cNvPr id="4" name="フッター プレースホルダー 3"/>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95411801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p:cNvGraphicFramePr>
            <a:graphicFrameLocks noGrp="1"/>
          </p:cNvGraphicFramePr>
          <p:nvPr>
            <p:extLst/>
          </p:nvPr>
        </p:nvGraphicFramePr>
        <p:xfrm>
          <a:off x="600887" y="2168434"/>
          <a:ext cx="10250615" cy="3370217"/>
        </p:xfrm>
        <a:graphic>
          <a:graphicData uri="http://schemas.openxmlformats.org/drawingml/2006/table">
            <a:tbl>
              <a:tblPr firstRow="1" bandRow="1">
                <a:effectLst/>
                <a:tableStyleId>{5C22544A-7EE6-4342-B048-85BDC9FD1C3A}</a:tableStyleId>
              </a:tblPr>
              <a:tblGrid>
                <a:gridCol w="1753207">
                  <a:extLst>
                    <a:ext uri="{9D8B030D-6E8A-4147-A177-3AD203B41FA5}">
                      <a16:colId xmlns:a16="http://schemas.microsoft.com/office/drawing/2014/main" val="20000"/>
                    </a:ext>
                  </a:extLst>
                </a:gridCol>
                <a:gridCol w="1437315">
                  <a:extLst>
                    <a:ext uri="{9D8B030D-6E8A-4147-A177-3AD203B41FA5}">
                      <a16:colId xmlns:a16="http://schemas.microsoft.com/office/drawing/2014/main" val="20001"/>
                    </a:ext>
                  </a:extLst>
                </a:gridCol>
                <a:gridCol w="2242839">
                  <a:extLst>
                    <a:ext uri="{9D8B030D-6E8A-4147-A177-3AD203B41FA5}">
                      <a16:colId xmlns:a16="http://schemas.microsoft.com/office/drawing/2014/main" val="20002"/>
                    </a:ext>
                  </a:extLst>
                </a:gridCol>
                <a:gridCol w="2211251">
                  <a:extLst>
                    <a:ext uri="{9D8B030D-6E8A-4147-A177-3AD203B41FA5}">
                      <a16:colId xmlns:a16="http://schemas.microsoft.com/office/drawing/2014/main" val="20003"/>
                    </a:ext>
                  </a:extLst>
                </a:gridCol>
                <a:gridCol w="2606003">
                  <a:extLst>
                    <a:ext uri="{9D8B030D-6E8A-4147-A177-3AD203B41FA5}">
                      <a16:colId xmlns:a16="http://schemas.microsoft.com/office/drawing/2014/main" val="20004"/>
                    </a:ext>
                  </a:extLst>
                </a:gridCol>
              </a:tblGrid>
              <a:tr h="832641">
                <a:tc>
                  <a:txBody>
                    <a:bodyPr/>
                    <a:lstStyle/>
                    <a:p>
                      <a:r>
                        <a:rPr kumimoji="1" lang="ja-JP" altLang="en-US" sz="2400" dirty="0" smtClean="0">
                          <a:solidFill>
                            <a:schemeClr val="tx1"/>
                          </a:solidFill>
                        </a:rPr>
                        <a:t>正多角形</a:t>
                      </a:r>
                      <a:endParaRPr kumimoji="1" lang="ja-JP" alt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400" dirty="0" smtClean="0">
                          <a:solidFill>
                            <a:schemeClr val="tx1"/>
                          </a:solidFill>
                        </a:rPr>
                        <a:t>角の数</a:t>
                      </a:r>
                      <a:endParaRPr kumimoji="1" lang="ja-JP" alt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400" dirty="0" smtClean="0">
                          <a:solidFill>
                            <a:schemeClr val="tx1"/>
                          </a:solidFill>
                        </a:rPr>
                        <a:t>  </a:t>
                      </a:r>
                      <a:r>
                        <a:rPr kumimoji="1" lang="ja-JP" altLang="en-US" sz="2400" baseline="0" dirty="0" smtClean="0">
                          <a:solidFill>
                            <a:schemeClr val="tx1"/>
                          </a:solidFill>
                        </a:rPr>
                        <a:t>  角</a:t>
                      </a:r>
                      <a:r>
                        <a:rPr kumimoji="1" lang="ja-JP" altLang="en-US" sz="2400" dirty="0" smtClean="0">
                          <a:solidFill>
                            <a:schemeClr val="tx1"/>
                          </a:solidFill>
                        </a:rPr>
                        <a:t>の和</a:t>
                      </a:r>
                      <a:endParaRPr kumimoji="1" lang="ja-JP" alt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400" dirty="0" smtClean="0">
                          <a:solidFill>
                            <a:schemeClr val="tx1"/>
                          </a:solidFill>
                        </a:rPr>
                        <a:t>  １つの角</a:t>
                      </a:r>
                      <a:endParaRPr kumimoji="1" lang="ja-JP" alt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400" dirty="0" smtClean="0">
                          <a:solidFill>
                            <a:schemeClr val="tx1"/>
                          </a:solidFill>
                        </a:rPr>
                        <a:t>  回す角の大きさ</a:t>
                      </a:r>
                      <a:endParaRPr kumimoji="1" lang="ja-JP" alt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634395">
                <a:tc>
                  <a:txBody>
                    <a:bodyPr/>
                    <a:lstStyle/>
                    <a:p>
                      <a:r>
                        <a:rPr kumimoji="1" lang="ja-JP" altLang="en-US" sz="3200" b="1" dirty="0" smtClean="0">
                          <a:solidFill>
                            <a:schemeClr val="tx1"/>
                          </a:solidFill>
                        </a:rPr>
                        <a:t>   三</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３</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3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3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3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21177">
                <a:tc>
                  <a:txBody>
                    <a:bodyPr/>
                    <a:lstStyle/>
                    <a:p>
                      <a:r>
                        <a:rPr kumimoji="1" lang="ja-JP" altLang="en-US" sz="3200" b="1" dirty="0" smtClean="0">
                          <a:solidFill>
                            <a:schemeClr val="tx1"/>
                          </a:solidFill>
                        </a:rPr>
                        <a:t>   四</a:t>
                      </a:r>
                      <a:endParaRPr kumimoji="1" lang="en-US" altLang="ja-JP" sz="3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４</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3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3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3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34394">
                <a:tc>
                  <a:txBody>
                    <a:bodyPr/>
                    <a:lstStyle/>
                    <a:p>
                      <a:r>
                        <a:rPr kumimoji="1" lang="ja-JP" altLang="en-US" sz="3200" b="1" dirty="0" smtClean="0">
                          <a:solidFill>
                            <a:schemeClr val="tx1"/>
                          </a:solidFill>
                        </a:rPr>
                        <a:t>   五</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５</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3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3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3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47610">
                <a:tc>
                  <a:txBody>
                    <a:bodyPr/>
                    <a:lstStyle/>
                    <a:p>
                      <a:r>
                        <a:rPr kumimoji="1" lang="ja-JP" altLang="en-US" sz="3200" b="1" dirty="0" smtClean="0">
                          <a:solidFill>
                            <a:schemeClr val="tx1"/>
                          </a:solidFill>
                        </a:rPr>
                        <a:t>   六</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６</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3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3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3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3" name="テキスト ボックス 2"/>
          <p:cNvSpPr txBox="1"/>
          <p:nvPr/>
        </p:nvSpPr>
        <p:spPr>
          <a:xfrm>
            <a:off x="548639" y="326572"/>
            <a:ext cx="10685418" cy="646331"/>
          </a:xfrm>
          <a:prstGeom prst="rect">
            <a:avLst/>
          </a:prstGeom>
          <a:noFill/>
          <a:ln w="381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正多角形</a:t>
            </a:r>
            <a:r>
              <a:rPr kumimoji="1" lang="ja-JP" altLang="en-US" sz="36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をかくときの「きまり」について考える</a:t>
            </a:r>
            <a:endParaRPr kumimoji="1" lang="ja-JP" altLang="en-US" sz="36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4" name="テキスト ボックス 3"/>
          <p:cNvSpPr txBox="1"/>
          <p:nvPr/>
        </p:nvSpPr>
        <p:spPr>
          <a:xfrm>
            <a:off x="7289071" y="1362836"/>
            <a:ext cx="454587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2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表を完成させて、考えよう！</a:t>
            </a:r>
            <a:endParaRPr kumimoji="1"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7" name="テキスト ボックス 6"/>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【33】</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pic>
        <p:nvPicPr>
          <p:cNvPr id="5" name="図 4"/>
          <p:cNvPicPr>
            <a:picLocks noChangeAspect="1"/>
          </p:cNvPicPr>
          <p:nvPr/>
        </p:nvPicPr>
        <p:blipFill>
          <a:blip r:embed="rId3"/>
          <a:stretch>
            <a:fillRect/>
          </a:stretch>
        </p:blipFill>
        <p:spPr>
          <a:xfrm>
            <a:off x="948029" y="3022680"/>
            <a:ext cx="616376" cy="565251"/>
          </a:xfrm>
          <a:prstGeom prst="rect">
            <a:avLst/>
          </a:prstGeom>
        </p:spPr>
      </p:pic>
      <p:pic>
        <p:nvPicPr>
          <p:cNvPr id="8" name="図 7"/>
          <p:cNvPicPr>
            <a:picLocks noChangeAspect="1"/>
          </p:cNvPicPr>
          <p:nvPr/>
        </p:nvPicPr>
        <p:blipFill>
          <a:blip r:embed="rId4"/>
          <a:stretch>
            <a:fillRect/>
          </a:stretch>
        </p:blipFill>
        <p:spPr>
          <a:xfrm>
            <a:off x="1016128" y="3700281"/>
            <a:ext cx="480177" cy="463165"/>
          </a:xfrm>
          <a:prstGeom prst="rect">
            <a:avLst/>
          </a:prstGeom>
        </p:spPr>
      </p:pic>
      <p:pic>
        <p:nvPicPr>
          <p:cNvPr id="9" name="図 8"/>
          <p:cNvPicPr>
            <a:picLocks noChangeAspect="1"/>
          </p:cNvPicPr>
          <p:nvPr/>
        </p:nvPicPr>
        <p:blipFill>
          <a:blip r:embed="rId5"/>
          <a:stretch>
            <a:fillRect/>
          </a:stretch>
        </p:blipFill>
        <p:spPr>
          <a:xfrm>
            <a:off x="982865" y="4301924"/>
            <a:ext cx="548276" cy="522208"/>
          </a:xfrm>
          <a:prstGeom prst="rect">
            <a:avLst/>
          </a:prstGeom>
        </p:spPr>
      </p:pic>
      <p:pic>
        <p:nvPicPr>
          <p:cNvPr id="10" name="図 9"/>
          <p:cNvPicPr>
            <a:picLocks noChangeAspect="1"/>
          </p:cNvPicPr>
          <p:nvPr/>
        </p:nvPicPr>
        <p:blipFill>
          <a:blip r:embed="rId6"/>
          <a:stretch>
            <a:fillRect/>
          </a:stretch>
        </p:blipFill>
        <p:spPr>
          <a:xfrm>
            <a:off x="991574" y="4975726"/>
            <a:ext cx="572831" cy="501969"/>
          </a:xfrm>
          <a:prstGeom prst="rect">
            <a:avLst/>
          </a:prstGeom>
        </p:spPr>
      </p:pic>
      <p:sp>
        <p:nvSpPr>
          <p:cNvPr id="11" name="フッター プレースホルダー 10"/>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283587852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600893" y="334629"/>
            <a:ext cx="4885508" cy="6186309"/>
          </a:xfrm>
          <a:prstGeom prst="rect">
            <a:avLst/>
          </a:prstGeom>
          <a:noFill/>
          <a:ln w="19050">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正五角形</a:t>
            </a:r>
            <a:r>
              <a:rPr kumimoji="1" lang="ja-JP" altLang="en-US"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をかく</a:t>
            </a: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プログラム</a:t>
            </a: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3" name="テキスト ボックス 2"/>
          <p:cNvSpPr txBox="1"/>
          <p:nvPr/>
        </p:nvSpPr>
        <p:spPr>
          <a:xfrm>
            <a:off x="6318069" y="359452"/>
            <a:ext cx="4863737" cy="6186309"/>
          </a:xfrm>
          <a:prstGeom prst="rect">
            <a:avLst/>
          </a:prstGeom>
          <a:noFill/>
          <a:ln w="19050">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正六角形</a:t>
            </a:r>
            <a:r>
              <a:rPr kumimoji="1" lang="ja-JP" altLang="en-US"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をかく</a:t>
            </a: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プログラム</a:t>
            </a: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9" name="右中かっこ 8"/>
          <p:cNvSpPr/>
          <p:nvPr/>
        </p:nvSpPr>
        <p:spPr>
          <a:xfrm>
            <a:off x="9144452" y="3876261"/>
            <a:ext cx="332476" cy="2405268"/>
          </a:xfrm>
          <a:prstGeom prst="rightBrace">
            <a:avLst>
              <a:gd name="adj1" fmla="val 48016"/>
              <a:gd name="adj2" fmla="val 49367"/>
            </a:avLst>
          </a:prstGeom>
          <a:noFill/>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1" name="テキスト ボックス 10"/>
          <p:cNvSpPr txBox="1"/>
          <p:nvPr/>
        </p:nvSpPr>
        <p:spPr>
          <a:xfrm>
            <a:off x="9630503" y="4235425"/>
            <a:ext cx="698863" cy="1754326"/>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正解例</a:t>
            </a:r>
            <a:endParaRPr kumimoji="1" lang="ja-JP" altLang="en-US" sz="36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sp>
        <p:nvSpPr>
          <p:cNvPr id="14" name="テキスト ボックス 13"/>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【40】</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8" name="テキスト ボックス 17"/>
          <p:cNvSpPr txBox="1"/>
          <p:nvPr/>
        </p:nvSpPr>
        <p:spPr>
          <a:xfrm>
            <a:off x="4069978" y="2861354"/>
            <a:ext cx="2144167"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７２</a:t>
            </a: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9" name="テキスト ボックス 18"/>
          <p:cNvSpPr txBox="1"/>
          <p:nvPr/>
        </p:nvSpPr>
        <p:spPr>
          <a:xfrm>
            <a:off x="9733234" y="3015760"/>
            <a:ext cx="1956934"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６</a:t>
            </a:r>
            <a:r>
              <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０</a:t>
            </a:r>
            <a:r>
              <a:rPr kumimoji="1" lang="en-US" altLang="ja-JP" sz="44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endParaRPr kumimoji="1" lang="ja-JP" altLang="en-US" sz="4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8" name="右中かっこ 7"/>
          <p:cNvSpPr/>
          <p:nvPr/>
        </p:nvSpPr>
        <p:spPr>
          <a:xfrm>
            <a:off x="3381867" y="3864066"/>
            <a:ext cx="332476" cy="2417463"/>
          </a:xfrm>
          <a:prstGeom prst="rightBrace">
            <a:avLst>
              <a:gd name="adj1" fmla="val 48016"/>
              <a:gd name="adj2" fmla="val 49367"/>
            </a:avLst>
          </a:prstGeom>
          <a:noFill/>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0" name="テキスト ボックス 9"/>
          <p:cNvSpPr txBox="1"/>
          <p:nvPr/>
        </p:nvSpPr>
        <p:spPr>
          <a:xfrm>
            <a:off x="3880749" y="4195634"/>
            <a:ext cx="698863" cy="1754326"/>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smtClean="0">
                <a:ln>
                  <a:noFill/>
                </a:ln>
                <a:solidFill>
                  <a:srgbClr val="FF0000"/>
                </a:solidFill>
                <a:effectLst/>
                <a:uLnTx/>
                <a:uFillTx/>
                <a:latin typeface="游ゴシック" panose="020F0502020204030204"/>
                <a:ea typeface="游ゴシック" panose="020B0400000000000000" pitchFamily="50" charset="-128"/>
                <a:cs typeface="+mn-cs"/>
              </a:rPr>
              <a:t>正解例</a:t>
            </a:r>
            <a:endParaRPr kumimoji="1" lang="ja-JP" altLang="en-US" sz="3600" b="1" i="0" u="none" strike="noStrike" kern="1200" cap="none" spc="0" normalizeH="0" baseline="0" noProof="0" dirty="0">
              <a:ln>
                <a:noFill/>
              </a:ln>
              <a:solidFill>
                <a:srgbClr val="FF0000"/>
              </a:solidFill>
              <a:effectLst/>
              <a:uLnTx/>
              <a:uFillTx/>
              <a:latin typeface="游ゴシック" panose="020F0502020204030204"/>
              <a:ea typeface="游ゴシック" panose="020B0400000000000000" pitchFamily="50" charset="-128"/>
              <a:cs typeface="+mn-cs"/>
            </a:endParaRPr>
          </a:p>
        </p:txBody>
      </p:sp>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457" y="1752156"/>
            <a:ext cx="2504044" cy="4680334"/>
          </a:xfrm>
          <a:prstGeom prst="rect">
            <a:avLst/>
          </a:prstGeom>
        </p:spPr>
      </p:pic>
      <p:pic>
        <p:nvPicPr>
          <p:cNvPr id="6" name="図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0346" y="1758597"/>
            <a:ext cx="2528642" cy="4726310"/>
          </a:xfrm>
          <a:prstGeom prst="rect">
            <a:avLst/>
          </a:prstGeom>
        </p:spPr>
      </p:pic>
      <p:cxnSp>
        <p:nvCxnSpPr>
          <p:cNvPr id="20" name="直線矢印コネクタ 19"/>
          <p:cNvCxnSpPr/>
          <p:nvPr/>
        </p:nvCxnSpPr>
        <p:spPr>
          <a:xfrm flipH="1">
            <a:off x="7889140" y="3567288"/>
            <a:ext cx="1950262" cy="1424369"/>
          </a:xfrm>
          <a:prstGeom prst="straightConnector1">
            <a:avLst/>
          </a:prstGeom>
          <a:ln w="190500">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線矢印コネクタ 16"/>
          <p:cNvCxnSpPr/>
          <p:nvPr/>
        </p:nvCxnSpPr>
        <p:spPr>
          <a:xfrm flipH="1">
            <a:off x="2204488" y="3427783"/>
            <a:ext cx="2006436" cy="1608108"/>
          </a:xfrm>
          <a:prstGeom prst="straightConnector1">
            <a:avLst/>
          </a:prstGeom>
          <a:ln w="190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2" name="図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7267" y="1047860"/>
            <a:ext cx="1438001" cy="1542110"/>
          </a:xfrm>
          <a:prstGeom prst="rect">
            <a:avLst/>
          </a:prstGeom>
        </p:spPr>
      </p:pic>
      <p:pic>
        <p:nvPicPr>
          <p:cNvPr id="21" name="図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70764" y="1093417"/>
            <a:ext cx="1569526" cy="1569526"/>
          </a:xfrm>
          <a:prstGeom prst="rect">
            <a:avLst/>
          </a:prstGeom>
        </p:spPr>
      </p:pic>
      <p:sp>
        <p:nvSpPr>
          <p:cNvPr id="4" name="フッター プレースホルダー 3"/>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30859475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p:cNvGraphicFramePr>
            <a:graphicFrameLocks noGrp="1"/>
          </p:cNvGraphicFramePr>
          <p:nvPr>
            <p:extLst/>
          </p:nvPr>
        </p:nvGraphicFramePr>
        <p:xfrm>
          <a:off x="548637" y="1319347"/>
          <a:ext cx="9733698" cy="3331031"/>
        </p:xfrm>
        <a:graphic>
          <a:graphicData uri="http://schemas.openxmlformats.org/drawingml/2006/table">
            <a:tbl>
              <a:tblPr firstRow="1" bandRow="1">
                <a:effectLst/>
                <a:tableStyleId>{5C22544A-7EE6-4342-B048-85BDC9FD1C3A}</a:tableStyleId>
              </a:tblPr>
              <a:tblGrid>
                <a:gridCol w="1631183">
                  <a:extLst>
                    <a:ext uri="{9D8B030D-6E8A-4147-A177-3AD203B41FA5}">
                      <a16:colId xmlns:a16="http://schemas.microsoft.com/office/drawing/2014/main" val="20000"/>
                    </a:ext>
                  </a:extLst>
                </a:gridCol>
                <a:gridCol w="1337278">
                  <a:extLst>
                    <a:ext uri="{9D8B030D-6E8A-4147-A177-3AD203B41FA5}">
                      <a16:colId xmlns:a16="http://schemas.microsoft.com/office/drawing/2014/main" val="20001"/>
                    </a:ext>
                  </a:extLst>
                </a:gridCol>
                <a:gridCol w="2086738">
                  <a:extLst>
                    <a:ext uri="{9D8B030D-6E8A-4147-A177-3AD203B41FA5}">
                      <a16:colId xmlns:a16="http://schemas.microsoft.com/office/drawing/2014/main" val="20002"/>
                    </a:ext>
                  </a:extLst>
                </a:gridCol>
                <a:gridCol w="2057348">
                  <a:extLst>
                    <a:ext uri="{9D8B030D-6E8A-4147-A177-3AD203B41FA5}">
                      <a16:colId xmlns:a16="http://schemas.microsoft.com/office/drawing/2014/main" val="20003"/>
                    </a:ext>
                  </a:extLst>
                </a:gridCol>
                <a:gridCol w="2621151">
                  <a:extLst>
                    <a:ext uri="{9D8B030D-6E8A-4147-A177-3AD203B41FA5}">
                      <a16:colId xmlns:a16="http://schemas.microsoft.com/office/drawing/2014/main" val="20004"/>
                    </a:ext>
                  </a:extLst>
                </a:gridCol>
              </a:tblGrid>
              <a:tr h="640078">
                <a:tc>
                  <a:txBody>
                    <a:bodyPr/>
                    <a:lstStyle/>
                    <a:p>
                      <a:r>
                        <a:rPr kumimoji="1" lang="ja-JP" altLang="en-US" sz="2400" dirty="0" smtClean="0">
                          <a:solidFill>
                            <a:schemeClr val="tx1"/>
                          </a:solidFill>
                        </a:rPr>
                        <a:t>正多角形</a:t>
                      </a:r>
                      <a:endParaRPr kumimoji="1" lang="ja-JP" alt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400" dirty="0" smtClean="0">
                          <a:solidFill>
                            <a:schemeClr val="tx1"/>
                          </a:solidFill>
                        </a:rPr>
                        <a:t>角の数</a:t>
                      </a:r>
                      <a:endParaRPr kumimoji="1" lang="ja-JP" alt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400" dirty="0" smtClean="0">
                          <a:solidFill>
                            <a:schemeClr val="tx1"/>
                          </a:solidFill>
                        </a:rPr>
                        <a:t>  </a:t>
                      </a:r>
                      <a:r>
                        <a:rPr kumimoji="1" lang="ja-JP" altLang="en-US" sz="2400" baseline="0" dirty="0" smtClean="0">
                          <a:solidFill>
                            <a:schemeClr val="tx1"/>
                          </a:solidFill>
                        </a:rPr>
                        <a:t>  </a:t>
                      </a:r>
                      <a:r>
                        <a:rPr kumimoji="1" lang="ja-JP" altLang="en-US" sz="2400" dirty="0" smtClean="0">
                          <a:solidFill>
                            <a:schemeClr val="tx1"/>
                          </a:solidFill>
                        </a:rPr>
                        <a:t>角の和</a:t>
                      </a:r>
                      <a:endParaRPr kumimoji="1" lang="ja-JP" alt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400" dirty="0" smtClean="0">
                          <a:solidFill>
                            <a:schemeClr val="tx1"/>
                          </a:solidFill>
                        </a:rPr>
                        <a:t>  </a:t>
                      </a:r>
                      <a:r>
                        <a:rPr kumimoji="1" lang="ja-JP" altLang="en-US" sz="2400" dirty="0" smtClean="0">
                          <a:solidFill>
                            <a:srgbClr val="0070C0"/>
                          </a:solidFill>
                        </a:rPr>
                        <a:t>１つの角</a:t>
                      </a:r>
                      <a:endParaRPr kumimoji="1" lang="ja-JP" altLang="en-US" sz="2400"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400" dirty="0" smtClean="0">
                          <a:solidFill>
                            <a:schemeClr val="tx1"/>
                          </a:solidFill>
                        </a:rPr>
                        <a:t>  回す角の大きさ</a:t>
                      </a:r>
                      <a:endParaRPr kumimoji="1" lang="en-US" altLang="ja-JP" sz="2400" dirty="0" smtClean="0">
                        <a:solidFill>
                          <a:schemeClr val="tx1"/>
                        </a:solidFill>
                      </a:endParaRPr>
                    </a:p>
                    <a:p>
                      <a:endParaRPr kumimoji="1" lang="ja-JP" alt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627019">
                <a:tc>
                  <a:txBody>
                    <a:bodyPr/>
                    <a:lstStyle/>
                    <a:p>
                      <a:r>
                        <a:rPr kumimoji="1" lang="ja-JP" altLang="en-US" sz="3200" b="1" dirty="0" smtClean="0">
                          <a:solidFill>
                            <a:schemeClr val="tx1"/>
                          </a:solidFill>
                        </a:rPr>
                        <a:t>   三</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３</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１８０</a:t>
                      </a:r>
                      <a:r>
                        <a:rPr kumimoji="1" lang="en-US" altLang="ja-JP" sz="3200" b="1" dirty="0" smtClean="0">
                          <a:solidFill>
                            <a:schemeClr val="tx1"/>
                          </a:solidFill>
                        </a:rPr>
                        <a:t>°</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rgbClr val="0070C0"/>
                          </a:solidFill>
                        </a:rPr>
                        <a:t>　６０</a:t>
                      </a:r>
                      <a:r>
                        <a:rPr kumimoji="1" lang="en-US" altLang="ja-JP" sz="3200" b="1" dirty="0" smtClean="0">
                          <a:solidFill>
                            <a:srgbClr val="0070C0"/>
                          </a:solidFill>
                        </a:rPr>
                        <a:t>°</a:t>
                      </a:r>
                      <a:endParaRPr kumimoji="1" lang="ja-JP" altLang="en-US" sz="3200" b="1"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１２０</a:t>
                      </a:r>
                      <a:r>
                        <a:rPr kumimoji="1" lang="en-US" altLang="ja-JP" sz="3200" b="1" dirty="0" smtClean="0">
                          <a:solidFill>
                            <a:schemeClr val="tx1"/>
                          </a:solidFill>
                        </a:rPr>
                        <a:t>°</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13954">
                <a:tc>
                  <a:txBody>
                    <a:bodyPr/>
                    <a:lstStyle/>
                    <a:p>
                      <a:r>
                        <a:rPr kumimoji="1" lang="ja-JP" altLang="en-US" sz="3200" b="1" dirty="0" smtClean="0">
                          <a:solidFill>
                            <a:schemeClr val="tx1"/>
                          </a:solidFill>
                        </a:rPr>
                        <a:t>   四</a:t>
                      </a:r>
                      <a:endParaRPr kumimoji="1" lang="en-US" altLang="ja-JP" sz="3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４</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３６０</a:t>
                      </a:r>
                      <a:r>
                        <a:rPr kumimoji="1" lang="en-US" altLang="ja-JP" sz="3200" b="1" dirty="0" smtClean="0">
                          <a:solidFill>
                            <a:schemeClr val="tx1"/>
                          </a:solidFill>
                        </a:rPr>
                        <a:t>°</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rgbClr val="0070C0"/>
                          </a:solidFill>
                        </a:rPr>
                        <a:t>　９０</a:t>
                      </a:r>
                      <a:r>
                        <a:rPr kumimoji="1" lang="en-US" altLang="ja-JP" sz="3200" b="1" dirty="0" smtClean="0">
                          <a:solidFill>
                            <a:srgbClr val="0070C0"/>
                          </a:solidFill>
                        </a:rPr>
                        <a:t>°</a:t>
                      </a:r>
                      <a:endParaRPr kumimoji="1" lang="ja-JP" altLang="en-US" sz="3200" b="1"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９０</a:t>
                      </a:r>
                      <a:r>
                        <a:rPr kumimoji="1" lang="en-US" altLang="ja-JP" sz="3200" b="1" dirty="0" smtClean="0">
                          <a:solidFill>
                            <a:schemeClr val="tx1"/>
                          </a:solidFill>
                        </a:rPr>
                        <a:t>°</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27018">
                <a:tc>
                  <a:txBody>
                    <a:bodyPr/>
                    <a:lstStyle/>
                    <a:p>
                      <a:r>
                        <a:rPr kumimoji="1" lang="ja-JP" altLang="en-US" sz="3200" b="1" dirty="0" smtClean="0">
                          <a:solidFill>
                            <a:schemeClr val="tx1"/>
                          </a:solidFill>
                        </a:rPr>
                        <a:t>   五</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５</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５４０</a:t>
                      </a:r>
                      <a:r>
                        <a:rPr kumimoji="1" lang="en-US" altLang="ja-JP" sz="3200" b="1" dirty="0" smtClean="0">
                          <a:solidFill>
                            <a:schemeClr val="tx1"/>
                          </a:solidFill>
                        </a:rPr>
                        <a:t>°</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rgbClr val="0070C0"/>
                          </a:solidFill>
                        </a:rPr>
                        <a:t>１０８</a:t>
                      </a:r>
                      <a:r>
                        <a:rPr kumimoji="1" lang="en-US" altLang="ja-JP" sz="3200" b="1" dirty="0" smtClean="0">
                          <a:solidFill>
                            <a:srgbClr val="0070C0"/>
                          </a:solidFill>
                        </a:rPr>
                        <a:t>°</a:t>
                      </a:r>
                      <a:endParaRPr kumimoji="1" lang="ja-JP" altLang="en-US" sz="3200" b="1"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７２</a:t>
                      </a:r>
                      <a:r>
                        <a:rPr kumimoji="1" lang="en-US" altLang="ja-JP" sz="3200" b="1" dirty="0" smtClean="0">
                          <a:solidFill>
                            <a:schemeClr val="tx1"/>
                          </a:solidFill>
                        </a:rPr>
                        <a:t>°</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40080">
                <a:tc>
                  <a:txBody>
                    <a:bodyPr/>
                    <a:lstStyle/>
                    <a:p>
                      <a:r>
                        <a:rPr kumimoji="1" lang="ja-JP" altLang="en-US" sz="3200" b="1" dirty="0" smtClean="0">
                          <a:solidFill>
                            <a:schemeClr val="tx1"/>
                          </a:solidFill>
                        </a:rPr>
                        <a:t>   六</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６</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７２０</a:t>
                      </a:r>
                      <a:r>
                        <a:rPr kumimoji="1" lang="en-US" altLang="ja-JP" sz="3200" b="1" dirty="0" smtClean="0">
                          <a:solidFill>
                            <a:schemeClr val="tx1"/>
                          </a:solidFill>
                        </a:rPr>
                        <a:t>°</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rgbClr val="0070C0"/>
                          </a:solidFill>
                        </a:rPr>
                        <a:t>１２０</a:t>
                      </a:r>
                      <a:r>
                        <a:rPr kumimoji="1" lang="en-US" altLang="ja-JP" sz="3200" b="1" dirty="0" smtClean="0">
                          <a:solidFill>
                            <a:srgbClr val="0070C0"/>
                          </a:solidFill>
                        </a:rPr>
                        <a:t>°</a:t>
                      </a:r>
                      <a:endParaRPr kumimoji="1" lang="ja-JP" altLang="en-US" sz="3200" b="1"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3200" b="1" dirty="0" smtClean="0">
                          <a:solidFill>
                            <a:schemeClr val="tx1"/>
                          </a:solidFill>
                        </a:rPr>
                        <a:t>　６０</a:t>
                      </a:r>
                      <a:r>
                        <a:rPr kumimoji="1" lang="en-US" altLang="ja-JP" sz="3200" b="1" dirty="0" smtClean="0">
                          <a:solidFill>
                            <a:schemeClr val="tx1"/>
                          </a:solidFill>
                        </a:rPr>
                        <a:t>°</a:t>
                      </a:r>
                      <a:endParaRPr kumimoji="1" lang="ja-JP" altLang="en-US"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5" name="テキスト ボックス 4"/>
          <p:cNvSpPr txBox="1"/>
          <p:nvPr/>
        </p:nvSpPr>
        <p:spPr>
          <a:xfrm>
            <a:off x="548639" y="326572"/>
            <a:ext cx="10685418" cy="646331"/>
          </a:xfrm>
          <a:prstGeom prst="rect">
            <a:avLst/>
          </a:prstGeom>
          <a:noFill/>
          <a:ln w="381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正多角形</a:t>
            </a:r>
            <a:r>
              <a:rPr kumimoji="1" lang="ja-JP" altLang="en-US" sz="36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をかくときの「きまり」について考える</a:t>
            </a:r>
            <a:endParaRPr kumimoji="1" lang="ja-JP" altLang="en-US" sz="36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7" name="テキスト ボックス 6"/>
          <p:cNvSpPr txBox="1"/>
          <p:nvPr/>
        </p:nvSpPr>
        <p:spPr>
          <a:xfrm>
            <a:off x="1114697" y="4926380"/>
            <a:ext cx="5879227" cy="646331"/>
          </a:xfrm>
          <a:prstGeom prst="rect">
            <a:avLst/>
          </a:prstGeom>
          <a:noFill/>
          <a:ln w="381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１つ</a:t>
            </a:r>
            <a:r>
              <a:rPr kumimoji="1" lang="ja-JP" altLang="en-US" sz="36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の</a:t>
            </a:r>
            <a:r>
              <a:rPr kumimoji="1" lang="ja-JP" altLang="en-US" sz="36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角＝角の和</a:t>
            </a:r>
            <a:r>
              <a:rPr kumimoji="1" lang="en-US" altLang="ja-JP" sz="36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a:t>
            </a:r>
            <a:r>
              <a:rPr kumimoji="1" lang="ja-JP" altLang="en-US" sz="3600" b="1" i="0" u="none" strike="noStrike" kern="1200" cap="none" spc="0" normalizeH="0" baseline="0" noProof="0" dirty="0" smtClean="0">
                <a:ln>
                  <a:noFill/>
                </a:ln>
                <a:solidFill>
                  <a:srgbClr val="0070C0"/>
                </a:solidFill>
                <a:effectLst/>
                <a:uLnTx/>
                <a:uFillTx/>
                <a:latin typeface="游ゴシック" panose="020F0502020204030204"/>
                <a:ea typeface="游ゴシック" panose="020B0400000000000000" pitchFamily="50" charset="-128"/>
                <a:cs typeface="+mn-cs"/>
              </a:rPr>
              <a:t>角の数</a:t>
            </a:r>
            <a:endParaRPr kumimoji="1" lang="ja-JP" altLang="en-US" sz="36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9" name="テキスト ボックス 8"/>
          <p:cNvSpPr txBox="1"/>
          <p:nvPr/>
        </p:nvSpPr>
        <p:spPr>
          <a:xfrm>
            <a:off x="3665838" y="5895315"/>
            <a:ext cx="8021064" cy="646331"/>
          </a:xfrm>
          <a:prstGeom prst="rect">
            <a:avLst/>
          </a:prstGeom>
          <a:noFill/>
          <a:ln w="381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回す角の大きさ＝１８０</a:t>
            </a:r>
            <a:r>
              <a:rPr kumimoji="1" lang="en-US" altLang="ja-JP" sz="36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3600" b="1"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－１つの角</a:t>
            </a:r>
            <a:endParaRPr kumimoji="1" lang="ja-JP" altLang="en-US" sz="36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3" name="上矢印 2"/>
          <p:cNvSpPr/>
          <p:nvPr/>
        </p:nvSpPr>
        <p:spPr>
          <a:xfrm>
            <a:off x="6058691" y="4619906"/>
            <a:ext cx="535578" cy="281693"/>
          </a:xfrm>
          <a:prstGeom prst="up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0" name="上矢印 9"/>
          <p:cNvSpPr/>
          <p:nvPr/>
        </p:nvSpPr>
        <p:spPr>
          <a:xfrm>
            <a:off x="8170513" y="4648867"/>
            <a:ext cx="535578" cy="1246448"/>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8" name="角丸四角形 7"/>
          <p:cNvSpPr/>
          <p:nvPr/>
        </p:nvSpPr>
        <p:spPr>
          <a:xfrm>
            <a:off x="7931331" y="3420576"/>
            <a:ext cx="1358537" cy="500744"/>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1" name="角丸四角形 10"/>
          <p:cNvSpPr/>
          <p:nvPr/>
        </p:nvSpPr>
        <p:spPr>
          <a:xfrm>
            <a:off x="7931330" y="4062551"/>
            <a:ext cx="1358537" cy="500744"/>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2" name="テキスト ボックス 11"/>
          <p:cNvSpPr txBox="1"/>
          <p:nvPr/>
        </p:nvSpPr>
        <p:spPr>
          <a:xfrm>
            <a:off x="11040290" y="-5507"/>
            <a:ext cx="115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【41】</a:t>
            </a:r>
            <a:endPar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pic>
        <p:nvPicPr>
          <p:cNvPr id="13" name="図 12"/>
          <p:cNvPicPr>
            <a:picLocks noChangeAspect="1"/>
          </p:cNvPicPr>
          <p:nvPr/>
        </p:nvPicPr>
        <p:blipFill>
          <a:blip r:embed="rId3"/>
          <a:stretch>
            <a:fillRect/>
          </a:stretch>
        </p:blipFill>
        <p:spPr>
          <a:xfrm>
            <a:off x="904487" y="2186657"/>
            <a:ext cx="616376" cy="565251"/>
          </a:xfrm>
          <a:prstGeom prst="rect">
            <a:avLst/>
          </a:prstGeom>
        </p:spPr>
      </p:pic>
      <p:pic>
        <p:nvPicPr>
          <p:cNvPr id="14" name="図 13"/>
          <p:cNvPicPr>
            <a:picLocks noChangeAspect="1"/>
          </p:cNvPicPr>
          <p:nvPr/>
        </p:nvPicPr>
        <p:blipFill>
          <a:blip r:embed="rId4"/>
          <a:stretch>
            <a:fillRect/>
          </a:stretch>
        </p:blipFill>
        <p:spPr>
          <a:xfrm>
            <a:off x="972586" y="2866769"/>
            <a:ext cx="480177" cy="463165"/>
          </a:xfrm>
          <a:prstGeom prst="rect">
            <a:avLst/>
          </a:prstGeom>
        </p:spPr>
      </p:pic>
      <p:pic>
        <p:nvPicPr>
          <p:cNvPr id="15" name="図 14"/>
          <p:cNvPicPr>
            <a:picLocks noChangeAspect="1"/>
          </p:cNvPicPr>
          <p:nvPr/>
        </p:nvPicPr>
        <p:blipFill>
          <a:blip r:embed="rId5"/>
          <a:stretch>
            <a:fillRect/>
          </a:stretch>
        </p:blipFill>
        <p:spPr>
          <a:xfrm>
            <a:off x="904487" y="3440039"/>
            <a:ext cx="548276" cy="522208"/>
          </a:xfrm>
          <a:prstGeom prst="rect">
            <a:avLst/>
          </a:prstGeom>
        </p:spPr>
      </p:pic>
      <p:pic>
        <p:nvPicPr>
          <p:cNvPr id="16" name="図 15"/>
          <p:cNvPicPr>
            <a:picLocks noChangeAspect="1"/>
          </p:cNvPicPr>
          <p:nvPr/>
        </p:nvPicPr>
        <p:blipFill>
          <a:blip r:embed="rId6"/>
          <a:stretch>
            <a:fillRect/>
          </a:stretch>
        </p:blipFill>
        <p:spPr>
          <a:xfrm>
            <a:off x="926258" y="4082746"/>
            <a:ext cx="572831" cy="501969"/>
          </a:xfrm>
          <a:prstGeom prst="rect">
            <a:avLst/>
          </a:prstGeom>
        </p:spPr>
      </p:pic>
      <p:sp>
        <p:nvSpPr>
          <p:cNvPr id="4" name="フッター プレースホルダー 3"/>
          <p:cNvSpPr>
            <a:spLocks noGrp="1"/>
          </p:cNvSpPr>
          <p:nvPr>
            <p:ph type="ftr" sz="quarter" idx="11"/>
          </p:nvPr>
        </p:nvSpPr>
        <p:spPr/>
        <p:txBody>
          <a:bodyPr/>
          <a:lstStyle/>
          <a:p>
            <a:r>
              <a:rPr kumimoji="1" lang="ja-JP" altLang="en-US" smtClean="0"/>
              <a:t>算数授業１</a:t>
            </a:r>
            <a:endParaRPr kumimoji="1" lang="ja-JP" altLang="en-US"/>
          </a:p>
        </p:txBody>
      </p:sp>
    </p:spTree>
    <p:extLst>
      <p:ext uri="{BB962C8B-B14F-4D97-AF65-F5344CB8AC3E}">
        <p14:creationId xmlns:p14="http://schemas.microsoft.com/office/powerpoint/2010/main" val="376233251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1195752" y="101567"/>
            <a:ext cx="9796108" cy="6756433"/>
          </a:xfrm>
          <a:prstGeom prst="rect">
            <a:avLst/>
          </a:prstGeom>
        </p:spPr>
      </p:pic>
      <p:sp>
        <p:nvSpPr>
          <p:cNvPr id="5" name="角丸四角形 4"/>
          <p:cNvSpPr/>
          <p:nvPr/>
        </p:nvSpPr>
        <p:spPr>
          <a:xfrm>
            <a:off x="9364938" y="4590631"/>
            <a:ext cx="1336556" cy="1207268"/>
          </a:xfrm>
          <a:prstGeom prst="round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orbel" panose="020B0503020204020204"/>
              <a:ea typeface="HGｺﾞｼｯｸM" panose="020B0609000000000000" pitchFamily="49" charset="-128"/>
              <a:cs typeface="+mn-cs"/>
            </a:endParaRPr>
          </a:p>
        </p:txBody>
      </p:sp>
    </p:spTree>
    <p:extLst>
      <p:ext uri="{BB962C8B-B14F-4D97-AF65-F5344CB8AC3E}">
        <p14:creationId xmlns:p14="http://schemas.microsoft.com/office/powerpoint/2010/main" val="3947276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a:stretch>
            <a:fillRect/>
          </a:stretch>
        </p:blipFill>
        <p:spPr>
          <a:xfrm>
            <a:off x="479871" y="88794"/>
            <a:ext cx="11292549" cy="6672106"/>
          </a:xfrm>
          <a:prstGeom prst="rect">
            <a:avLst/>
          </a:prstGeom>
        </p:spPr>
      </p:pic>
    </p:spTree>
    <p:extLst>
      <p:ext uri="{BB962C8B-B14F-4D97-AF65-F5344CB8AC3E}">
        <p14:creationId xmlns:p14="http://schemas.microsoft.com/office/powerpoint/2010/main" val="159252975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p:cNvPicPr>
            <a:picLocks noChangeAspect="1"/>
          </p:cNvPicPr>
          <p:nvPr/>
        </p:nvPicPr>
        <p:blipFill>
          <a:blip r:embed="rId3"/>
          <a:stretch>
            <a:fillRect/>
          </a:stretch>
        </p:blipFill>
        <p:spPr>
          <a:xfrm>
            <a:off x="610133" y="400109"/>
            <a:ext cx="10760271" cy="6374763"/>
          </a:xfrm>
          <a:prstGeom prst="rect">
            <a:avLst/>
          </a:prstGeom>
        </p:spPr>
      </p:pic>
      <p:sp>
        <p:nvSpPr>
          <p:cNvPr id="5" name="テキスト ボックス 4"/>
          <p:cNvSpPr txBox="1"/>
          <p:nvPr/>
        </p:nvSpPr>
        <p:spPr>
          <a:xfrm>
            <a:off x="2649181" y="0"/>
            <a:ext cx="7827480" cy="400110"/>
          </a:xfrm>
          <a:prstGeom prst="rect">
            <a:avLst/>
          </a:prstGeom>
          <a:noFill/>
        </p:spPr>
        <p:txBody>
          <a:bodyPr wrap="square" rtlCol="0">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smtClean="0">
                <a:ln>
                  <a:noFill/>
                </a:ln>
                <a:solidFill>
                  <a:srgbClr val="000000"/>
                </a:solidFill>
                <a:effectLst/>
                <a:uLnTx/>
                <a:uFillTx/>
                <a:latin typeface="游ゴシック" panose="020B0400000000000000" pitchFamily="50" charset="-128"/>
                <a:ea typeface="游ゴシック" panose="020B0400000000000000" pitchFamily="50" charset="-128"/>
                <a:cs typeface="+mn-cs"/>
              </a:rPr>
              <a:t>プログラミング教育年間指導計画（</a:t>
            </a:r>
            <a:r>
              <a:rPr kumimoji="1" lang="ja-JP" altLang="en-US" sz="20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案）</a:t>
            </a:r>
          </a:p>
        </p:txBody>
      </p:sp>
    </p:spTree>
    <p:extLst>
      <p:ext uri="{BB962C8B-B14F-4D97-AF65-F5344CB8AC3E}">
        <p14:creationId xmlns:p14="http://schemas.microsoft.com/office/powerpoint/2010/main" val="36434417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602686" y="1387889"/>
            <a:ext cx="10094733" cy="4877847"/>
          </a:xfrm>
        </p:spPr>
        <p:txBody>
          <a:bodyPr>
            <a:noAutofit/>
          </a:bodyPr>
          <a:lstStyle/>
          <a:p>
            <a:pPr algn="l"/>
            <a:r>
              <a:rPr lang="ja-JP" altLang="en-US" sz="4400" dirty="0">
                <a:latin typeface="Meiryo UI" panose="020B0604030504040204" pitchFamily="50" charset="-128"/>
                <a:ea typeface="Meiryo UI" panose="020B0604030504040204" pitchFamily="50" charset="-128"/>
              </a:rPr>
              <a:t>「自分が意図する</a:t>
            </a:r>
            <a:r>
              <a:rPr lang="ja-JP" altLang="en-US" sz="4400" b="1" dirty="0">
                <a:solidFill>
                  <a:srgbClr val="0070C0"/>
                </a:solidFill>
                <a:latin typeface="Meiryo UI" panose="020B0604030504040204" pitchFamily="50" charset="-128"/>
                <a:ea typeface="Meiryo UI" panose="020B0604030504040204" pitchFamily="50" charset="-128"/>
              </a:rPr>
              <a:t>一連の活動を実現</a:t>
            </a:r>
            <a:r>
              <a:rPr lang="ja-JP" altLang="en-US" sz="4400" b="1" dirty="0" smtClean="0">
                <a:solidFill>
                  <a:srgbClr val="0070C0"/>
                </a:solidFill>
                <a:latin typeface="Meiryo UI" panose="020B0604030504040204" pitchFamily="50" charset="-128"/>
                <a:ea typeface="Meiryo UI" panose="020B0604030504040204" pitchFamily="50" charset="-128"/>
              </a:rPr>
              <a:t>する</a:t>
            </a:r>
            <a:r>
              <a:rPr lang="en-US" altLang="ja-JP" sz="4400" b="1" dirty="0" smtClean="0">
                <a:solidFill>
                  <a:srgbClr val="0070C0"/>
                </a:solidFill>
                <a:latin typeface="Meiryo UI" panose="020B0604030504040204" pitchFamily="50" charset="-128"/>
                <a:ea typeface="Meiryo UI" panose="020B0604030504040204" pitchFamily="50" charset="-128"/>
              </a:rPr>
              <a:t/>
            </a:r>
            <a:br>
              <a:rPr lang="en-US" altLang="ja-JP" sz="4400" b="1" dirty="0" smtClean="0">
                <a:solidFill>
                  <a:srgbClr val="0070C0"/>
                </a:solidFill>
                <a:latin typeface="Meiryo UI" panose="020B0604030504040204" pitchFamily="50" charset="-128"/>
                <a:ea typeface="Meiryo UI" panose="020B0604030504040204" pitchFamily="50" charset="-128"/>
              </a:rPr>
            </a:br>
            <a:r>
              <a:rPr lang="en-US" altLang="ja-JP" sz="4400" b="1" dirty="0">
                <a:solidFill>
                  <a:srgbClr val="0070C0"/>
                </a:solidFill>
                <a:latin typeface="Meiryo UI" panose="020B0604030504040204" pitchFamily="50" charset="-128"/>
                <a:ea typeface="Meiryo UI" panose="020B0604030504040204" pitchFamily="50" charset="-128"/>
              </a:rPr>
              <a:t> </a:t>
            </a:r>
            <a:r>
              <a:rPr lang="en-US" altLang="ja-JP" sz="4400" b="1" dirty="0" smtClean="0">
                <a:solidFill>
                  <a:srgbClr val="0070C0"/>
                </a:solidFill>
                <a:latin typeface="Meiryo UI" panose="020B0604030504040204" pitchFamily="50" charset="-128"/>
                <a:ea typeface="Meiryo UI" panose="020B0604030504040204" pitchFamily="50" charset="-128"/>
              </a:rPr>
              <a:t> </a:t>
            </a:r>
            <a:r>
              <a:rPr lang="ja-JP" altLang="en-US" sz="4400" b="1" dirty="0" smtClean="0">
                <a:solidFill>
                  <a:srgbClr val="0070C0"/>
                </a:solidFill>
                <a:latin typeface="Meiryo UI" panose="020B0604030504040204" pitchFamily="50" charset="-128"/>
                <a:ea typeface="Meiryo UI" panose="020B0604030504040204" pitchFamily="50" charset="-128"/>
              </a:rPr>
              <a:t>ため</a:t>
            </a:r>
            <a:r>
              <a:rPr lang="ja-JP" altLang="en-US" sz="4400" dirty="0" smtClean="0">
                <a:latin typeface="Meiryo UI" panose="020B0604030504040204" pitchFamily="50" charset="-128"/>
                <a:ea typeface="Meiryo UI" panose="020B0604030504040204" pitchFamily="50" charset="-128"/>
              </a:rPr>
              <a:t>に、</a:t>
            </a:r>
            <a:r>
              <a:rPr lang="ja-JP" altLang="en-US" sz="4400" b="1" dirty="0" smtClean="0">
                <a:solidFill>
                  <a:srgbClr val="0070C0"/>
                </a:solidFill>
                <a:latin typeface="Meiryo UI" panose="020B0604030504040204" pitchFamily="50" charset="-128"/>
                <a:ea typeface="Meiryo UI" panose="020B0604030504040204" pitchFamily="50" charset="-128"/>
              </a:rPr>
              <a:t>どの</a:t>
            </a:r>
            <a:r>
              <a:rPr lang="ja-JP" altLang="en-US" sz="4400" b="1" dirty="0">
                <a:solidFill>
                  <a:srgbClr val="0070C0"/>
                </a:solidFill>
                <a:latin typeface="Meiryo UI" panose="020B0604030504040204" pitchFamily="50" charset="-128"/>
                <a:ea typeface="Meiryo UI" panose="020B0604030504040204" pitchFamily="50" charset="-128"/>
              </a:rPr>
              <a:t>ような動きの組合せ</a:t>
            </a:r>
            <a:r>
              <a:rPr lang="ja-JP" altLang="en-US" sz="4400" b="1" dirty="0" smtClean="0">
                <a:solidFill>
                  <a:srgbClr val="0070C0"/>
                </a:solidFill>
                <a:latin typeface="Meiryo UI" panose="020B0604030504040204" pitchFamily="50" charset="-128"/>
                <a:ea typeface="Meiryo UI" panose="020B0604030504040204" pitchFamily="50" charset="-128"/>
              </a:rPr>
              <a:t>が必要</a:t>
            </a:r>
            <a:r>
              <a:rPr lang="ja-JP" altLang="en-US" sz="4400" dirty="0" smtClean="0">
                <a:latin typeface="Meiryo UI" panose="020B0604030504040204" pitchFamily="50" charset="-128"/>
                <a:ea typeface="Meiryo UI" panose="020B0604030504040204" pitchFamily="50" charset="-128"/>
              </a:rPr>
              <a:t>で</a:t>
            </a:r>
            <a:r>
              <a:rPr lang="en-US" altLang="ja-JP" sz="4400" dirty="0" smtClean="0">
                <a:latin typeface="Meiryo UI" panose="020B0604030504040204" pitchFamily="50" charset="-128"/>
                <a:ea typeface="Meiryo UI" panose="020B0604030504040204" pitchFamily="50" charset="-128"/>
              </a:rPr>
              <a:t/>
            </a:r>
            <a:br>
              <a:rPr lang="en-US" altLang="ja-JP" sz="4400" dirty="0" smtClean="0">
                <a:latin typeface="Meiryo UI" panose="020B0604030504040204" pitchFamily="50" charset="-128"/>
                <a:ea typeface="Meiryo UI" panose="020B0604030504040204" pitchFamily="50" charset="-128"/>
              </a:rPr>
            </a:br>
            <a:r>
              <a:rPr lang="en-US" altLang="ja-JP" sz="4400" dirty="0">
                <a:latin typeface="Meiryo UI" panose="020B0604030504040204" pitchFamily="50" charset="-128"/>
                <a:ea typeface="Meiryo UI" panose="020B0604030504040204" pitchFamily="50" charset="-128"/>
              </a:rPr>
              <a:t> </a:t>
            </a:r>
            <a:r>
              <a:rPr lang="en-US" altLang="ja-JP" sz="4400" dirty="0" smtClean="0">
                <a:latin typeface="Meiryo UI" panose="020B0604030504040204" pitchFamily="50" charset="-128"/>
                <a:ea typeface="Meiryo UI" panose="020B0604030504040204" pitchFamily="50" charset="-128"/>
              </a:rPr>
              <a:t> </a:t>
            </a:r>
            <a:r>
              <a:rPr lang="ja-JP" altLang="en-US" sz="4400" dirty="0" smtClean="0">
                <a:latin typeface="Meiryo UI" panose="020B0604030504040204" pitchFamily="50" charset="-128"/>
                <a:ea typeface="Meiryo UI" panose="020B0604030504040204" pitchFamily="50" charset="-128"/>
              </a:rPr>
              <a:t>あり、一つ一つ</a:t>
            </a:r>
            <a:r>
              <a:rPr lang="en-US" altLang="ja-JP" sz="4400" dirty="0" smtClean="0">
                <a:latin typeface="Meiryo UI" panose="020B0604030504040204" pitchFamily="50" charset="-128"/>
                <a:ea typeface="Meiryo UI" panose="020B0604030504040204" pitchFamily="50" charset="-128"/>
              </a:rPr>
              <a:t> </a:t>
            </a:r>
            <a:r>
              <a:rPr lang="ja-JP" altLang="en-US" sz="4400" dirty="0" smtClean="0">
                <a:latin typeface="Meiryo UI" panose="020B0604030504040204" pitchFamily="50" charset="-128"/>
                <a:ea typeface="Meiryo UI" panose="020B0604030504040204" pitchFamily="50" charset="-128"/>
              </a:rPr>
              <a:t>の</a:t>
            </a:r>
            <a:r>
              <a:rPr lang="ja-JP" altLang="en-US" sz="4400" dirty="0">
                <a:latin typeface="Meiryo UI" panose="020B0604030504040204" pitchFamily="50" charset="-128"/>
                <a:ea typeface="Meiryo UI" panose="020B0604030504040204" pitchFamily="50" charset="-128"/>
              </a:rPr>
              <a:t>動きに対応</a:t>
            </a:r>
            <a:r>
              <a:rPr lang="ja-JP" altLang="en-US" sz="4400" dirty="0" smtClean="0">
                <a:latin typeface="Meiryo UI" panose="020B0604030504040204" pitchFamily="50" charset="-128"/>
                <a:ea typeface="Meiryo UI" panose="020B0604030504040204" pitchFamily="50" charset="-128"/>
              </a:rPr>
              <a:t>した</a:t>
            </a:r>
            <a:r>
              <a:rPr lang="ja-JP" altLang="en-US" sz="4400" b="1" dirty="0" smtClean="0">
                <a:solidFill>
                  <a:srgbClr val="0070C0"/>
                </a:solidFill>
                <a:latin typeface="Meiryo UI" panose="020B0604030504040204" pitchFamily="50" charset="-128"/>
                <a:ea typeface="Meiryo UI" panose="020B0604030504040204" pitchFamily="50" charset="-128"/>
              </a:rPr>
              <a:t>記号を、</a:t>
            </a:r>
            <a:r>
              <a:rPr lang="en-US" altLang="ja-JP" sz="4400" b="1" dirty="0" smtClean="0">
                <a:solidFill>
                  <a:srgbClr val="0070C0"/>
                </a:solidFill>
                <a:latin typeface="Meiryo UI" panose="020B0604030504040204" pitchFamily="50" charset="-128"/>
                <a:ea typeface="Meiryo UI" panose="020B0604030504040204" pitchFamily="50" charset="-128"/>
              </a:rPr>
              <a:t/>
            </a:r>
            <a:br>
              <a:rPr lang="en-US" altLang="ja-JP" sz="4400" b="1" dirty="0" smtClean="0">
                <a:solidFill>
                  <a:srgbClr val="0070C0"/>
                </a:solidFill>
                <a:latin typeface="Meiryo UI" panose="020B0604030504040204" pitchFamily="50" charset="-128"/>
                <a:ea typeface="Meiryo UI" panose="020B0604030504040204" pitchFamily="50" charset="-128"/>
              </a:rPr>
            </a:br>
            <a:r>
              <a:rPr lang="en-US" altLang="ja-JP" sz="4400" b="1" dirty="0">
                <a:solidFill>
                  <a:srgbClr val="0070C0"/>
                </a:solidFill>
                <a:latin typeface="Meiryo UI" panose="020B0604030504040204" pitchFamily="50" charset="-128"/>
                <a:ea typeface="Meiryo UI" panose="020B0604030504040204" pitchFamily="50" charset="-128"/>
              </a:rPr>
              <a:t> </a:t>
            </a:r>
            <a:r>
              <a:rPr lang="en-US" altLang="ja-JP" sz="4400" b="1" dirty="0" smtClean="0">
                <a:solidFill>
                  <a:srgbClr val="0070C0"/>
                </a:solidFill>
                <a:latin typeface="Meiryo UI" panose="020B0604030504040204" pitchFamily="50" charset="-128"/>
                <a:ea typeface="Meiryo UI" panose="020B0604030504040204" pitchFamily="50" charset="-128"/>
              </a:rPr>
              <a:t> </a:t>
            </a:r>
            <a:r>
              <a:rPr lang="ja-JP" altLang="en-US" sz="4400" b="1" dirty="0" smtClean="0">
                <a:solidFill>
                  <a:srgbClr val="0070C0"/>
                </a:solidFill>
                <a:latin typeface="Meiryo UI" panose="020B0604030504040204" pitchFamily="50" charset="-128"/>
                <a:ea typeface="Meiryo UI" panose="020B0604030504040204" pitchFamily="50" charset="-128"/>
              </a:rPr>
              <a:t>どの</a:t>
            </a:r>
            <a:r>
              <a:rPr lang="ja-JP" altLang="en-US" sz="4400" b="1" dirty="0">
                <a:solidFill>
                  <a:srgbClr val="0070C0"/>
                </a:solidFill>
                <a:latin typeface="Meiryo UI" panose="020B0604030504040204" pitchFamily="50" charset="-128"/>
                <a:ea typeface="Meiryo UI" panose="020B0604030504040204" pitchFamily="50" charset="-128"/>
              </a:rPr>
              <a:t>ように</a:t>
            </a:r>
            <a:r>
              <a:rPr lang="ja-JP" altLang="en-US" sz="4400" b="1" dirty="0" smtClean="0">
                <a:solidFill>
                  <a:srgbClr val="0070C0"/>
                </a:solidFill>
                <a:latin typeface="Meiryo UI" panose="020B0604030504040204" pitchFamily="50" charset="-128"/>
                <a:ea typeface="Meiryo UI" panose="020B0604030504040204" pitchFamily="50" charset="-128"/>
              </a:rPr>
              <a:t>組み合わせたら</a:t>
            </a:r>
            <a:r>
              <a:rPr lang="ja-JP" altLang="en-US" sz="4400" dirty="0" smtClean="0">
                <a:latin typeface="Meiryo UI" panose="020B0604030504040204" pitchFamily="50" charset="-128"/>
                <a:ea typeface="Meiryo UI" panose="020B0604030504040204" pitchFamily="50" charset="-128"/>
              </a:rPr>
              <a:t>いい</a:t>
            </a:r>
            <a:r>
              <a:rPr lang="ja-JP" altLang="en-US" sz="4400" dirty="0">
                <a:latin typeface="Meiryo UI" panose="020B0604030504040204" pitchFamily="50" charset="-128"/>
                <a:ea typeface="Meiryo UI" panose="020B0604030504040204" pitchFamily="50" charset="-128"/>
              </a:rPr>
              <a:t>の</a:t>
            </a:r>
            <a:r>
              <a:rPr lang="ja-JP" altLang="en-US" sz="4400" dirty="0" smtClean="0">
                <a:latin typeface="Meiryo UI" panose="020B0604030504040204" pitchFamily="50" charset="-128"/>
                <a:ea typeface="Meiryo UI" panose="020B0604030504040204" pitchFamily="50" charset="-128"/>
              </a:rPr>
              <a:t>か、記号の</a:t>
            </a:r>
            <a:r>
              <a:rPr lang="en-US" altLang="ja-JP" sz="4400" dirty="0" smtClean="0">
                <a:latin typeface="Meiryo UI" panose="020B0604030504040204" pitchFamily="50" charset="-128"/>
                <a:ea typeface="Meiryo UI" panose="020B0604030504040204" pitchFamily="50" charset="-128"/>
              </a:rPr>
              <a:t/>
            </a:r>
            <a:br>
              <a:rPr lang="en-US" altLang="ja-JP" sz="4400" dirty="0" smtClean="0">
                <a:latin typeface="Meiryo UI" panose="020B0604030504040204" pitchFamily="50" charset="-128"/>
                <a:ea typeface="Meiryo UI" panose="020B0604030504040204" pitchFamily="50" charset="-128"/>
              </a:rPr>
            </a:br>
            <a:r>
              <a:rPr lang="en-US" altLang="ja-JP" sz="4400" dirty="0">
                <a:latin typeface="Meiryo UI" panose="020B0604030504040204" pitchFamily="50" charset="-128"/>
                <a:ea typeface="Meiryo UI" panose="020B0604030504040204" pitchFamily="50" charset="-128"/>
              </a:rPr>
              <a:t> </a:t>
            </a:r>
            <a:r>
              <a:rPr lang="en-US" altLang="ja-JP" sz="4400" dirty="0" smtClean="0">
                <a:latin typeface="Meiryo UI" panose="020B0604030504040204" pitchFamily="50" charset="-128"/>
                <a:ea typeface="Meiryo UI" panose="020B0604030504040204" pitchFamily="50" charset="-128"/>
              </a:rPr>
              <a:t> </a:t>
            </a:r>
            <a:r>
              <a:rPr lang="ja-JP" altLang="en-US" sz="4400" dirty="0" smtClean="0">
                <a:latin typeface="Meiryo UI" panose="020B0604030504040204" pitchFamily="50" charset="-128"/>
                <a:ea typeface="Meiryo UI" panose="020B0604030504040204" pitchFamily="50" charset="-128"/>
              </a:rPr>
              <a:t>組合せ</a:t>
            </a:r>
            <a:r>
              <a:rPr lang="ja-JP" altLang="en-US" sz="4400" dirty="0">
                <a:latin typeface="Meiryo UI" panose="020B0604030504040204" pitchFamily="50" charset="-128"/>
                <a:ea typeface="Meiryo UI" panose="020B0604030504040204" pitchFamily="50" charset="-128"/>
              </a:rPr>
              <a:t>をどのよう</a:t>
            </a:r>
            <a:r>
              <a:rPr lang="ja-JP" altLang="en-US" sz="4400" dirty="0" smtClean="0">
                <a:latin typeface="Meiryo UI" panose="020B0604030504040204" pitchFamily="50" charset="-128"/>
                <a:ea typeface="Meiryo UI" panose="020B0604030504040204" pitchFamily="50" charset="-128"/>
              </a:rPr>
              <a:t>に</a:t>
            </a:r>
            <a:r>
              <a:rPr lang="ja-JP" altLang="en-US" sz="4400" b="1" dirty="0" smtClean="0">
                <a:solidFill>
                  <a:srgbClr val="0070C0"/>
                </a:solidFill>
                <a:latin typeface="Meiryo UI" panose="020B0604030504040204" pitchFamily="50" charset="-128"/>
                <a:ea typeface="Meiryo UI" panose="020B0604030504040204" pitchFamily="50" charset="-128"/>
              </a:rPr>
              <a:t>改善</a:t>
            </a:r>
            <a:r>
              <a:rPr lang="ja-JP" altLang="en-US" sz="4400" dirty="0">
                <a:latin typeface="Meiryo UI" panose="020B0604030504040204" pitchFamily="50" charset="-128"/>
                <a:ea typeface="Meiryo UI" panose="020B0604030504040204" pitchFamily="50" charset="-128"/>
              </a:rPr>
              <a:t>して</a:t>
            </a:r>
            <a:r>
              <a:rPr lang="ja-JP" altLang="en-US" sz="4400" dirty="0" smtClean="0">
                <a:latin typeface="Meiryo UI" panose="020B0604030504040204" pitchFamily="50" charset="-128"/>
                <a:ea typeface="Meiryo UI" panose="020B0604030504040204" pitchFamily="50" charset="-128"/>
              </a:rPr>
              <a:t>いけば、より</a:t>
            </a:r>
            <a:r>
              <a:rPr lang="en-US" altLang="ja-JP" sz="4400" dirty="0" smtClean="0">
                <a:latin typeface="Meiryo UI" panose="020B0604030504040204" pitchFamily="50" charset="-128"/>
                <a:ea typeface="Meiryo UI" panose="020B0604030504040204" pitchFamily="50" charset="-128"/>
              </a:rPr>
              <a:t/>
            </a:r>
            <a:br>
              <a:rPr lang="en-US" altLang="ja-JP" sz="4400" dirty="0" smtClean="0">
                <a:latin typeface="Meiryo UI" panose="020B0604030504040204" pitchFamily="50" charset="-128"/>
                <a:ea typeface="Meiryo UI" panose="020B0604030504040204" pitchFamily="50" charset="-128"/>
              </a:rPr>
            </a:br>
            <a:r>
              <a:rPr lang="en-US" altLang="ja-JP" sz="4400" dirty="0">
                <a:latin typeface="Meiryo UI" panose="020B0604030504040204" pitchFamily="50" charset="-128"/>
                <a:ea typeface="Meiryo UI" panose="020B0604030504040204" pitchFamily="50" charset="-128"/>
              </a:rPr>
              <a:t> </a:t>
            </a:r>
            <a:r>
              <a:rPr lang="en-US" altLang="ja-JP" sz="4400" dirty="0" smtClean="0">
                <a:latin typeface="Meiryo UI" panose="020B0604030504040204" pitchFamily="50" charset="-128"/>
                <a:ea typeface="Meiryo UI" panose="020B0604030504040204" pitchFamily="50" charset="-128"/>
              </a:rPr>
              <a:t> </a:t>
            </a:r>
            <a:r>
              <a:rPr lang="ja-JP" altLang="en-US" sz="4400" dirty="0" smtClean="0">
                <a:latin typeface="Meiryo UI" panose="020B0604030504040204" pitchFamily="50" charset="-128"/>
                <a:ea typeface="Meiryo UI" panose="020B0604030504040204" pitchFamily="50" charset="-128"/>
              </a:rPr>
              <a:t>意図した活動に近づく</a:t>
            </a:r>
            <a:r>
              <a:rPr lang="ja-JP" altLang="en-US" sz="4400" dirty="0">
                <a:latin typeface="Meiryo UI" panose="020B0604030504040204" pitchFamily="50" charset="-128"/>
                <a:ea typeface="Meiryo UI" panose="020B0604030504040204" pitchFamily="50" charset="-128"/>
              </a:rPr>
              <a:t>の</a:t>
            </a:r>
            <a:r>
              <a:rPr lang="ja-JP" altLang="en-US" sz="4400" dirty="0" smtClean="0">
                <a:latin typeface="Meiryo UI" panose="020B0604030504040204" pitchFamily="50" charset="-128"/>
                <a:ea typeface="Meiryo UI" panose="020B0604030504040204" pitchFamily="50" charset="-128"/>
              </a:rPr>
              <a:t>か、と</a:t>
            </a:r>
            <a:r>
              <a:rPr lang="ja-JP" altLang="en-US" sz="4400" dirty="0">
                <a:latin typeface="Meiryo UI" panose="020B0604030504040204" pitchFamily="50" charset="-128"/>
                <a:ea typeface="Meiryo UI" panose="020B0604030504040204" pitchFamily="50" charset="-128"/>
              </a:rPr>
              <a:t>いったこと</a:t>
            </a:r>
            <a:r>
              <a:rPr lang="ja-JP" altLang="en-US" sz="4400" dirty="0" smtClean="0">
                <a:latin typeface="Meiryo UI" panose="020B0604030504040204" pitchFamily="50" charset="-128"/>
                <a:ea typeface="Meiryo UI" panose="020B0604030504040204" pitchFamily="50" charset="-128"/>
              </a:rPr>
              <a:t>を</a:t>
            </a:r>
            <a:r>
              <a:rPr lang="en-US" altLang="ja-JP" sz="4400" dirty="0" smtClean="0">
                <a:latin typeface="Meiryo UI" panose="020B0604030504040204" pitchFamily="50" charset="-128"/>
                <a:ea typeface="Meiryo UI" panose="020B0604030504040204" pitchFamily="50" charset="-128"/>
              </a:rPr>
              <a:t/>
            </a:r>
            <a:br>
              <a:rPr lang="en-US" altLang="ja-JP" sz="4400" dirty="0" smtClean="0">
                <a:latin typeface="Meiryo UI" panose="020B0604030504040204" pitchFamily="50" charset="-128"/>
                <a:ea typeface="Meiryo UI" panose="020B0604030504040204" pitchFamily="50" charset="-128"/>
              </a:rPr>
            </a:br>
            <a:r>
              <a:rPr lang="en-US" altLang="ja-JP" sz="4400" dirty="0">
                <a:latin typeface="Meiryo UI" panose="020B0604030504040204" pitchFamily="50" charset="-128"/>
                <a:ea typeface="Meiryo UI" panose="020B0604030504040204" pitchFamily="50" charset="-128"/>
              </a:rPr>
              <a:t> </a:t>
            </a:r>
            <a:r>
              <a:rPr lang="en-US" altLang="ja-JP" sz="4400" dirty="0" smtClean="0">
                <a:latin typeface="Meiryo UI" panose="020B0604030504040204" pitchFamily="50" charset="-128"/>
                <a:ea typeface="Meiryo UI" panose="020B0604030504040204" pitchFamily="50" charset="-128"/>
              </a:rPr>
              <a:t> </a:t>
            </a:r>
            <a:r>
              <a:rPr lang="ja-JP" altLang="en-US" sz="4400" b="1" u="sng" dirty="0" smtClean="0">
                <a:solidFill>
                  <a:srgbClr val="0070C0"/>
                </a:solidFill>
                <a:latin typeface="Meiryo UI" panose="020B0604030504040204" pitchFamily="50" charset="-128"/>
                <a:ea typeface="Meiryo UI" panose="020B0604030504040204" pitchFamily="50" charset="-128"/>
              </a:rPr>
              <a:t>論理的に考えて</a:t>
            </a:r>
            <a:r>
              <a:rPr lang="ja-JP" altLang="en-US" sz="4400" b="1" u="sng" dirty="0">
                <a:solidFill>
                  <a:srgbClr val="0070C0"/>
                </a:solidFill>
                <a:latin typeface="Meiryo UI" panose="020B0604030504040204" pitchFamily="50" charset="-128"/>
                <a:ea typeface="Meiryo UI" panose="020B0604030504040204" pitchFamily="50" charset="-128"/>
              </a:rPr>
              <a:t>いく力</a:t>
            </a:r>
            <a:r>
              <a:rPr lang="ja-JP" altLang="en-US" sz="4400" dirty="0" smtClean="0">
                <a:latin typeface="Meiryo UI" panose="020B0604030504040204" pitchFamily="50" charset="-128"/>
                <a:ea typeface="Meiryo UI" panose="020B0604030504040204" pitchFamily="50" charset="-128"/>
              </a:rPr>
              <a:t>」</a:t>
            </a:r>
            <a:endParaRPr kumimoji="1" lang="ja-JP" altLang="en-US" sz="3600" dirty="0">
              <a:latin typeface="Meiryo UI" panose="020B0604030504040204" pitchFamily="50" charset="-128"/>
              <a:ea typeface="Meiryo UI" panose="020B0604030504040204" pitchFamily="50" charset="-128"/>
            </a:endParaRPr>
          </a:p>
        </p:txBody>
      </p:sp>
      <p:sp>
        <p:nvSpPr>
          <p:cNvPr id="3" name="テキスト ボックス 2"/>
          <p:cNvSpPr txBox="1"/>
          <p:nvPr/>
        </p:nvSpPr>
        <p:spPr>
          <a:xfrm>
            <a:off x="3623094" y="253179"/>
            <a:ext cx="5607170" cy="76944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kumimoji="1" lang="ja-JP" altLang="en-US" sz="4400" b="1" dirty="0" smtClean="0">
                <a:ln>
                  <a:solidFill>
                    <a:schemeClr val="bg1"/>
                  </a:solidFill>
                </a:ln>
                <a:solidFill>
                  <a:schemeClr val="bg1"/>
                </a:solidFill>
                <a:latin typeface="Meiryo UI" panose="020B0604030504040204" pitchFamily="50" charset="-128"/>
                <a:ea typeface="Meiryo UI" panose="020B0604030504040204" pitchFamily="50" charset="-128"/>
              </a:rPr>
              <a:t>プログラミング的</a:t>
            </a:r>
            <a:r>
              <a:rPr kumimoji="1" lang="ja-JP" altLang="en-US" sz="4400" b="1" dirty="0">
                <a:ln>
                  <a:solidFill>
                    <a:schemeClr val="bg1"/>
                  </a:solidFill>
                </a:ln>
                <a:solidFill>
                  <a:schemeClr val="bg1"/>
                </a:solidFill>
                <a:latin typeface="Meiryo UI" panose="020B0604030504040204" pitchFamily="50" charset="-128"/>
                <a:ea typeface="Meiryo UI" panose="020B0604030504040204" pitchFamily="50" charset="-128"/>
              </a:rPr>
              <a:t>思考</a:t>
            </a:r>
          </a:p>
        </p:txBody>
      </p:sp>
      <p:sp>
        <p:nvSpPr>
          <p:cNvPr id="4" name="テキスト ボックス 3"/>
          <p:cNvSpPr txBox="1"/>
          <p:nvPr/>
        </p:nvSpPr>
        <p:spPr>
          <a:xfrm>
            <a:off x="7648560" y="6176513"/>
            <a:ext cx="4253087" cy="523220"/>
          </a:xfrm>
          <a:prstGeom prst="rect">
            <a:avLst/>
          </a:prstGeom>
          <a:noFill/>
        </p:spPr>
        <p:txBody>
          <a:bodyPr wrap="none" rtlCol="0">
            <a:spAutoFit/>
          </a:bodyPr>
          <a:lstStyle/>
          <a:p>
            <a:r>
              <a:rPr lang="ja-JP" altLang="en-US" sz="2800" dirty="0">
                <a:latin typeface="Meiryo UI" panose="020B0604030504040204" pitchFamily="50" charset="-128"/>
                <a:ea typeface="Meiryo UI" panose="020B0604030504040204" pitchFamily="50" charset="-128"/>
              </a:rPr>
              <a:t>新指導要領　総則　解説編</a:t>
            </a:r>
            <a:endParaRPr kumimoji="1" lang="ja-JP" altLang="en-US" sz="2800" dirty="0"/>
          </a:p>
        </p:txBody>
      </p:sp>
      <p:sp>
        <p:nvSpPr>
          <p:cNvPr id="5" name="角丸四角形吹き出し 4"/>
          <p:cNvSpPr/>
          <p:nvPr/>
        </p:nvSpPr>
        <p:spPr>
          <a:xfrm>
            <a:off x="882604" y="138434"/>
            <a:ext cx="2284625" cy="1046397"/>
          </a:xfrm>
          <a:prstGeom prst="wedgeRoundRectCallout">
            <a:avLst>
              <a:gd name="adj1" fmla="val 167566"/>
              <a:gd name="adj2" fmla="val 99942"/>
              <a:gd name="adj3" fmla="val 16667"/>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kumimoji="1" lang="ja-JP" altLang="en-US" sz="2800" b="1" dirty="0" smtClean="0"/>
              <a:t>①ブタを</a:t>
            </a:r>
            <a:endParaRPr kumimoji="1" lang="en-US" altLang="ja-JP" sz="2800" b="1" dirty="0" smtClean="0"/>
          </a:p>
          <a:p>
            <a:pPr algn="ctr"/>
            <a:r>
              <a:rPr kumimoji="1" lang="ja-JP" altLang="en-US" sz="2800" b="1" dirty="0" smtClean="0"/>
              <a:t>捕まえる</a:t>
            </a:r>
            <a:r>
              <a:rPr kumimoji="1" lang="ja-JP" altLang="en-US" sz="2400" dirty="0" smtClean="0"/>
              <a:t>　</a:t>
            </a:r>
            <a:endParaRPr kumimoji="1" lang="ja-JP" altLang="en-US" sz="2400" dirty="0"/>
          </a:p>
        </p:txBody>
      </p:sp>
      <p:sp>
        <p:nvSpPr>
          <p:cNvPr id="6" name="角丸四角形吹き出し 5"/>
          <p:cNvSpPr/>
          <p:nvPr/>
        </p:nvSpPr>
        <p:spPr>
          <a:xfrm>
            <a:off x="9431590" y="138434"/>
            <a:ext cx="2570768" cy="1046397"/>
          </a:xfrm>
          <a:prstGeom prst="wedgeRoundRectCallout">
            <a:avLst>
              <a:gd name="adj1" fmla="val -23122"/>
              <a:gd name="adj2" fmla="val 153115"/>
              <a:gd name="adj3" fmla="val 16667"/>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kumimoji="1" lang="ja-JP" altLang="en-US" sz="2800" b="1" dirty="0" smtClean="0"/>
              <a:t>②必要な</a:t>
            </a:r>
            <a:endParaRPr kumimoji="1" lang="en-US" altLang="ja-JP" sz="2800" b="1" dirty="0" smtClean="0"/>
          </a:p>
          <a:p>
            <a:r>
              <a:rPr kumimoji="1" lang="ja-JP" altLang="en-US" sz="2800" b="1" dirty="0" smtClean="0"/>
              <a:t>　動きを</a:t>
            </a:r>
            <a:r>
              <a:rPr kumimoji="1" lang="ja-JP" altLang="en-US" sz="2800" b="1" dirty="0" smtClean="0">
                <a:solidFill>
                  <a:srgbClr val="FFFF00"/>
                </a:solidFill>
              </a:rPr>
              <a:t>分解</a:t>
            </a:r>
            <a:endParaRPr kumimoji="1" lang="ja-JP" altLang="en-US" sz="2800" b="1" dirty="0">
              <a:solidFill>
                <a:srgbClr val="FFFF00"/>
              </a:solidFill>
            </a:endParaRPr>
          </a:p>
        </p:txBody>
      </p:sp>
      <p:sp>
        <p:nvSpPr>
          <p:cNvPr id="7" name="角丸四角形吹き出し 6"/>
          <p:cNvSpPr/>
          <p:nvPr/>
        </p:nvSpPr>
        <p:spPr>
          <a:xfrm>
            <a:off x="185219" y="2501660"/>
            <a:ext cx="1394770" cy="1604513"/>
          </a:xfrm>
          <a:prstGeom prst="wedgeRoundRectCallout">
            <a:avLst>
              <a:gd name="adj1" fmla="val 84050"/>
              <a:gd name="adj2" fmla="val 32475"/>
              <a:gd name="adj3" fmla="val 16667"/>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kumimoji="1" lang="ja-JP" altLang="en-US" sz="2800" b="1" dirty="0" smtClean="0">
                <a:solidFill>
                  <a:schemeClr val="bg1"/>
                </a:solidFill>
              </a:rPr>
              <a:t>③</a:t>
            </a:r>
            <a:r>
              <a:rPr kumimoji="1" lang="ja-JP" altLang="en-US" sz="2800" b="1" dirty="0" smtClean="0">
                <a:solidFill>
                  <a:srgbClr val="FFFF00"/>
                </a:solidFill>
              </a:rPr>
              <a:t>順次</a:t>
            </a:r>
            <a:endParaRPr kumimoji="1" lang="en-US" altLang="ja-JP" sz="2800" b="1" dirty="0" smtClean="0">
              <a:solidFill>
                <a:srgbClr val="FFFF00"/>
              </a:solidFill>
            </a:endParaRPr>
          </a:p>
          <a:p>
            <a:r>
              <a:rPr kumimoji="1" lang="ja-JP" altLang="en-US" sz="2800" b="1" dirty="0" smtClean="0">
                <a:solidFill>
                  <a:srgbClr val="FFFF00"/>
                </a:solidFill>
              </a:rPr>
              <a:t>・反復</a:t>
            </a:r>
            <a:endParaRPr kumimoji="1" lang="en-US" altLang="ja-JP" sz="2800" b="1" dirty="0" smtClean="0">
              <a:solidFill>
                <a:srgbClr val="FFFF00"/>
              </a:solidFill>
            </a:endParaRPr>
          </a:p>
          <a:p>
            <a:r>
              <a:rPr kumimoji="1" lang="ja-JP" altLang="en-US" sz="2800" b="1" dirty="0" smtClean="0">
                <a:solidFill>
                  <a:srgbClr val="FFFF00"/>
                </a:solidFill>
              </a:rPr>
              <a:t>・分岐</a:t>
            </a:r>
            <a:endParaRPr kumimoji="1" lang="ja-JP" altLang="en-US" sz="2800" b="1" dirty="0">
              <a:solidFill>
                <a:srgbClr val="FFFF00"/>
              </a:solidFill>
            </a:endParaRPr>
          </a:p>
        </p:txBody>
      </p:sp>
      <p:sp>
        <p:nvSpPr>
          <p:cNvPr id="8" name="角丸四角形吹き出し 7"/>
          <p:cNvSpPr/>
          <p:nvPr/>
        </p:nvSpPr>
        <p:spPr>
          <a:xfrm>
            <a:off x="7457952" y="5492673"/>
            <a:ext cx="3379602" cy="773063"/>
          </a:xfrm>
          <a:prstGeom prst="wedgeRoundRectCallout">
            <a:avLst>
              <a:gd name="adj1" fmla="val -56589"/>
              <a:gd name="adj2" fmla="val -149069"/>
              <a:gd name="adj3" fmla="val 16667"/>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kumimoji="1" lang="ja-JP" altLang="en-US" sz="2800" b="1" dirty="0" smtClean="0">
                <a:solidFill>
                  <a:schemeClr val="bg1"/>
                </a:solidFill>
              </a:rPr>
              <a:t>④　より合理的に</a:t>
            </a:r>
            <a:endParaRPr kumimoji="1" lang="en-US" altLang="ja-JP" sz="2800" b="1" dirty="0" smtClean="0">
              <a:solidFill>
                <a:schemeClr val="bg1"/>
              </a:solidFill>
            </a:endParaRPr>
          </a:p>
          <a:p>
            <a:r>
              <a:rPr kumimoji="1" lang="ja-JP" altLang="en-US" sz="2800" b="1" dirty="0">
                <a:solidFill>
                  <a:schemeClr val="bg1"/>
                </a:solidFill>
              </a:rPr>
              <a:t>　</a:t>
            </a:r>
            <a:r>
              <a:rPr kumimoji="1" lang="ja-JP" altLang="en-US" sz="2800" b="1" dirty="0" smtClean="0">
                <a:solidFill>
                  <a:schemeClr val="bg1"/>
                </a:solidFill>
              </a:rPr>
              <a:t>　（試行錯誤）</a:t>
            </a:r>
            <a:endParaRPr kumimoji="1" lang="ja-JP" altLang="en-US" sz="2800" b="1" dirty="0">
              <a:solidFill>
                <a:srgbClr val="FFFF00"/>
              </a:solidFill>
            </a:endParaRPr>
          </a:p>
        </p:txBody>
      </p:sp>
    </p:spTree>
    <p:extLst>
      <p:ext uri="{BB962C8B-B14F-4D97-AF65-F5344CB8AC3E}">
        <p14:creationId xmlns:p14="http://schemas.microsoft.com/office/powerpoint/2010/main" val="3848820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1484310" y="2808515"/>
            <a:ext cx="10018713" cy="1752599"/>
          </a:xfrm>
          <a:prstGeom prst="rect">
            <a:avLst/>
          </a:prstGeom>
          <a:effectLst/>
        </p:spPr>
        <p:txBody>
          <a:bodyPr vert="horz" lIns="91440" tIns="45720" rIns="91440" bIns="45720" rtlCol="0" anchor="ctr">
            <a:normAutofit fontScale="97500"/>
          </a:bodyPr>
          <a:lstStyle>
            <a:lvl1pPr algn="ctr" defTabSz="457200" rtl="0" eaLnBrk="1" latinLnBrk="0" hangingPunct="1">
              <a:spcBef>
                <a:spcPct val="0"/>
              </a:spcBef>
              <a:buNone/>
              <a:defRPr kumimoji="1" sz="4000" kern="1200" cap="none">
                <a:ln w="3175" cmpd="sng">
                  <a:noFill/>
                </a:ln>
                <a:solidFill>
                  <a:schemeClr val="tx1"/>
                </a:solidFill>
                <a:effectLst/>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l"/>
            <a:endParaRPr lang="ja-JP" altLang="en-US" dirty="0"/>
          </a:p>
        </p:txBody>
      </p:sp>
      <p:sp>
        <p:nvSpPr>
          <p:cNvPr id="10" name="タイトル 5"/>
          <p:cNvSpPr txBox="1">
            <a:spLocks/>
          </p:cNvSpPr>
          <p:nvPr/>
        </p:nvSpPr>
        <p:spPr>
          <a:xfrm>
            <a:off x="1124468" y="2384391"/>
            <a:ext cx="10018713" cy="1752599"/>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kumimoji="1" sz="4000" kern="1200" cap="none">
                <a:ln w="3175" cmpd="sng">
                  <a:noFill/>
                </a:ln>
                <a:solidFill>
                  <a:schemeClr val="tx1"/>
                </a:solidFill>
                <a:effectLst/>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en-US" sz="7200" dirty="0" smtClean="0"/>
              <a:t>授業プラン１</a:t>
            </a:r>
            <a:endParaRPr lang="ja-JP" altLang="en-US" dirty="0"/>
          </a:p>
        </p:txBody>
      </p:sp>
    </p:spTree>
    <p:extLst>
      <p:ext uri="{BB962C8B-B14F-4D97-AF65-F5344CB8AC3E}">
        <p14:creationId xmlns:p14="http://schemas.microsoft.com/office/powerpoint/2010/main" val="6460634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p:txBody>
          <a:bodyPr/>
          <a:lstStyle/>
          <a:p>
            <a:endParaRPr kumimoji="1" lang="ja-JP" altLang="en-US" dirty="0"/>
          </a:p>
        </p:txBody>
      </p:sp>
      <p:pic>
        <p:nvPicPr>
          <p:cNvPr id="4" name="clean">
            <a:hlinkClick r:id="" action="ppaction://media"/>
          </p:cNvPr>
          <p:cNvPicPr>
            <a:picLocks noChangeAspect="1"/>
          </p:cNvPicPr>
          <p:nvPr>
            <a:videoFile r:link="rId1"/>
            <p:extLst>
              <p:ext uri="{DAA4B4D4-6D71-4841-9C94-3DE7FCFB9230}">
                <p14:media xmlns:p14="http://schemas.microsoft.com/office/powerpoint/2010/main" r:embed="rId2">
                  <p14:trim st="3781" end="39379.3333"/>
                </p14:media>
              </p:ext>
            </p:extLst>
          </p:nvPr>
        </p:nvPicPr>
        <p:blipFill>
          <a:blip r:embed="rId5"/>
          <a:stretch>
            <a:fillRect/>
          </a:stretch>
        </p:blipFill>
        <p:spPr>
          <a:xfrm>
            <a:off x="1409700" y="0"/>
            <a:ext cx="9156700" cy="6867525"/>
          </a:xfrm>
          <a:prstGeom prst="rect">
            <a:avLst/>
          </a:prstGeom>
        </p:spPr>
      </p:pic>
      <p:sp>
        <p:nvSpPr>
          <p:cNvPr id="7" name="テキスト ボックス 6"/>
          <p:cNvSpPr txBox="1"/>
          <p:nvPr/>
        </p:nvSpPr>
        <p:spPr>
          <a:xfrm>
            <a:off x="11137900" y="0"/>
            <a:ext cx="10379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１</a:t>
            </a:r>
            <a:r>
              <a:rPr kumimoji="1" lang="en-US" altLang="ja-JP" sz="28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endParaRPr kumimoji="1" lang="ja-JP"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2" name="テキスト ボックス 1"/>
          <p:cNvSpPr txBox="1"/>
          <p:nvPr/>
        </p:nvSpPr>
        <p:spPr>
          <a:xfrm>
            <a:off x="109494" y="86497"/>
            <a:ext cx="1173892" cy="584775"/>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１－１</a:t>
            </a:r>
            <a:endParaRPr kumimoji="1" lang="ja-JP" altLang="en-US" sz="32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6" name="フッター プレースホルダー 5"/>
          <p:cNvSpPr>
            <a:spLocks noGrp="1"/>
          </p:cNvSpPr>
          <p:nvPr>
            <p:ph type="ftr" sz="quarter" idx="11"/>
          </p:nvPr>
        </p:nvSpPr>
        <p:spPr/>
        <p:txBody>
          <a:bodyPr/>
          <a:lstStyle/>
          <a:p>
            <a:r>
              <a:rPr kumimoji="1" lang="ja-JP" altLang="en-US" smtClean="0"/>
              <a:t>授業プラン１－１</a:t>
            </a:r>
            <a:endParaRPr kumimoji="1" lang="ja-JP" altLang="en-US"/>
          </a:p>
        </p:txBody>
      </p:sp>
    </p:spTree>
    <p:extLst>
      <p:ext uri="{BB962C8B-B14F-4D97-AF65-F5344CB8AC3E}">
        <p14:creationId xmlns:p14="http://schemas.microsoft.com/office/powerpoint/2010/main" val="4170014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視差">
  <a:themeElements>
    <a:clrScheme name="Parallax">
      <a:dk1>
        <a:sysClr val="windowText" lastClr="000000"/>
      </a:dk1>
      <a:lt1>
        <a:sysClr val="window" lastClr="FFFFFF"/>
      </a:lt1>
      <a:dk2>
        <a:srgbClr val="212121"/>
      </a:dk2>
      <a:lt2>
        <a:srgbClr val="CDD0D1"/>
      </a:lt2>
      <a:accent1>
        <a:srgbClr val="8BB434"/>
      </a:accent1>
      <a:accent2>
        <a:srgbClr val="33A583"/>
      </a:accent2>
      <a:accent3>
        <a:srgbClr val="3594B4"/>
      </a:accent3>
      <a:accent4>
        <a:srgbClr val="6063B4"/>
      </a:accent4>
      <a:accent5>
        <a:srgbClr val="D35731"/>
      </a:accent5>
      <a:accent6>
        <a:srgbClr val="EBAC4B"/>
      </a:accent6>
      <a:hlink>
        <a:srgbClr val="65AD30"/>
      </a:hlink>
      <a:folHlink>
        <a:srgbClr val="8ED25B"/>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1A9F9826-882C-40B9-8F38-5A3B8CFD196D}"/>
    </a:ext>
  </a:ext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TM03457496[[fn=視差]]</Template>
  <TotalTime>4527</TotalTime>
  <Words>3501</Words>
  <Application>Microsoft Office PowerPoint</Application>
  <PresentationFormat>ワイド画面</PresentationFormat>
  <Paragraphs>763</Paragraphs>
  <Slides>69</Slides>
  <Notes>69</Notes>
  <HiddenSlides>0</HiddenSlides>
  <MMClips>1</MMClips>
  <ScaleCrop>false</ScaleCrop>
  <HeadingPairs>
    <vt:vector size="8" baseType="variant">
      <vt:variant>
        <vt:lpstr>使用されているフォント</vt:lpstr>
      </vt:variant>
      <vt:variant>
        <vt:i4>12</vt:i4>
      </vt:variant>
      <vt:variant>
        <vt:lpstr>テーマ</vt:lpstr>
      </vt:variant>
      <vt:variant>
        <vt:i4>5</vt:i4>
      </vt:variant>
      <vt:variant>
        <vt:lpstr>埋め込まれた OLE サーバー</vt:lpstr>
      </vt:variant>
      <vt:variant>
        <vt:i4>1</vt:i4>
      </vt:variant>
      <vt:variant>
        <vt:lpstr>スライド タイトル</vt:lpstr>
      </vt:variant>
      <vt:variant>
        <vt:i4>69</vt:i4>
      </vt:variant>
    </vt:vector>
  </HeadingPairs>
  <TitlesOfParts>
    <vt:vector size="87" baseType="lpstr">
      <vt:lpstr>Meiryo UI</vt:lpstr>
      <vt:lpstr>ＭＳ ゴシック</vt:lpstr>
      <vt:lpstr>游ゴシック Light</vt:lpstr>
      <vt:lpstr>Times New Roman</vt:lpstr>
      <vt:lpstr>游明朝</vt:lpstr>
      <vt:lpstr>Calibri Light</vt:lpstr>
      <vt:lpstr>Corbel</vt:lpstr>
      <vt:lpstr>HGｺﾞｼｯｸM</vt:lpstr>
      <vt:lpstr>Arial</vt:lpstr>
      <vt:lpstr>ＭＳ Ｐゴシック</vt:lpstr>
      <vt:lpstr>游ゴシック</vt:lpstr>
      <vt:lpstr>Calibri</vt:lpstr>
      <vt:lpstr>視差</vt:lpstr>
      <vt:lpstr>1_Office テーマ</vt:lpstr>
      <vt:lpstr>Office テーマ</vt:lpstr>
      <vt:lpstr>3_Office テーマ</vt:lpstr>
      <vt:lpstr>2_Office テーマ</vt:lpstr>
      <vt:lpstr>文書</vt:lpstr>
      <vt:lpstr>プログラミング教育 ～まずは、第一歩から～</vt:lpstr>
      <vt:lpstr>PowerPoint プレゼンテーション</vt:lpstr>
      <vt:lpstr>PowerPoint プレゼンテーション</vt:lpstr>
      <vt:lpstr>PowerPoint プレゼンテーション</vt:lpstr>
      <vt:lpstr>ステージ　１～　５　「順次」  ステージ　６～１３　　＋　「反復」  ステージ１４～１９　　＋　「分岐」  ステージ　　　２０　「順次」「反復」「分岐」 　　　　　　　　　　　の階層的な組み合わせ 　　　　　　　　　　「構造化プログラミング」</vt:lpstr>
      <vt:lpstr>①順次（記された順に処理） ②反復（繰り返し） ③分岐（条件） 　　　　　</vt:lpstr>
      <vt:lpstr>「自分が意図する一連の活動を実現する   ために、どのような動きの組合せが必要で   あり、一つ一つ の動きに対応した記号を、   どのように組み合わせたらいいのか、記号の   組合せをどのように改善していけば、より   意図した活動に近づくのか、といったことを   論理的に考えていく力」</vt:lpstr>
      <vt:lpstr>PowerPoint プレゼンテーション</vt:lpstr>
      <vt:lpstr>PowerPoint プレゼンテーション</vt:lpstr>
      <vt:lpstr>おそうじロボットには、コビトさんが？</vt:lpstr>
      <vt:lpstr>PowerPoint プレゼンテーション</vt:lpstr>
      <vt:lpstr>家の中には・・・</vt:lpstr>
      <vt:lpstr>　　　　　　    めいれい どんな命令がコンピュータにはされているのかな？</vt:lpstr>
      <vt:lpstr>PowerPoint プレゼンテーション</vt:lpstr>
      <vt:lpstr>PowerPoint プレゼンテーション</vt:lpstr>
      <vt:lpstr>      アワー       オブ          コード                 こ    てん  てき           めい   ろ Hour of Code 「古典的な迷路」</vt:lpstr>
      <vt:lpstr>      アワー       オブ          コード                 こ    てん  てき           めい   ろ Hour of Code 「古典的な迷路」</vt:lpstr>
      <vt:lpstr>PowerPoint プレゼンテーション</vt:lpstr>
      <vt:lpstr>　プログラムは・・・  　 　　　　　　　　　　　     じゅんばんどお 　①「上から順番通り」                                     ぶ ぶん           く          かえ 　②「ある部分を繰り返す」　　　　　                                                                                                                                                    わか　  　 みち　　　　                                                                               　　　　　　　　　　　　　　　　　　　　　　　　　　　　　　　　　　　　　　　　　　　　　　　　　　　　　　　　　　　　　　　　　　　　　　　　　　　　　　　　　　　　　　　　　　　　　　　　　　　 　③「もし～なら～」という別れ道                                      めいれい 　　　　などいろいろな命令のし方がある</vt:lpstr>
      <vt:lpstr>コンピュータは・・・</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スクラッチを使って正方形をかいてみよう。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千葉県総合教育センター</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千葉県総合教育センター</dc:creator>
  <cp:lastModifiedBy>sosemedia5</cp:lastModifiedBy>
  <cp:revision>467</cp:revision>
  <cp:lastPrinted>2019-03-15T02:31:41Z</cp:lastPrinted>
  <dcterms:created xsi:type="dcterms:W3CDTF">2017-07-03T00:03:29Z</dcterms:created>
  <dcterms:modified xsi:type="dcterms:W3CDTF">2020-02-18T02:49:54Z</dcterms:modified>
</cp:coreProperties>
</file>