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7" r:id="rId2"/>
    <p:sldId id="262" r:id="rId3"/>
    <p:sldId id="279" r:id="rId4"/>
    <p:sldId id="274" r:id="rId5"/>
    <p:sldId id="258" r:id="rId6"/>
    <p:sldId id="259" r:id="rId7"/>
    <p:sldId id="275" r:id="rId8"/>
    <p:sldId id="263" r:id="rId9"/>
    <p:sldId id="261" r:id="rId10"/>
    <p:sldId id="280" r:id="rId11"/>
    <p:sldId id="264" r:id="rId12"/>
    <p:sldId id="265" r:id="rId13"/>
    <p:sldId id="268" r:id="rId14"/>
    <p:sldId id="267" r:id="rId15"/>
    <p:sldId id="269" r:id="rId16"/>
    <p:sldId id="270" r:id="rId17"/>
    <p:sldId id="271" r:id="rId18"/>
    <p:sldId id="282" r:id="rId19"/>
    <p:sldId id="289" r:id="rId20"/>
    <p:sldId id="272" r:id="rId21"/>
    <p:sldId id="273" r:id="rId22"/>
    <p:sldId id="284" r:id="rId23"/>
    <p:sldId id="276" r:id="rId24"/>
    <p:sldId id="286" r:id="rId25"/>
    <p:sldId id="285" r:id="rId26"/>
    <p:sldId id="287" r:id="rId27"/>
    <p:sldId id="277" r:id="rId28"/>
    <p:sldId id="266" r:id="rId29"/>
    <p:sldId id="288" r:id="rId30"/>
    <p:sldId id="260" r:id="rId31"/>
  </p:sldIdLst>
  <p:sldSz cx="12192000" cy="6858000"/>
  <p:notesSz cx="6807200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67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74" autoAdjust="0"/>
    <p:restoredTop sz="73063" autoAdjust="0"/>
  </p:normalViewPr>
  <p:slideViewPr>
    <p:cSldViewPr snapToGrid="0">
      <p:cViewPr varScale="1">
        <p:scale>
          <a:sx n="68" d="100"/>
          <a:sy n="68" d="100"/>
        </p:scale>
        <p:origin x="1258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9786" cy="498693"/>
          </a:xfrm>
          <a:prstGeom prst="rect">
            <a:avLst/>
          </a:prstGeom>
        </p:spPr>
        <p:txBody>
          <a:bodyPr vert="horz" lIns="91166" tIns="45583" rIns="91166" bIns="45583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5839" y="0"/>
            <a:ext cx="2949786" cy="498693"/>
          </a:xfrm>
          <a:prstGeom prst="rect">
            <a:avLst/>
          </a:prstGeom>
        </p:spPr>
        <p:txBody>
          <a:bodyPr vert="horz" lIns="91166" tIns="45583" rIns="91166" bIns="45583" rtlCol="0"/>
          <a:lstStyle>
            <a:lvl1pPr algn="r">
              <a:defRPr sz="1200"/>
            </a:lvl1pPr>
          </a:lstStyle>
          <a:p>
            <a:fld id="{A8D9162F-42D8-4677-B337-87E527905B61}" type="datetimeFigureOut">
              <a:rPr kumimoji="1" lang="ja-JP" altLang="en-US" smtClean="0"/>
              <a:t>2021/3/10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66" tIns="45583" rIns="91166" bIns="45583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720" y="4783306"/>
            <a:ext cx="5445760" cy="3913614"/>
          </a:xfrm>
          <a:prstGeom prst="rect">
            <a:avLst/>
          </a:prstGeom>
        </p:spPr>
        <p:txBody>
          <a:bodyPr vert="horz" lIns="91166" tIns="45583" rIns="91166" bIns="45583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440647"/>
            <a:ext cx="2949786" cy="498692"/>
          </a:xfrm>
          <a:prstGeom prst="rect">
            <a:avLst/>
          </a:prstGeom>
        </p:spPr>
        <p:txBody>
          <a:bodyPr vert="horz" lIns="91166" tIns="45583" rIns="91166" bIns="45583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5839" y="9440647"/>
            <a:ext cx="2949786" cy="498692"/>
          </a:xfrm>
          <a:prstGeom prst="rect">
            <a:avLst/>
          </a:prstGeom>
        </p:spPr>
        <p:txBody>
          <a:bodyPr vert="horz" lIns="91166" tIns="45583" rIns="91166" bIns="45583" rtlCol="0" anchor="b"/>
          <a:lstStyle>
            <a:lvl1pPr algn="r">
              <a:defRPr sz="1200"/>
            </a:lvl1pPr>
          </a:lstStyle>
          <a:p>
            <a:fld id="{5C9A50EC-EBE2-4240-89FA-BDDED064709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7485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1657">
              <a:defRPr/>
            </a:pPr>
            <a:r>
              <a:rPr kumimoji="1" lang="ja-JP" altLang="en-US" dirty="0"/>
              <a:t>（「英語 ふりかえりシート」を配付する。）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今日は、ラインエントリーというソフトを使って、プログラミングを取り入れて 「道案内」 の 学習を進めていきます。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＜次のスライドへ＞</a:t>
            </a:r>
            <a:endParaRPr kumimoji="1" lang="en-US" altLang="ja-JP" dirty="0"/>
          </a:p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9A50EC-EBE2-4240-89FA-BDDED0647099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44408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この地図に示されている７つの場所が、ブラウンが行った場所です。それでは、確認します。</a:t>
            </a:r>
            <a:endParaRPr kumimoji="1" lang="en-US" altLang="ja-JP" dirty="0"/>
          </a:p>
          <a:p>
            <a:r>
              <a:rPr kumimoji="1" lang="ja-JP" altLang="en-US" dirty="0"/>
              <a:t>＜クリック＞　①は、何？　（児童：病院・</a:t>
            </a:r>
            <a:r>
              <a:rPr kumimoji="1" lang="en-US" altLang="ja-JP" dirty="0"/>
              <a:t>hospital</a:t>
            </a:r>
            <a:r>
              <a:rPr kumimoji="1" lang="ja-JP" altLang="en-US" dirty="0"/>
              <a:t>）　</a:t>
            </a:r>
            <a:r>
              <a:rPr kumimoji="1" lang="en-US" altLang="ja-JP" dirty="0"/>
              <a:t>hospital</a:t>
            </a:r>
          </a:p>
          <a:p>
            <a:r>
              <a:rPr kumimoji="1" lang="ja-JP" altLang="en-US" dirty="0"/>
              <a:t>＜クリック＞　②は？　（児童：郵便局・</a:t>
            </a:r>
            <a:r>
              <a:rPr kumimoji="1" lang="en-US" altLang="ja-JP" dirty="0"/>
              <a:t>post office</a:t>
            </a:r>
            <a:r>
              <a:rPr kumimoji="1" lang="ja-JP" altLang="en-US" dirty="0"/>
              <a:t>）　</a:t>
            </a:r>
            <a:r>
              <a:rPr kumimoji="1" lang="en-US" altLang="ja-JP" dirty="0"/>
              <a:t>post office</a:t>
            </a:r>
          </a:p>
          <a:p>
            <a:r>
              <a:rPr kumimoji="1" lang="ja-JP" altLang="en-US" dirty="0"/>
              <a:t>＜クリック＞　③は？　（児童：コンビニ・</a:t>
            </a:r>
            <a:r>
              <a:rPr kumimoji="1" lang="en-US" altLang="ja-JP" dirty="0"/>
              <a:t>convenience store</a:t>
            </a:r>
            <a:r>
              <a:rPr kumimoji="1" lang="ja-JP" altLang="en-US" dirty="0"/>
              <a:t>）　</a:t>
            </a:r>
            <a:r>
              <a:rPr kumimoji="1" lang="en-US" altLang="ja-JP" dirty="0"/>
              <a:t>convenience store</a:t>
            </a:r>
          </a:p>
          <a:p>
            <a:r>
              <a:rPr kumimoji="1" lang="ja-JP" altLang="en-US" dirty="0"/>
              <a:t>＜クリック＞　④は？　（児童：レストラン・</a:t>
            </a:r>
            <a:r>
              <a:rPr kumimoji="1" lang="en-US" altLang="ja-JP" dirty="0"/>
              <a:t>restaurant</a:t>
            </a:r>
            <a:r>
              <a:rPr kumimoji="1" lang="ja-JP" altLang="en-US" dirty="0"/>
              <a:t>）　</a:t>
            </a:r>
            <a:r>
              <a:rPr kumimoji="1" lang="en-US" altLang="ja-JP" dirty="0"/>
              <a:t>restaurant</a:t>
            </a:r>
          </a:p>
          <a:p>
            <a:r>
              <a:rPr kumimoji="1" lang="ja-JP" altLang="en-US" dirty="0"/>
              <a:t>＜クリック＞　⑤は？　（児童：学校・</a:t>
            </a:r>
            <a:r>
              <a:rPr kumimoji="1" lang="en-US" altLang="ja-JP" dirty="0"/>
              <a:t>school</a:t>
            </a:r>
            <a:r>
              <a:rPr kumimoji="1" lang="ja-JP" altLang="en-US" dirty="0"/>
              <a:t>）　</a:t>
            </a:r>
            <a:r>
              <a:rPr kumimoji="1" lang="en-US" altLang="ja-JP" dirty="0"/>
              <a:t>school</a:t>
            </a:r>
          </a:p>
          <a:p>
            <a:r>
              <a:rPr kumimoji="1" lang="ja-JP" altLang="en-US" dirty="0"/>
              <a:t>＜クリック＞　⑥は？　（児童：図書館・</a:t>
            </a:r>
            <a:r>
              <a:rPr kumimoji="1" lang="en-US" altLang="ja-JP" dirty="0"/>
              <a:t>library</a:t>
            </a:r>
            <a:r>
              <a:rPr kumimoji="1" lang="ja-JP" altLang="en-US" dirty="0"/>
              <a:t>）　</a:t>
            </a:r>
            <a:r>
              <a:rPr kumimoji="1" lang="en-US" altLang="ja-JP" dirty="0"/>
              <a:t>library</a:t>
            </a:r>
          </a:p>
          <a:p>
            <a:r>
              <a:rPr kumimoji="1" lang="ja-JP" altLang="en-US" dirty="0"/>
              <a:t>＜クリック＞　⑦は？　（児童：公園・</a:t>
            </a:r>
            <a:r>
              <a:rPr kumimoji="1" lang="en-US" altLang="ja-JP" dirty="0"/>
              <a:t>park</a:t>
            </a:r>
            <a:r>
              <a:rPr kumimoji="1" lang="ja-JP" altLang="en-US" dirty="0"/>
              <a:t>）　</a:t>
            </a:r>
            <a:r>
              <a:rPr kumimoji="1" lang="en-US" altLang="ja-JP" dirty="0"/>
              <a:t>park</a:t>
            </a:r>
          </a:p>
          <a:p>
            <a:endParaRPr kumimoji="1" lang="en-US" altLang="ja-JP" dirty="0"/>
          </a:p>
          <a:p>
            <a:r>
              <a:rPr kumimoji="1" lang="ja-JP" altLang="en-US" dirty="0"/>
              <a:t>それでは、単語の練習をしましょう。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＜次のスライドへ＞</a:t>
            </a:r>
            <a:endParaRPr kumimoji="1" lang="en-US" altLang="ja-JP" dirty="0"/>
          </a:p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9A50EC-EBE2-4240-89FA-BDDED0647099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40848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1657">
              <a:defRPr/>
            </a:pPr>
            <a:r>
              <a:rPr kumimoji="1" lang="en-US" altLang="ja-JP" dirty="0"/>
              <a:t>Repeat after me. </a:t>
            </a:r>
            <a:r>
              <a:rPr kumimoji="1" lang="ja-JP" altLang="en-US" dirty="0"/>
              <a:t>＜クリック＞　</a:t>
            </a:r>
            <a:endParaRPr kumimoji="1" lang="en-US" altLang="ja-JP" dirty="0"/>
          </a:p>
          <a:p>
            <a:r>
              <a:rPr kumimoji="1" lang="ja-JP" altLang="en-US" dirty="0"/>
              <a:t>　</a:t>
            </a:r>
            <a:r>
              <a:rPr kumimoji="1" lang="en-US" altLang="ja-JP" dirty="0"/>
              <a:t>Hospital.</a:t>
            </a:r>
            <a:r>
              <a:rPr kumimoji="1" lang="ja-JP" altLang="en-US" dirty="0"/>
              <a:t>　（児童：</a:t>
            </a:r>
            <a:r>
              <a:rPr kumimoji="1" lang="en-US" altLang="ja-JP" dirty="0"/>
              <a:t>hospital</a:t>
            </a:r>
            <a:r>
              <a:rPr kumimoji="1" lang="ja-JP" altLang="en-US" dirty="0"/>
              <a:t>）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en-US" altLang="ja-JP" dirty="0"/>
              <a:t>What</a:t>
            </a:r>
            <a:r>
              <a:rPr kumimoji="1" lang="ja-JP" altLang="en-US" dirty="0"/>
              <a:t>‘</a:t>
            </a:r>
            <a:r>
              <a:rPr kumimoji="1" lang="en-US" altLang="ja-JP" dirty="0"/>
              <a:t>s This?</a:t>
            </a:r>
            <a:r>
              <a:rPr kumimoji="1" lang="ja-JP" altLang="en-US" dirty="0"/>
              <a:t>　（児童：</a:t>
            </a:r>
            <a:r>
              <a:rPr kumimoji="1" lang="en-US" altLang="ja-JP" dirty="0"/>
              <a:t>hospital</a:t>
            </a:r>
            <a:r>
              <a:rPr kumimoji="1" lang="ja-JP" altLang="en-US" dirty="0"/>
              <a:t>）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en-US" altLang="ja-JP" dirty="0"/>
              <a:t>What</a:t>
            </a:r>
            <a:r>
              <a:rPr kumimoji="1" lang="ja-JP" altLang="en-US" dirty="0"/>
              <a:t>‘</a:t>
            </a:r>
            <a:r>
              <a:rPr kumimoji="1" lang="en-US" altLang="ja-JP" dirty="0"/>
              <a:t>s This?</a:t>
            </a:r>
            <a:r>
              <a:rPr kumimoji="1" lang="ja-JP" altLang="en-US" dirty="0"/>
              <a:t>　（児童：</a:t>
            </a:r>
            <a:r>
              <a:rPr kumimoji="1" lang="en-US" altLang="ja-JP" dirty="0"/>
              <a:t>hospital</a:t>
            </a:r>
            <a:r>
              <a:rPr kumimoji="1" lang="ja-JP" altLang="en-US" dirty="0"/>
              <a:t>）</a:t>
            </a:r>
            <a:endParaRPr kumimoji="1" lang="en-US" altLang="ja-JP" dirty="0"/>
          </a:p>
          <a:p>
            <a:r>
              <a:rPr kumimoji="1" lang="ja-JP" altLang="en-US" dirty="0"/>
              <a:t>＜次のスライドへ＞</a:t>
            </a:r>
            <a:endParaRPr kumimoji="1"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9A50EC-EBE2-4240-89FA-BDDED0647099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46310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1657">
              <a:defRPr/>
            </a:pPr>
            <a:r>
              <a:rPr kumimoji="1" lang="en-US" altLang="ja-JP" dirty="0"/>
              <a:t>Repeat after me. </a:t>
            </a:r>
            <a:r>
              <a:rPr kumimoji="1" lang="ja-JP" altLang="en-US" dirty="0"/>
              <a:t>＜クリック</a:t>
            </a:r>
            <a:r>
              <a:rPr kumimoji="1" lang="ja-JP" altLang="en-US"/>
              <a:t>＞　　</a:t>
            </a:r>
            <a:endParaRPr kumimoji="1" lang="en-US" altLang="ja-JP" dirty="0"/>
          </a:p>
          <a:p>
            <a:pPr defTabSz="911657">
              <a:defRPr/>
            </a:pPr>
            <a:r>
              <a:rPr kumimoji="1" lang="ja-JP" altLang="en-US" dirty="0"/>
              <a:t>　</a:t>
            </a:r>
            <a:r>
              <a:rPr kumimoji="1" lang="en-US" altLang="ja-JP" dirty="0"/>
              <a:t>Post office.</a:t>
            </a:r>
            <a:r>
              <a:rPr kumimoji="1" lang="ja-JP" altLang="en-US" dirty="0"/>
              <a:t>　（児童：</a:t>
            </a:r>
            <a:r>
              <a:rPr kumimoji="1" lang="en-US" altLang="ja-JP" dirty="0"/>
              <a:t>post office</a:t>
            </a:r>
            <a:r>
              <a:rPr kumimoji="1" lang="ja-JP" altLang="en-US" dirty="0"/>
              <a:t>）</a:t>
            </a:r>
            <a:endParaRPr kumimoji="1" lang="en-US" altLang="ja-JP" dirty="0"/>
          </a:p>
          <a:p>
            <a:pPr defTabSz="911657">
              <a:defRPr/>
            </a:pPr>
            <a:endParaRPr kumimoji="1" lang="en-US" altLang="ja-JP" dirty="0"/>
          </a:p>
          <a:p>
            <a:r>
              <a:rPr kumimoji="1" lang="en-US" altLang="ja-JP" dirty="0"/>
              <a:t>What</a:t>
            </a:r>
            <a:r>
              <a:rPr kumimoji="1" lang="ja-JP" altLang="en-US" dirty="0"/>
              <a:t>‘</a:t>
            </a:r>
            <a:r>
              <a:rPr kumimoji="1" lang="en-US" altLang="ja-JP" dirty="0"/>
              <a:t>s This?</a:t>
            </a:r>
            <a:r>
              <a:rPr kumimoji="1" lang="ja-JP" altLang="en-US" dirty="0"/>
              <a:t>　（児童：</a:t>
            </a:r>
            <a:r>
              <a:rPr kumimoji="1" lang="en-US" altLang="ja-JP" dirty="0"/>
              <a:t>pot office</a:t>
            </a:r>
            <a:r>
              <a:rPr kumimoji="1" lang="ja-JP" altLang="en-US" dirty="0"/>
              <a:t>）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en-US" altLang="ja-JP" dirty="0"/>
              <a:t>What</a:t>
            </a:r>
            <a:r>
              <a:rPr kumimoji="1" lang="ja-JP" altLang="en-US" dirty="0"/>
              <a:t>‘</a:t>
            </a:r>
            <a:r>
              <a:rPr kumimoji="1" lang="en-US" altLang="ja-JP" dirty="0"/>
              <a:t>s This?</a:t>
            </a:r>
            <a:r>
              <a:rPr kumimoji="1" lang="ja-JP" altLang="en-US" dirty="0"/>
              <a:t>　（児童：</a:t>
            </a:r>
            <a:r>
              <a:rPr kumimoji="1" lang="en-US" altLang="ja-JP" dirty="0"/>
              <a:t>post office</a:t>
            </a:r>
            <a:r>
              <a:rPr kumimoji="1" lang="ja-JP" altLang="en-US" dirty="0"/>
              <a:t>）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＜次のスライドへ＞</a:t>
            </a:r>
            <a:endParaRPr kumimoji="1" lang="en-US" altLang="ja-JP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9A50EC-EBE2-4240-89FA-BDDED0647099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196064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1657">
              <a:defRPr/>
            </a:pPr>
            <a:r>
              <a:rPr kumimoji="1" lang="en-US" altLang="ja-JP" dirty="0"/>
              <a:t>Repeat after me. </a:t>
            </a:r>
            <a:r>
              <a:rPr kumimoji="1" lang="ja-JP" altLang="en-US" dirty="0"/>
              <a:t>＜クリック＞　</a:t>
            </a:r>
            <a:endParaRPr kumimoji="1" lang="en-US" altLang="ja-JP" dirty="0"/>
          </a:p>
          <a:p>
            <a:pPr defTabSz="911657">
              <a:defRPr/>
            </a:pPr>
            <a:r>
              <a:rPr kumimoji="1" lang="ja-JP" altLang="en-US" dirty="0"/>
              <a:t>　</a:t>
            </a:r>
            <a:r>
              <a:rPr kumimoji="1" lang="en-US" altLang="ja-JP" dirty="0"/>
              <a:t>Convenience store.</a:t>
            </a:r>
            <a:r>
              <a:rPr kumimoji="1" lang="ja-JP" altLang="en-US" dirty="0"/>
              <a:t>　（児童：</a:t>
            </a:r>
            <a:r>
              <a:rPr kumimoji="1" lang="en-US" altLang="ja-JP" dirty="0"/>
              <a:t>convenience store </a:t>
            </a:r>
            <a:r>
              <a:rPr kumimoji="1" lang="ja-JP" altLang="en-US" dirty="0"/>
              <a:t>）</a:t>
            </a:r>
            <a:endParaRPr kumimoji="1" lang="en-US" altLang="ja-JP" dirty="0"/>
          </a:p>
          <a:p>
            <a:pPr defTabSz="911657">
              <a:defRPr/>
            </a:pPr>
            <a:endParaRPr kumimoji="1" lang="en-US" altLang="ja-JP" dirty="0"/>
          </a:p>
          <a:p>
            <a:r>
              <a:rPr kumimoji="1" lang="en-US" altLang="ja-JP" dirty="0"/>
              <a:t>What</a:t>
            </a:r>
            <a:r>
              <a:rPr kumimoji="1" lang="ja-JP" altLang="en-US" dirty="0"/>
              <a:t>‘</a:t>
            </a:r>
            <a:r>
              <a:rPr kumimoji="1" lang="en-US" altLang="ja-JP" dirty="0"/>
              <a:t>s This?</a:t>
            </a:r>
            <a:r>
              <a:rPr kumimoji="1" lang="ja-JP" altLang="en-US" dirty="0"/>
              <a:t>　（児童：</a:t>
            </a:r>
            <a:r>
              <a:rPr kumimoji="1" lang="en-US" altLang="ja-JP" dirty="0"/>
              <a:t>convenience store</a:t>
            </a:r>
            <a:r>
              <a:rPr kumimoji="1" lang="ja-JP" altLang="en-US" dirty="0"/>
              <a:t>）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en-US" altLang="ja-JP" dirty="0"/>
              <a:t>What</a:t>
            </a:r>
            <a:r>
              <a:rPr kumimoji="1" lang="ja-JP" altLang="en-US" dirty="0"/>
              <a:t>‘</a:t>
            </a:r>
            <a:r>
              <a:rPr kumimoji="1" lang="en-US" altLang="ja-JP" dirty="0"/>
              <a:t>s This?</a:t>
            </a:r>
            <a:r>
              <a:rPr kumimoji="1" lang="ja-JP" altLang="en-US" dirty="0"/>
              <a:t>　（児童：</a:t>
            </a:r>
            <a:r>
              <a:rPr kumimoji="1" lang="en-US" altLang="ja-JP" dirty="0"/>
              <a:t>convenience store </a:t>
            </a:r>
            <a:r>
              <a:rPr kumimoji="1" lang="ja-JP" altLang="en-US" dirty="0"/>
              <a:t>）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＜次のスライドへ＞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9A50EC-EBE2-4240-89FA-BDDED0647099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81282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1657">
              <a:defRPr/>
            </a:pPr>
            <a:r>
              <a:rPr kumimoji="1" lang="en-US" altLang="ja-JP" dirty="0"/>
              <a:t>Repeat after me. </a:t>
            </a:r>
            <a:r>
              <a:rPr kumimoji="1" lang="ja-JP" altLang="en-US" dirty="0"/>
              <a:t>　＜クリック＞　</a:t>
            </a:r>
            <a:endParaRPr kumimoji="1" lang="en-US" altLang="ja-JP" dirty="0"/>
          </a:p>
          <a:p>
            <a:pPr defTabSz="911657">
              <a:defRPr/>
            </a:pPr>
            <a:r>
              <a:rPr kumimoji="1" lang="ja-JP" altLang="en-US" dirty="0"/>
              <a:t>　</a:t>
            </a:r>
            <a:r>
              <a:rPr kumimoji="1" lang="en-US" altLang="ja-JP" dirty="0"/>
              <a:t>Restaurant.</a:t>
            </a:r>
            <a:r>
              <a:rPr kumimoji="1" lang="ja-JP" altLang="en-US" dirty="0"/>
              <a:t>　（児童：</a:t>
            </a:r>
            <a:r>
              <a:rPr kumimoji="1" lang="en-US" altLang="ja-JP" dirty="0"/>
              <a:t>restaurant</a:t>
            </a:r>
            <a:r>
              <a:rPr kumimoji="1" lang="ja-JP" altLang="en-US" dirty="0"/>
              <a:t>）</a:t>
            </a:r>
            <a:endParaRPr kumimoji="1" lang="en-US" altLang="ja-JP" dirty="0"/>
          </a:p>
          <a:p>
            <a:pPr defTabSz="911657">
              <a:defRPr/>
            </a:pPr>
            <a:endParaRPr kumimoji="1" lang="en-US" altLang="ja-JP" dirty="0"/>
          </a:p>
          <a:p>
            <a:r>
              <a:rPr kumimoji="1" lang="en-US" altLang="ja-JP" dirty="0"/>
              <a:t>What</a:t>
            </a:r>
            <a:r>
              <a:rPr kumimoji="1" lang="ja-JP" altLang="en-US" dirty="0"/>
              <a:t>‘</a:t>
            </a:r>
            <a:r>
              <a:rPr kumimoji="1" lang="en-US" altLang="ja-JP" dirty="0"/>
              <a:t>s This?</a:t>
            </a:r>
            <a:r>
              <a:rPr kumimoji="1" lang="ja-JP" altLang="en-US" dirty="0"/>
              <a:t>　（児童：</a:t>
            </a:r>
            <a:r>
              <a:rPr kumimoji="1" lang="en-US" altLang="ja-JP" dirty="0"/>
              <a:t>restaurant</a:t>
            </a:r>
            <a:r>
              <a:rPr kumimoji="1" lang="ja-JP" altLang="en-US" dirty="0"/>
              <a:t>）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en-US" altLang="ja-JP" dirty="0"/>
              <a:t>What</a:t>
            </a:r>
            <a:r>
              <a:rPr kumimoji="1" lang="ja-JP" altLang="en-US" dirty="0"/>
              <a:t>‘</a:t>
            </a:r>
            <a:r>
              <a:rPr kumimoji="1" lang="en-US" altLang="ja-JP" dirty="0"/>
              <a:t>s This?</a:t>
            </a:r>
            <a:r>
              <a:rPr kumimoji="1" lang="ja-JP" altLang="en-US" dirty="0"/>
              <a:t>　（児童：</a:t>
            </a:r>
            <a:r>
              <a:rPr kumimoji="1" lang="en-US" altLang="ja-JP" dirty="0"/>
              <a:t>restaurant</a:t>
            </a:r>
            <a:r>
              <a:rPr kumimoji="1" lang="ja-JP" altLang="en-US" dirty="0"/>
              <a:t>）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＜次のスライドへ＞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9A50EC-EBE2-4240-89FA-BDDED0647099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87406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1657">
              <a:defRPr/>
            </a:pPr>
            <a:r>
              <a:rPr kumimoji="1" lang="en-US" altLang="ja-JP" dirty="0"/>
              <a:t>Repeat after me. </a:t>
            </a:r>
            <a:r>
              <a:rPr kumimoji="1" lang="ja-JP" altLang="en-US" dirty="0"/>
              <a:t>＜クリック＞</a:t>
            </a:r>
            <a:endParaRPr kumimoji="1" lang="en-US" altLang="ja-JP" dirty="0"/>
          </a:p>
          <a:p>
            <a:pPr defTabSz="911657">
              <a:defRPr/>
            </a:pPr>
            <a:r>
              <a:rPr kumimoji="1" lang="ja-JP" altLang="en-US" dirty="0"/>
              <a:t>　</a:t>
            </a:r>
            <a:r>
              <a:rPr kumimoji="1" lang="en-US" altLang="ja-JP" dirty="0"/>
              <a:t>School.</a:t>
            </a:r>
            <a:r>
              <a:rPr kumimoji="1" lang="ja-JP" altLang="en-US" dirty="0"/>
              <a:t>　（児童：</a:t>
            </a:r>
            <a:r>
              <a:rPr kumimoji="1" lang="en-US" altLang="ja-JP" dirty="0"/>
              <a:t>school</a:t>
            </a:r>
            <a:r>
              <a:rPr kumimoji="1" lang="ja-JP" altLang="en-US" dirty="0"/>
              <a:t>）</a:t>
            </a:r>
            <a:endParaRPr kumimoji="1" lang="en-US" altLang="ja-JP" dirty="0"/>
          </a:p>
          <a:p>
            <a:pPr defTabSz="911657">
              <a:defRPr/>
            </a:pPr>
            <a:endParaRPr kumimoji="1" lang="en-US" altLang="ja-JP" dirty="0"/>
          </a:p>
          <a:p>
            <a:r>
              <a:rPr kumimoji="1" lang="en-US" altLang="ja-JP" dirty="0"/>
              <a:t>What</a:t>
            </a:r>
            <a:r>
              <a:rPr kumimoji="1" lang="ja-JP" altLang="en-US" dirty="0"/>
              <a:t>‘</a:t>
            </a:r>
            <a:r>
              <a:rPr kumimoji="1" lang="en-US" altLang="ja-JP" dirty="0"/>
              <a:t>s This?</a:t>
            </a:r>
            <a:r>
              <a:rPr kumimoji="1" lang="ja-JP" altLang="en-US" dirty="0"/>
              <a:t>　（児童：</a:t>
            </a:r>
            <a:r>
              <a:rPr kumimoji="1" lang="en-US" altLang="ja-JP" dirty="0"/>
              <a:t>school</a:t>
            </a:r>
            <a:r>
              <a:rPr kumimoji="1" lang="ja-JP" altLang="en-US" dirty="0"/>
              <a:t>）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　</a:t>
            </a:r>
            <a:endParaRPr kumimoji="1" lang="en-US" altLang="ja-JP" dirty="0"/>
          </a:p>
          <a:p>
            <a:r>
              <a:rPr kumimoji="1" lang="en-US" altLang="ja-JP" dirty="0"/>
              <a:t>What</a:t>
            </a:r>
            <a:r>
              <a:rPr kumimoji="1" lang="ja-JP" altLang="en-US" dirty="0"/>
              <a:t>‘</a:t>
            </a:r>
            <a:r>
              <a:rPr kumimoji="1" lang="en-US" altLang="ja-JP" dirty="0"/>
              <a:t>s This?</a:t>
            </a:r>
            <a:r>
              <a:rPr kumimoji="1" lang="ja-JP" altLang="en-US" dirty="0"/>
              <a:t>　（児童：</a:t>
            </a:r>
            <a:r>
              <a:rPr kumimoji="1" lang="en-US" altLang="ja-JP" dirty="0"/>
              <a:t>school</a:t>
            </a:r>
            <a:r>
              <a:rPr kumimoji="1" lang="ja-JP" altLang="en-US" dirty="0"/>
              <a:t>）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＜次のスライドへ＞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9A50EC-EBE2-4240-89FA-BDDED0647099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170616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1657">
              <a:defRPr/>
            </a:pPr>
            <a:r>
              <a:rPr kumimoji="1" lang="en-US" altLang="ja-JP" dirty="0"/>
              <a:t>Repeat after me. </a:t>
            </a:r>
            <a:r>
              <a:rPr kumimoji="1" lang="ja-JP" altLang="en-US" dirty="0"/>
              <a:t>＜クリック＞　</a:t>
            </a:r>
            <a:endParaRPr kumimoji="1" lang="en-US" altLang="ja-JP" dirty="0"/>
          </a:p>
          <a:p>
            <a:pPr defTabSz="911657">
              <a:defRPr/>
            </a:pPr>
            <a:r>
              <a:rPr kumimoji="1" lang="ja-JP" altLang="en-US" dirty="0"/>
              <a:t>　</a:t>
            </a:r>
            <a:r>
              <a:rPr kumimoji="1" lang="en-US" altLang="ja-JP" dirty="0"/>
              <a:t>Library.</a:t>
            </a:r>
            <a:r>
              <a:rPr kumimoji="1" lang="ja-JP" altLang="en-US" dirty="0"/>
              <a:t>　（児童：</a:t>
            </a:r>
            <a:r>
              <a:rPr kumimoji="1" lang="en-US" altLang="ja-JP" dirty="0"/>
              <a:t>library</a:t>
            </a:r>
            <a:r>
              <a:rPr kumimoji="1" lang="ja-JP" altLang="en-US" dirty="0"/>
              <a:t>）</a:t>
            </a:r>
            <a:endParaRPr kumimoji="1" lang="en-US" altLang="ja-JP" dirty="0"/>
          </a:p>
          <a:p>
            <a:pPr defTabSz="911657">
              <a:defRPr/>
            </a:pPr>
            <a:endParaRPr kumimoji="1" lang="en-US" altLang="ja-JP" dirty="0"/>
          </a:p>
          <a:p>
            <a:r>
              <a:rPr kumimoji="1" lang="en-US" altLang="ja-JP" dirty="0"/>
              <a:t>What</a:t>
            </a:r>
            <a:r>
              <a:rPr kumimoji="1" lang="ja-JP" altLang="en-US" dirty="0"/>
              <a:t>‘</a:t>
            </a:r>
            <a:r>
              <a:rPr kumimoji="1" lang="en-US" altLang="ja-JP" dirty="0"/>
              <a:t>s This?</a:t>
            </a:r>
            <a:r>
              <a:rPr kumimoji="1" lang="ja-JP" altLang="en-US" dirty="0"/>
              <a:t>　（児童：</a:t>
            </a:r>
            <a:r>
              <a:rPr kumimoji="1" lang="en-US" altLang="ja-JP" dirty="0"/>
              <a:t>library</a:t>
            </a:r>
            <a:r>
              <a:rPr kumimoji="1" lang="ja-JP" altLang="en-US" dirty="0"/>
              <a:t>）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en-US" altLang="ja-JP" dirty="0"/>
              <a:t>What</a:t>
            </a:r>
            <a:r>
              <a:rPr kumimoji="1" lang="ja-JP" altLang="en-US" dirty="0"/>
              <a:t>‘</a:t>
            </a:r>
            <a:r>
              <a:rPr kumimoji="1" lang="en-US" altLang="ja-JP" dirty="0"/>
              <a:t>s This?</a:t>
            </a:r>
            <a:r>
              <a:rPr kumimoji="1" lang="ja-JP" altLang="en-US" dirty="0"/>
              <a:t>　（児童：</a:t>
            </a:r>
            <a:r>
              <a:rPr kumimoji="1" lang="en-US" altLang="ja-JP" dirty="0"/>
              <a:t>library</a:t>
            </a:r>
            <a:r>
              <a:rPr kumimoji="1" lang="ja-JP" altLang="en-US" dirty="0"/>
              <a:t>）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＜次のスライドへ＞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9A50EC-EBE2-4240-89FA-BDDED0647099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78396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1657">
              <a:defRPr/>
            </a:pPr>
            <a:r>
              <a:rPr kumimoji="1" lang="en-US" altLang="ja-JP" dirty="0"/>
              <a:t>Repeat after me. </a:t>
            </a:r>
            <a:r>
              <a:rPr kumimoji="1" lang="ja-JP" altLang="en-US" dirty="0"/>
              <a:t>＜クリック＞　</a:t>
            </a:r>
            <a:endParaRPr kumimoji="1" lang="en-US" altLang="ja-JP" dirty="0"/>
          </a:p>
          <a:p>
            <a:pPr defTabSz="911657">
              <a:defRPr/>
            </a:pPr>
            <a:r>
              <a:rPr kumimoji="1" lang="ja-JP" altLang="en-US" dirty="0"/>
              <a:t>　</a:t>
            </a:r>
            <a:r>
              <a:rPr kumimoji="1" lang="en-US" altLang="ja-JP" dirty="0"/>
              <a:t>Park.</a:t>
            </a:r>
            <a:r>
              <a:rPr kumimoji="1" lang="ja-JP" altLang="en-US" dirty="0"/>
              <a:t>　（児童：</a:t>
            </a:r>
            <a:r>
              <a:rPr kumimoji="1" lang="en-US" altLang="ja-JP" dirty="0"/>
              <a:t>park</a:t>
            </a:r>
            <a:r>
              <a:rPr kumimoji="1" lang="ja-JP" altLang="en-US" dirty="0"/>
              <a:t>）</a:t>
            </a:r>
            <a:endParaRPr kumimoji="1" lang="en-US" altLang="ja-JP" dirty="0"/>
          </a:p>
          <a:p>
            <a:pPr defTabSz="911657">
              <a:defRPr/>
            </a:pPr>
            <a:endParaRPr kumimoji="1" lang="en-US" altLang="ja-JP" dirty="0"/>
          </a:p>
          <a:p>
            <a:r>
              <a:rPr kumimoji="1" lang="en-US" altLang="ja-JP" dirty="0"/>
              <a:t>What</a:t>
            </a:r>
            <a:r>
              <a:rPr kumimoji="1" lang="ja-JP" altLang="en-US" dirty="0"/>
              <a:t>‘</a:t>
            </a:r>
            <a:r>
              <a:rPr kumimoji="1" lang="en-US" altLang="ja-JP" dirty="0"/>
              <a:t>s This?</a:t>
            </a:r>
            <a:r>
              <a:rPr kumimoji="1" lang="ja-JP" altLang="en-US" dirty="0"/>
              <a:t>　（児童：</a:t>
            </a:r>
            <a:r>
              <a:rPr kumimoji="1" lang="en-US" altLang="ja-JP" dirty="0"/>
              <a:t>park</a:t>
            </a:r>
            <a:r>
              <a:rPr kumimoji="1" lang="ja-JP" altLang="en-US" dirty="0"/>
              <a:t>）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en-US" altLang="ja-JP" dirty="0"/>
              <a:t>What</a:t>
            </a:r>
            <a:r>
              <a:rPr kumimoji="1" lang="ja-JP" altLang="en-US" dirty="0"/>
              <a:t>‘</a:t>
            </a:r>
            <a:r>
              <a:rPr kumimoji="1" lang="en-US" altLang="ja-JP" dirty="0"/>
              <a:t>s This?</a:t>
            </a:r>
            <a:r>
              <a:rPr kumimoji="1" lang="ja-JP" altLang="en-US" dirty="0"/>
              <a:t>　（児童：</a:t>
            </a:r>
            <a:r>
              <a:rPr kumimoji="1" lang="en-US" altLang="ja-JP" dirty="0"/>
              <a:t>park</a:t>
            </a:r>
            <a:r>
              <a:rPr kumimoji="1" lang="ja-JP" altLang="en-US" dirty="0"/>
              <a:t>）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en-US" altLang="ja-JP" dirty="0"/>
              <a:t>Good</a:t>
            </a:r>
            <a:r>
              <a:rPr kumimoji="1" lang="ja-JP" altLang="en-US" dirty="0"/>
              <a:t>！　＜次のスライドへ＞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9A50EC-EBE2-4240-89FA-BDDED0647099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115605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その他に、ブラウンを道案内する時に使う 「</a:t>
            </a:r>
            <a:r>
              <a:rPr kumimoji="1" lang="en-US" altLang="ja-JP" dirty="0"/>
              <a:t>Today’s word</a:t>
            </a:r>
            <a:r>
              <a:rPr kumimoji="1" lang="ja-JP" altLang="en-US" dirty="0"/>
              <a:t>」 を 確認します。</a:t>
            </a:r>
            <a:endParaRPr kumimoji="1" lang="en-US" altLang="ja-JP" dirty="0"/>
          </a:p>
          <a:p>
            <a:r>
              <a:rPr kumimoji="1" lang="ja-JP" altLang="en-US" dirty="0"/>
              <a:t>＜クリック＞ </a:t>
            </a:r>
            <a:r>
              <a:rPr kumimoji="1" lang="en-US" altLang="ja-JP" dirty="0"/>
              <a:t>Turn left.</a:t>
            </a:r>
            <a:r>
              <a:rPr kumimoji="1" lang="ja-JP" altLang="en-US" dirty="0"/>
              <a:t>　</a:t>
            </a:r>
            <a:endParaRPr kumimoji="1" lang="en-US" altLang="ja-JP" dirty="0"/>
          </a:p>
          <a:p>
            <a:pPr defTabSz="911657">
              <a:defRPr/>
            </a:pPr>
            <a:r>
              <a:rPr kumimoji="1" lang="en-US" altLang="ja-JP" dirty="0"/>
              <a:t>Repeat after me. </a:t>
            </a:r>
            <a:r>
              <a:rPr kumimoji="1" lang="ja-JP" altLang="en-US" dirty="0"/>
              <a:t>　</a:t>
            </a:r>
            <a:r>
              <a:rPr kumimoji="1" lang="en-US" altLang="ja-JP" dirty="0"/>
              <a:t>Turn left.</a:t>
            </a:r>
            <a:r>
              <a:rPr kumimoji="1" lang="ja-JP" altLang="en-US" dirty="0"/>
              <a:t>　（児童：</a:t>
            </a:r>
            <a:r>
              <a:rPr kumimoji="1" lang="en-US" altLang="ja-JP" dirty="0"/>
              <a:t>Turn left</a:t>
            </a:r>
            <a:r>
              <a:rPr kumimoji="1" lang="ja-JP" altLang="en-US" dirty="0"/>
              <a:t>）　</a:t>
            </a:r>
            <a:r>
              <a:rPr kumimoji="1" lang="en-US" altLang="ja-JP" dirty="0"/>
              <a:t>Turn left.</a:t>
            </a:r>
            <a:r>
              <a:rPr kumimoji="1" lang="ja-JP" altLang="en-US" dirty="0"/>
              <a:t>　（児童：</a:t>
            </a:r>
            <a:r>
              <a:rPr kumimoji="1" lang="en-US" altLang="ja-JP" dirty="0"/>
              <a:t>Turn left</a:t>
            </a:r>
            <a:r>
              <a:rPr kumimoji="1" lang="ja-JP" altLang="en-US" dirty="0"/>
              <a:t>）</a:t>
            </a:r>
            <a:endParaRPr kumimoji="1" lang="en-US" altLang="ja-JP" dirty="0"/>
          </a:p>
          <a:p>
            <a:pPr defTabSz="911657">
              <a:defRPr/>
            </a:pPr>
            <a:endParaRPr kumimoji="1" lang="en-US" altLang="ja-JP" dirty="0"/>
          </a:p>
          <a:p>
            <a:pPr defTabSz="911657">
              <a:defRPr/>
            </a:pPr>
            <a:r>
              <a:rPr kumimoji="1" lang="ja-JP" altLang="en-US" dirty="0"/>
              <a:t>＜クリック＞ </a:t>
            </a:r>
            <a:r>
              <a:rPr kumimoji="1" lang="en-US" altLang="ja-JP" dirty="0"/>
              <a:t>Go straight.</a:t>
            </a:r>
          </a:p>
          <a:p>
            <a:pPr defTabSz="911657">
              <a:defRPr/>
            </a:pPr>
            <a:r>
              <a:rPr kumimoji="1" lang="en-US" altLang="ja-JP" dirty="0"/>
              <a:t>Repeat after me. </a:t>
            </a:r>
            <a:r>
              <a:rPr kumimoji="1" lang="ja-JP" altLang="en-US" dirty="0"/>
              <a:t>　</a:t>
            </a:r>
            <a:r>
              <a:rPr kumimoji="1" lang="en-US" altLang="ja-JP" dirty="0"/>
              <a:t>Go straight.</a:t>
            </a:r>
            <a:r>
              <a:rPr kumimoji="1" lang="ja-JP" altLang="en-US" dirty="0"/>
              <a:t>　（児童：</a:t>
            </a:r>
            <a:r>
              <a:rPr kumimoji="1" lang="en-US" altLang="ja-JP" dirty="0"/>
              <a:t>Go straight</a:t>
            </a:r>
            <a:r>
              <a:rPr kumimoji="1" lang="ja-JP" altLang="en-US" dirty="0"/>
              <a:t>）　</a:t>
            </a:r>
            <a:r>
              <a:rPr kumimoji="1" lang="en-US" altLang="ja-JP" dirty="0"/>
              <a:t>Go straight.</a:t>
            </a:r>
            <a:r>
              <a:rPr kumimoji="1" lang="ja-JP" altLang="en-US" dirty="0"/>
              <a:t>　（児童：</a:t>
            </a:r>
            <a:r>
              <a:rPr kumimoji="1" lang="en-US" altLang="ja-JP" dirty="0"/>
              <a:t>Go straight</a:t>
            </a:r>
            <a:r>
              <a:rPr kumimoji="1" lang="ja-JP" altLang="en-US" dirty="0"/>
              <a:t>）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＜クリック＞ </a:t>
            </a:r>
            <a:r>
              <a:rPr kumimoji="1" lang="en-US" altLang="ja-JP" dirty="0"/>
              <a:t>Turn right.</a:t>
            </a:r>
            <a:r>
              <a:rPr kumimoji="1" lang="ja-JP" altLang="en-US" dirty="0"/>
              <a:t>　</a:t>
            </a:r>
            <a:endParaRPr kumimoji="1" lang="en-US" altLang="ja-JP" dirty="0"/>
          </a:p>
          <a:p>
            <a:pPr defTabSz="911657">
              <a:defRPr/>
            </a:pPr>
            <a:r>
              <a:rPr kumimoji="1" lang="en-US" altLang="ja-JP" dirty="0"/>
              <a:t>Repeat after me. </a:t>
            </a:r>
            <a:r>
              <a:rPr kumimoji="1" lang="ja-JP" altLang="en-US" dirty="0"/>
              <a:t>　</a:t>
            </a:r>
            <a:r>
              <a:rPr kumimoji="1" lang="en-US" altLang="ja-JP" dirty="0"/>
              <a:t>Turn right.</a:t>
            </a:r>
            <a:r>
              <a:rPr kumimoji="1" lang="ja-JP" altLang="en-US" dirty="0"/>
              <a:t>　（児童：</a:t>
            </a:r>
            <a:r>
              <a:rPr kumimoji="1" lang="en-US" altLang="ja-JP" dirty="0"/>
              <a:t>Turn right</a:t>
            </a:r>
            <a:r>
              <a:rPr kumimoji="1" lang="ja-JP" altLang="en-US" dirty="0"/>
              <a:t>）　</a:t>
            </a:r>
            <a:r>
              <a:rPr kumimoji="1" lang="en-US" altLang="ja-JP" dirty="0"/>
              <a:t>Turn right.</a:t>
            </a:r>
            <a:r>
              <a:rPr kumimoji="1" lang="ja-JP" altLang="en-US" dirty="0"/>
              <a:t>　（児童：</a:t>
            </a:r>
            <a:r>
              <a:rPr kumimoji="1" lang="en-US" altLang="ja-JP" dirty="0"/>
              <a:t>Turn right</a:t>
            </a:r>
            <a:r>
              <a:rPr kumimoji="1" lang="ja-JP" altLang="en-US" dirty="0"/>
              <a:t>）</a:t>
            </a:r>
            <a:endParaRPr kumimoji="1" lang="en-US" altLang="ja-JP" dirty="0"/>
          </a:p>
          <a:p>
            <a:pPr defTabSz="911657">
              <a:defRPr/>
            </a:pPr>
            <a:endParaRPr kumimoji="1" lang="en-US" altLang="ja-JP" dirty="0"/>
          </a:p>
          <a:p>
            <a:pPr defTabSz="911657">
              <a:defRPr/>
            </a:pPr>
            <a:r>
              <a:rPr kumimoji="1" lang="en-US" altLang="ja-JP" dirty="0"/>
              <a:t>Good! </a:t>
            </a:r>
          </a:p>
          <a:p>
            <a:pPr defTabSz="911657">
              <a:defRPr/>
            </a:pPr>
            <a:r>
              <a:rPr kumimoji="1" lang="ja-JP" altLang="en-US" dirty="0"/>
              <a:t>それでは、今日の 「道案内」 で 使う 「会話」 の デモンストレーションを見ます。</a:t>
            </a:r>
            <a:endParaRPr kumimoji="1" lang="en-US" altLang="ja-JP" dirty="0"/>
          </a:p>
          <a:p>
            <a:pPr defTabSz="911657">
              <a:defRPr/>
            </a:pPr>
            <a:r>
              <a:rPr kumimoji="1" lang="ja-JP" altLang="en-US" dirty="0"/>
              <a:t>一人で、ブラウンと警察官の二役をしていますが、みなさんがやるときは、役割を分担して行います。</a:t>
            </a:r>
            <a:endParaRPr kumimoji="1" lang="en-US" altLang="ja-JP" dirty="0"/>
          </a:p>
          <a:p>
            <a:pPr defTabSz="911657">
              <a:defRPr/>
            </a:pPr>
            <a:r>
              <a:rPr kumimoji="1" lang="ja-JP" altLang="en-US" dirty="0"/>
              <a:t>それでは、見てみましょう。</a:t>
            </a:r>
            <a:endParaRPr kumimoji="1" lang="en-US" altLang="ja-JP" dirty="0"/>
          </a:p>
          <a:p>
            <a:pPr defTabSz="911657">
              <a:defRPr/>
            </a:pPr>
            <a:r>
              <a:rPr kumimoji="1" lang="ja-JP" altLang="en-US" dirty="0"/>
              <a:t>＜次のスライドへ＞</a:t>
            </a:r>
            <a:endParaRPr kumimoji="1" lang="en-US" altLang="ja-JP" dirty="0"/>
          </a:p>
          <a:p>
            <a:pPr defTabSz="911657">
              <a:defRPr/>
            </a:pPr>
            <a:endParaRPr kumimoji="1" lang="en-US" altLang="ja-JP" dirty="0"/>
          </a:p>
          <a:p>
            <a:endParaRPr kumimoji="1" lang="en-US" altLang="ja-JP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9A50EC-EBE2-4240-89FA-BDDED0647099}" type="slidenum">
              <a:rPr kumimoji="1" lang="ja-JP" altLang="en-US" smtClean="0"/>
              <a:t>18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4236376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（動画視聴）</a:t>
            </a:r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9A50EC-EBE2-4240-89FA-BDDED0647099}" type="slidenum">
              <a:rPr kumimoji="1" lang="ja-JP" altLang="en-US" smtClean="0"/>
              <a:t>19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04815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/>
              <a:t>Today’s</a:t>
            </a:r>
            <a:r>
              <a:rPr kumimoji="1" lang="ja-JP" altLang="en-US" dirty="0"/>
              <a:t>　</a:t>
            </a:r>
            <a:r>
              <a:rPr kumimoji="1" lang="en-US" altLang="ja-JP" dirty="0"/>
              <a:t>goal </a:t>
            </a:r>
            <a:r>
              <a:rPr kumimoji="1" lang="ja-JP" altLang="en-US" dirty="0"/>
              <a:t>は、「プログラミングを使って、道案内ができるようになろう。」 です。</a:t>
            </a:r>
            <a:endParaRPr kumimoji="1" lang="en-US" altLang="ja-JP" dirty="0"/>
          </a:p>
          <a:p>
            <a:r>
              <a:rPr kumimoji="1" lang="ja-JP" altLang="en-US" dirty="0"/>
              <a:t>今日の日付と、今日のめあて、</a:t>
            </a:r>
            <a:r>
              <a:rPr kumimoji="1" lang="en-US" altLang="ja-JP" dirty="0"/>
              <a:t>Today’s goal </a:t>
            </a:r>
            <a:r>
              <a:rPr kumimoji="1" lang="ja-JP" altLang="en-US" dirty="0"/>
              <a:t>を 記入してください。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（児童が記入する時間を少し確保する。）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学習を始める前に、ラインエントリーを画面に立ち上げておきたいと思います。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インターネットのブラウザを起動させてください。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＜次のスライドへ＞</a:t>
            </a:r>
            <a:endParaRPr kumimoji="1" lang="en-US" altLang="ja-JP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9A50EC-EBE2-4240-89FA-BDDED0647099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937693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会話文についても練習します。　</a:t>
            </a:r>
            <a:r>
              <a:rPr kumimoji="1" lang="en-US" altLang="ja-JP" dirty="0"/>
              <a:t>A</a:t>
            </a:r>
            <a:r>
              <a:rPr kumimoji="1" lang="ja-JP" altLang="en-US" dirty="0"/>
              <a:t>がブラウン、</a:t>
            </a:r>
            <a:r>
              <a:rPr kumimoji="1" lang="en-US" altLang="ja-JP" dirty="0"/>
              <a:t>B</a:t>
            </a:r>
            <a:r>
              <a:rPr kumimoji="1" lang="ja-JP" altLang="en-US" dirty="0"/>
              <a:t>が警察官ですね。ブラウンは、図書館（</a:t>
            </a:r>
            <a:r>
              <a:rPr kumimoji="1" lang="en-US" altLang="ja-JP" dirty="0"/>
              <a:t>library</a:t>
            </a:r>
            <a:r>
              <a:rPr kumimoji="1" lang="ja-JP" altLang="en-US" dirty="0"/>
              <a:t>）への行き方を聞いていましたね。</a:t>
            </a:r>
            <a:endParaRPr kumimoji="1" lang="en-US" altLang="ja-JP" dirty="0"/>
          </a:p>
          <a:p>
            <a:pPr defTabSz="911657">
              <a:defRPr/>
            </a:pPr>
            <a:r>
              <a:rPr kumimoji="1" lang="ja-JP" altLang="en-US" dirty="0"/>
              <a:t>それでは始めます。　</a:t>
            </a:r>
            <a:r>
              <a:rPr kumimoji="1" lang="en-US" altLang="ja-JP" dirty="0"/>
              <a:t>Repeat after me.</a:t>
            </a:r>
          </a:p>
          <a:p>
            <a:endParaRPr kumimoji="1" lang="en-US" altLang="ja-JP" dirty="0"/>
          </a:p>
          <a:p>
            <a:r>
              <a:rPr kumimoji="1" lang="en-US" altLang="ja-JP" dirty="0"/>
              <a:t>A</a:t>
            </a:r>
            <a:r>
              <a:rPr kumimoji="1" lang="ja-JP" altLang="en-US" dirty="0"/>
              <a:t>ブラウン：</a:t>
            </a:r>
            <a:r>
              <a:rPr kumimoji="1" lang="en-US" altLang="ja-JP" dirty="0"/>
              <a:t>Excuse</a:t>
            </a:r>
            <a:r>
              <a:rPr kumimoji="1" lang="ja-JP" altLang="en-US" dirty="0"/>
              <a:t>　</a:t>
            </a:r>
            <a:r>
              <a:rPr kumimoji="1" lang="en-US" altLang="ja-JP" dirty="0"/>
              <a:t>me?  </a:t>
            </a:r>
            <a:r>
              <a:rPr kumimoji="1" lang="ja-JP" altLang="en-US" dirty="0"/>
              <a:t>　（児童：</a:t>
            </a:r>
            <a:r>
              <a:rPr kumimoji="1" lang="en-US" altLang="ja-JP" dirty="0"/>
              <a:t>Excuse me?</a:t>
            </a:r>
            <a:r>
              <a:rPr kumimoji="1" lang="ja-JP" altLang="en-US" dirty="0"/>
              <a:t>）</a:t>
            </a:r>
            <a:endParaRPr kumimoji="1" lang="en-US" altLang="ja-JP" dirty="0"/>
          </a:p>
          <a:p>
            <a:pPr defTabSz="911657">
              <a:defRPr/>
            </a:pPr>
            <a:r>
              <a:rPr kumimoji="1" lang="en-US" altLang="ja-JP" dirty="0"/>
              <a:t>B</a:t>
            </a:r>
            <a:r>
              <a:rPr kumimoji="1" lang="ja-JP" altLang="en-US" dirty="0"/>
              <a:t>警察官：</a:t>
            </a:r>
            <a:r>
              <a:rPr kumimoji="1" lang="en-US" altLang="ja-JP" dirty="0"/>
              <a:t>Yes.</a:t>
            </a:r>
            <a:r>
              <a:rPr kumimoji="1" lang="ja-JP" altLang="en-US" dirty="0"/>
              <a:t>　（児童：</a:t>
            </a:r>
            <a:r>
              <a:rPr kumimoji="1" lang="en-US" altLang="ja-JP" dirty="0"/>
              <a:t>Yes.</a:t>
            </a:r>
            <a:r>
              <a:rPr kumimoji="1" lang="ja-JP" altLang="en-US" dirty="0"/>
              <a:t>）</a:t>
            </a:r>
            <a:endParaRPr kumimoji="1" lang="en-US" altLang="ja-JP" dirty="0"/>
          </a:p>
          <a:p>
            <a:pPr defTabSz="911657">
              <a:defRPr/>
            </a:pPr>
            <a:r>
              <a:rPr kumimoji="1" lang="en-US" altLang="ja-JP" dirty="0"/>
              <a:t>A</a:t>
            </a:r>
            <a:r>
              <a:rPr kumimoji="1" lang="ja-JP" altLang="en-US" dirty="0"/>
              <a:t>ブラウン：</a:t>
            </a:r>
            <a:r>
              <a:rPr kumimoji="1" lang="en-US" altLang="ja-JP" dirty="0"/>
              <a:t>I want to go to library. </a:t>
            </a:r>
            <a:r>
              <a:rPr kumimoji="1" lang="ja-JP" altLang="en-US" dirty="0"/>
              <a:t>　（児童：</a:t>
            </a:r>
            <a:r>
              <a:rPr kumimoji="1" lang="en-US" altLang="ja-JP" dirty="0"/>
              <a:t>I want to go to library.</a:t>
            </a:r>
            <a:r>
              <a:rPr kumimoji="1" lang="ja-JP" altLang="en-US" dirty="0"/>
              <a:t>）</a:t>
            </a:r>
            <a:endParaRPr kumimoji="1" lang="en-US" altLang="ja-JP" dirty="0"/>
          </a:p>
          <a:p>
            <a:pPr defTabSz="911657">
              <a:defRPr/>
            </a:pPr>
            <a:r>
              <a:rPr kumimoji="1" lang="ja-JP" altLang="en-US" dirty="0"/>
              <a:t>　　</a:t>
            </a:r>
            <a:r>
              <a:rPr kumimoji="1" lang="en-US" altLang="ja-JP" dirty="0"/>
              <a:t>Where is the library?</a:t>
            </a:r>
            <a:r>
              <a:rPr kumimoji="1" lang="ja-JP" altLang="en-US" dirty="0"/>
              <a:t> 　　（児童：</a:t>
            </a:r>
            <a:r>
              <a:rPr kumimoji="1" lang="en-US" altLang="ja-JP" dirty="0"/>
              <a:t>Where is the library?</a:t>
            </a:r>
            <a:r>
              <a:rPr kumimoji="1" lang="ja-JP" altLang="en-US" dirty="0"/>
              <a:t> ）</a:t>
            </a:r>
            <a:endParaRPr kumimoji="1" lang="en-US" altLang="ja-JP" dirty="0"/>
          </a:p>
          <a:p>
            <a:pPr defTabSz="911657">
              <a:defRPr/>
            </a:pPr>
            <a:r>
              <a:rPr kumimoji="1" lang="en-US" altLang="ja-JP" dirty="0"/>
              <a:t>B</a:t>
            </a:r>
            <a:r>
              <a:rPr kumimoji="1" lang="ja-JP" altLang="en-US" dirty="0"/>
              <a:t>警察官：</a:t>
            </a:r>
            <a:r>
              <a:rPr kumimoji="1" lang="en-US" altLang="ja-JP" dirty="0"/>
              <a:t>OK.</a:t>
            </a:r>
            <a:r>
              <a:rPr kumimoji="1" lang="ja-JP" altLang="en-US" dirty="0"/>
              <a:t> 　（児童：</a:t>
            </a:r>
            <a:r>
              <a:rPr kumimoji="1" lang="en-US" altLang="ja-JP" dirty="0"/>
              <a:t>OK.</a:t>
            </a:r>
            <a:r>
              <a:rPr kumimoji="1" lang="ja-JP" altLang="en-US" dirty="0"/>
              <a:t>）</a:t>
            </a:r>
            <a:endParaRPr kumimoji="1" lang="en-US" altLang="ja-JP" dirty="0"/>
          </a:p>
          <a:p>
            <a:pPr defTabSz="911657">
              <a:defRPr/>
            </a:pPr>
            <a:r>
              <a:rPr kumimoji="1" lang="ja-JP" altLang="en-US" dirty="0"/>
              <a:t>　　</a:t>
            </a:r>
            <a:r>
              <a:rPr kumimoji="1" lang="en-US" altLang="ja-JP" dirty="0"/>
              <a:t>Go straight/Go straight/turn right. </a:t>
            </a:r>
            <a:r>
              <a:rPr kumimoji="1" lang="ja-JP" altLang="en-US" dirty="0"/>
              <a:t>（児童：</a:t>
            </a:r>
            <a:r>
              <a:rPr kumimoji="1" lang="en-US" altLang="ja-JP" dirty="0"/>
              <a:t>Go straight/Go straight/Turn right.</a:t>
            </a:r>
            <a:r>
              <a:rPr kumimoji="1" lang="ja-JP" altLang="en-US" dirty="0"/>
              <a:t>）</a:t>
            </a:r>
            <a:endParaRPr kumimoji="1" lang="en-US" altLang="ja-JP" dirty="0"/>
          </a:p>
          <a:p>
            <a:pPr defTabSz="911657">
              <a:defRPr/>
            </a:pPr>
            <a:r>
              <a:rPr kumimoji="1" lang="ja-JP" altLang="en-US" dirty="0"/>
              <a:t>　　</a:t>
            </a:r>
            <a:r>
              <a:rPr kumimoji="1" lang="en-US" altLang="ja-JP" dirty="0"/>
              <a:t>Go straight. </a:t>
            </a:r>
            <a:r>
              <a:rPr kumimoji="1" lang="ja-JP" altLang="en-US" dirty="0"/>
              <a:t>　　（児童：</a:t>
            </a:r>
            <a:r>
              <a:rPr kumimoji="1" lang="en-US" altLang="ja-JP" dirty="0"/>
              <a:t>Go straight.</a:t>
            </a:r>
            <a:r>
              <a:rPr kumimoji="1" lang="ja-JP" altLang="en-US" dirty="0"/>
              <a:t>）</a:t>
            </a:r>
            <a:endParaRPr kumimoji="1" lang="en-US" altLang="ja-JP" dirty="0"/>
          </a:p>
          <a:p>
            <a:pPr defTabSz="911657">
              <a:defRPr/>
            </a:pPr>
            <a:r>
              <a:rPr kumimoji="1" lang="ja-JP" altLang="en-US" dirty="0"/>
              <a:t>　　</a:t>
            </a:r>
            <a:r>
              <a:rPr kumimoji="1" lang="en-US" altLang="ja-JP" dirty="0"/>
              <a:t>You can see it on your left.</a:t>
            </a:r>
            <a:r>
              <a:rPr kumimoji="1" lang="ja-JP" altLang="en-US" dirty="0"/>
              <a:t>　　（児童：</a:t>
            </a:r>
            <a:r>
              <a:rPr kumimoji="1" lang="en-US" altLang="ja-JP" dirty="0"/>
              <a:t>You can see it on your left.</a:t>
            </a:r>
            <a:r>
              <a:rPr kumimoji="1" lang="ja-JP" altLang="en-US" dirty="0"/>
              <a:t>）</a:t>
            </a:r>
            <a:endParaRPr kumimoji="1" lang="en-US" altLang="ja-JP" dirty="0"/>
          </a:p>
          <a:p>
            <a:pPr defTabSz="911657">
              <a:defRPr/>
            </a:pPr>
            <a:r>
              <a:rPr kumimoji="1" lang="en-US" altLang="ja-JP" dirty="0"/>
              <a:t>A</a:t>
            </a:r>
            <a:r>
              <a:rPr kumimoji="1" lang="ja-JP" altLang="en-US" dirty="0"/>
              <a:t>ブラウン：</a:t>
            </a:r>
            <a:r>
              <a:rPr kumimoji="1" lang="en-US" altLang="ja-JP" dirty="0"/>
              <a:t>Thank you.  Bye </a:t>
            </a:r>
            <a:r>
              <a:rPr kumimoji="1" lang="en-US" altLang="ja-JP" dirty="0" err="1"/>
              <a:t>bye</a:t>
            </a:r>
            <a:r>
              <a:rPr kumimoji="1" lang="en-US" altLang="ja-JP" dirty="0"/>
              <a:t>.</a:t>
            </a:r>
            <a:r>
              <a:rPr kumimoji="1" lang="ja-JP" altLang="en-US" dirty="0"/>
              <a:t>　　（児童：</a:t>
            </a:r>
            <a:r>
              <a:rPr kumimoji="1" lang="en-US" altLang="ja-JP" dirty="0"/>
              <a:t>Thank you.  Bye </a:t>
            </a:r>
            <a:r>
              <a:rPr kumimoji="1" lang="en-US" altLang="ja-JP" dirty="0" err="1"/>
              <a:t>bye</a:t>
            </a:r>
            <a:r>
              <a:rPr kumimoji="1" lang="en-US" altLang="ja-JP" dirty="0"/>
              <a:t>.</a:t>
            </a:r>
            <a:r>
              <a:rPr kumimoji="1" lang="ja-JP" altLang="en-US" dirty="0"/>
              <a:t>）</a:t>
            </a:r>
            <a:endParaRPr kumimoji="1" lang="en-US" altLang="ja-JP" dirty="0"/>
          </a:p>
          <a:p>
            <a:pPr defTabSz="911657">
              <a:defRPr/>
            </a:pPr>
            <a:r>
              <a:rPr kumimoji="1" lang="en-US" altLang="ja-JP" dirty="0"/>
              <a:t>B</a:t>
            </a:r>
            <a:r>
              <a:rPr kumimoji="1" lang="ja-JP" altLang="en-US" dirty="0"/>
              <a:t>警察官：</a:t>
            </a:r>
            <a:r>
              <a:rPr kumimoji="1" lang="en-US" altLang="ja-JP" dirty="0"/>
              <a:t>You’re</a:t>
            </a:r>
            <a:r>
              <a:rPr kumimoji="1" lang="ja-JP" altLang="en-US" dirty="0"/>
              <a:t>　</a:t>
            </a:r>
            <a:r>
              <a:rPr kumimoji="1" lang="en-US" altLang="ja-JP" dirty="0"/>
              <a:t>welcome.</a:t>
            </a:r>
            <a:r>
              <a:rPr kumimoji="1" lang="ja-JP" altLang="en-US" dirty="0"/>
              <a:t> 　（児童：</a:t>
            </a:r>
            <a:r>
              <a:rPr kumimoji="1" lang="en-US" altLang="ja-JP" dirty="0"/>
              <a:t>You’re</a:t>
            </a:r>
            <a:r>
              <a:rPr kumimoji="1" lang="ja-JP" altLang="en-US" dirty="0"/>
              <a:t>　</a:t>
            </a:r>
            <a:r>
              <a:rPr kumimoji="1" lang="en-US" altLang="ja-JP" dirty="0"/>
              <a:t>welcome.</a:t>
            </a:r>
            <a:r>
              <a:rPr kumimoji="1" lang="ja-JP" altLang="en-US" dirty="0"/>
              <a:t>）</a:t>
            </a:r>
            <a:endParaRPr kumimoji="1" lang="en-US" altLang="ja-JP" dirty="0"/>
          </a:p>
          <a:p>
            <a:pPr defTabSz="911657">
              <a:defRPr/>
            </a:pPr>
            <a:endParaRPr kumimoji="1" lang="en-US" altLang="ja-JP" dirty="0"/>
          </a:p>
          <a:p>
            <a:pPr defTabSz="911657">
              <a:defRPr/>
            </a:pPr>
            <a:r>
              <a:rPr kumimoji="1" lang="en-US" altLang="ja-JP" dirty="0"/>
              <a:t>※</a:t>
            </a:r>
            <a:r>
              <a:rPr kumimoji="1" lang="ja-JP" altLang="en-US" dirty="0"/>
              <a:t>役割を分担して、会話文を何度か練習する。</a:t>
            </a:r>
            <a:endParaRPr kumimoji="1" lang="en-US" altLang="ja-JP" dirty="0"/>
          </a:p>
          <a:p>
            <a:pPr defTabSz="911657">
              <a:defRPr/>
            </a:pPr>
            <a:r>
              <a:rPr kumimoji="1" lang="ja-JP" altLang="en-US" dirty="0"/>
              <a:t>（例）・廊下側と窓側　・男女別　・奇数と偶数　・ペアで練習する。　等</a:t>
            </a:r>
            <a:endParaRPr kumimoji="1" lang="en-US" altLang="ja-JP" dirty="0"/>
          </a:p>
          <a:p>
            <a:pPr defTabSz="911657">
              <a:defRPr/>
            </a:pPr>
            <a:r>
              <a:rPr kumimoji="1" lang="ja-JP" altLang="en-US"/>
              <a:t>＜次のスライドへ＞</a:t>
            </a:r>
            <a:endParaRPr kumimoji="1" lang="en-US" altLang="ja-JP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9A50EC-EBE2-4240-89FA-BDDED0647099}" type="slidenum">
              <a:rPr kumimoji="1" lang="ja-JP" altLang="en-US" smtClean="0"/>
              <a:t>20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801405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次に、</a:t>
            </a:r>
            <a:r>
              <a:rPr kumimoji="1" lang="en-US" altLang="ja-JP" dirty="0"/>
              <a:t>NHK for school </a:t>
            </a:r>
            <a:r>
              <a:rPr kumimoji="1" lang="ja-JP" altLang="en-US" dirty="0"/>
              <a:t>の エイゴビートの映像を、見たいと思います。</a:t>
            </a:r>
            <a:endParaRPr kumimoji="1" lang="en-US" altLang="ja-JP" dirty="0"/>
          </a:p>
          <a:p>
            <a:r>
              <a:rPr kumimoji="1" lang="ja-JP" altLang="en-US" dirty="0"/>
              <a:t>進行方向に対して、「</a:t>
            </a:r>
            <a:r>
              <a:rPr kumimoji="1" lang="en-US" altLang="ja-JP" dirty="0"/>
              <a:t>Turn right</a:t>
            </a:r>
            <a:r>
              <a:rPr kumimoji="1" lang="ja-JP" altLang="en-US" dirty="0"/>
              <a:t>」　「</a:t>
            </a:r>
            <a:r>
              <a:rPr kumimoji="1" lang="en-US" altLang="ja-JP" dirty="0"/>
              <a:t>Go straight</a:t>
            </a:r>
            <a:r>
              <a:rPr kumimoji="1" lang="ja-JP" altLang="en-US" dirty="0"/>
              <a:t>」　「</a:t>
            </a:r>
            <a:r>
              <a:rPr kumimoji="1" lang="en-US" altLang="ja-JP" dirty="0"/>
              <a:t>Turn left</a:t>
            </a:r>
            <a:r>
              <a:rPr kumimoji="1" lang="ja-JP" altLang="en-US" dirty="0"/>
              <a:t>」 を 表現しているので、そこに注目して、見てください。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＜</a:t>
            </a:r>
            <a:r>
              <a:rPr kumimoji="1" lang="en-US" altLang="ja-JP" dirty="0"/>
              <a:t>URL</a:t>
            </a:r>
            <a:r>
              <a:rPr kumimoji="1" lang="ja-JP" altLang="en-US" dirty="0"/>
              <a:t>をクリック＞</a:t>
            </a:r>
            <a:endParaRPr kumimoji="1" lang="en-US" altLang="ja-JP" dirty="0"/>
          </a:p>
          <a:p>
            <a:r>
              <a:rPr kumimoji="1" lang="en-US" altLang="ja-JP" dirty="0"/>
              <a:t>※NHK for school </a:t>
            </a:r>
            <a:r>
              <a:rPr kumimoji="1" lang="ja-JP" altLang="en-US" dirty="0"/>
              <a:t>の </a:t>
            </a:r>
            <a:r>
              <a:rPr kumimoji="1" lang="en-US" altLang="ja-JP" dirty="0"/>
              <a:t>Web</a:t>
            </a:r>
            <a:r>
              <a:rPr kumimoji="1" lang="ja-JP" altLang="en-US" dirty="0"/>
              <a:t>ブラウザが立ち上がったら、動画画面を拡大し、動画を再生し、約２０秒の動画を視聴する。</a:t>
            </a:r>
            <a:endParaRPr kumimoji="1" lang="en-US" altLang="ja-JP" dirty="0"/>
          </a:p>
          <a:p>
            <a:r>
              <a:rPr kumimoji="1" lang="en-US" altLang="ja-JP" dirty="0"/>
              <a:t>※</a:t>
            </a:r>
            <a:r>
              <a:rPr kumimoji="1" lang="ja-JP" altLang="en-US" dirty="0"/>
              <a:t>視聴後、スライドにもどる。</a:t>
            </a:r>
            <a:endParaRPr kumimoji="1" lang="en-US" altLang="ja-JP" dirty="0"/>
          </a:p>
          <a:p>
            <a:r>
              <a:rPr kumimoji="1" lang="en-US" altLang="ja-JP" dirty="0"/>
              <a:t>※</a:t>
            </a:r>
            <a:r>
              <a:rPr kumimoji="1" lang="ja-JP" altLang="en-US" dirty="0"/>
              <a:t>サイトにうまくつながらなければ、この部分はカットする。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＜次のスライドへ＞</a:t>
            </a:r>
            <a:endParaRPr kumimoji="1" lang="en-US" altLang="ja-JP" dirty="0"/>
          </a:p>
          <a:p>
            <a:endParaRPr kumimoji="1" lang="en-US" altLang="ja-JP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9A50EC-EBE2-4240-89FA-BDDED0647099}" type="slidenum">
              <a:rPr kumimoji="1" lang="ja-JP" altLang="en-US" smtClean="0"/>
              <a:t>21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9770881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1657">
              <a:defRPr/>
            </a:pPr>
            <a:r>
              <a:rPr kumimoji="1" lang="ja-JP" altLang="en-US" dirty="0"/>
              <a:t>それでは、コンピュータを使ってのプログラミングの仕方を確認します。</a:t>
            </a:r>
          </a:p>
          <a:p>
            <a:endParaRPr kumimoji="1" lang="en-US" altLang="ja-JP" dirty="0"/>
          </a:p>
          <a:p>
            <a:r>
              <a:rPr kumimoji="1" lang="ja-JP" altLang="en-US" dirty="0"/>
              <a:t>＜クリック＞　まず、コンピュータを操作するとき、①の部分には、触らないように、注意してください。設定が変わると、うまく動作しなくなってしま</a:t>
            </a:r>
            <a:r>
              <a:rPr kumimoji="1" lang="ja-JP" altLang="en-US" strike="noStrike" dirty="0"/>
              <a:t>います。</a:t>
            </a:r>
            <a:endParaRPr kumimoji="1" lang="en-US" altLang="ja-JP" strike="noStrike" dirty="0"/>
          </a:p>
          <a:p>
            <a:r>
              <a:rPr kumimoji="1" lang="ja-JP" altLang="en-US" dirty="0"/>
              <a:t>＜クリック＞　②のところが、「シーン１」 に なっていることを確認し</a:t>
            </a:r>
            <a:r>
              <a:rPr kumimoji="1" lang="ja-JP" altLang="en-US" strike="sngStrike" dirty="0"/>
              <a:t>に</a:t>
            </a:r>
            <a:r>
              <a:rPr kumimoji="1" lang="ja-JP" altLang="en-US" dirty="0"/>
              <a:t>てください。「シーン１」 が 表示されていない人は、「シーン１」 を クリックして、表示してください。</a:t>
            </a:r>
            <a:endParaRPr kumimoji="1" lang="en-US" altLang="ja-JP" dirty="0"/>
          </a:p>
          <a:p>
            <a:r>
              <a:rPr kumimoji="1" lang="ja-JP" altLang="en-US" dirty="0"/>
              <a:t>＜クリック＞　③のところの 「関数」 を クリックしてください。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＜次のスライドへ＞</a:t>
            </a:r>
            <a:endParaRPr kumimoji="1" lang="en-US" altLang="ja-JP" dirty="0">
              <a:solidFill>
                <a:srgbClr val="FF0000"/>
              </a:solidFill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9A50EC-EBE2-4240-89FA-BDDED0647099}" type="slidenum">
              <a:rPr kumimoji="1" lang="ja-JP" altLang="en-US" smtClean="0"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756621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シーン１は、練習です。全員で操作の仕方を確認しながら、進めていきます。</a:t>
            </a:r>
            <a:endParaRPr kumimoji="1" lang="en-US" altLang="ja-JP" dirty="0"/>
          </a:p>
          <a:p>
            <a:r>
              <a:rPr kumimoji="1" lang="ja-JP" altLang="en-US" dirty="0"/>
              <a:t>＜クリック＞　ブラウンを学校まで道案内するためのプログラムを作ります。</a:t>
            </a:r>
            <a:endParaRPr kumimoji="1" lang="en-US" altLang="ja-JP" dirty="0"/>
          </a:p>
          <a:p>
            <a:r>
              <a:rPr kumimoji="1" lang="ja-JP" altLang="en-US" dirty="0"/>
              <a:t>＜クリック＞　この、赤で囲っている部分のブロックには、触らないでください。プログラムは、この下に作っていきます。</a:t>
            </a:r>
            <a:endParaRPr kumimoji="1" lang="en-US" altLang="ja-JP" dirty="0"/>
          </a:p>
          <a:p>
            <a:r>
              <a:rPr kumimoji="1" lang="ja-JP" altLang="en-US" dirty="0"/>
              <a:t>＜クリック＞　「</a:t>
            </a:r>
            <a:r>
              <a:rPr kumimoji="1" lang="en-US" altLang="ja-JP" dirty="0"/>
              <a:t>go straight</a:t>
            </a:r>
            <a:r>
              <a:rPr kumimoji="1" lang="ja-JP" altLang="en-US" dirty="0"/>
              <a:t>」 などのブロックを移動させて、プログラムを作っていきます。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それでは、学校まで行くためのプログラムを作ってください。</a:t>
            </a:r>
            <a:endParaRPr kumimoji="1" lang="en-US" altLang="ja-JP" dirty="0"/>
          </a:p>
          <a:p>
            <a:r>
              <a:rPr kumimoji="1" lang="ja-JP" altLang="en-US" dirty="0"/>
              <a:t>（プログラムを作る時間を確保する）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＜次のスライドへ＞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9A50EC-EBE2-4240-89FA-BDDED0647099}" type="slidenum">
              <a:rPr kumimoji="1" lang="ja-JP" altLang="en-US" smtClean="0"/>
              <a:t>23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739900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＜クリック＞　ここが、画面の拡大・縮小ボタンです。</a:t>
            </a:r>
            <a:endParaRPr kumimoji="1" lang="en-US" altLang="ja-JP" dirty="0"/>
          </a:p>
          <a:p>
            <a:r>
              <a:rPr kumimoji="1" lang="ja-JP" altLang="en-US" dirty="0"/>
              <a:t>＜クリック＞　ここが、プログラムの実行ボタンになります。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それでは、ブラウンが学校まで道案内するプログラムができたら、実行ボタンを押して、試してください。</a:t>
            </a:r>
            <a:endParaRPr kumimoji="1" lang="en-US" altLang="ja-JP" dirty="0"/>
          </a:p>
          <a:p>
            <a:pPr defTabSz="911657">
              <a:defRPr/>
            </a:pPr>
            <a:r>
              <a:rPr kumimoji="1" lang="ja-JP" altLang="en-US" dirty="0"/>
              <a:t>うまく道案内ができなかったら、修正してください。</a:t>
            </a:r>
            <a:endParaRPr kumimoji="1" lang="en-US" altLang="ja-JP" dirty="0"/>
          </a:p>
          <a:p>
            <a:r>
              <a:rPr kumimoji="1" lang="ja-JP" altLang="en-US" dirty="0"/>
              <a:t>うまく道案内ができたら、セリフを声に出して言いながら、道案内をしてください。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（児童が活動する時間を確保した後）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それでは、プログラムと道案内を確認します。</a:t>
            </a:r>
            <a:endParaRPr kumimoji="1" lang="en-US" altLang="ja-JP" dirty="0"/>
          </a:p>
          <a:p>
            <a:r>
              <a:rPr kumimoji="1" lang="ja-JP" altLang="en-US" dirty="0"/>
              <a:t>＜次のスライドへ＞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9A50EC-EBE2-4240-89FA-BDDED0647099}" type="slidenum">
              <a:rPr kumimoji="1" lang="ja-JP" altLang="en-US" smtClean="0"/>
              <a:t>24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554238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（動画視聴）　</a:t>
            </a:r>
            <a:r>
              <a:rPr kumimoji="1" lang="en-US" altLang="ja-JP" dirty="0"/>
              <a:t>※</a:t>
            </a:r>
            <a:r>
              <a:rPr kumimoji="1" lang="ja-JP" altLang="en-US" dirty="0"/>
              <a:t>セリフに合わせて、道案内のセリフを声に出して言う。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（動画視聴後）今の道案内のプログラムは、画面の右側にあるようなプログラムです。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＜次のスライドへ＞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9A50EC-EBE2-4240-89FA-BDDED0647099}" type="slidenum">
              <a:rPr kumimoji="1" lang="ja-JP" altLang="en-US" smtClean="0"/>
              <a:t>25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621571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＜クリック＞ 「</a:t>
            </a:r>
            <a:r>
              <a:rPr kumimoji="1" lang="en-US" altLang="ja-JP" dirty="0"/>
              <a:t>go straight</a:t>
            </a:r>
            <a:r>
              <a:rPr kumimoji="1" lang="ja-JP" altLang="en-US" dirty="0"/>
              <a:t>」</a:t>
            </a:r>
            <a:r>
              <a:rPr kumimoji="1" lang="en-US" altLang="ja-JP" dirty="0"/>
              <a:t>  </a:t>
            </a:r>
            <a:r>
              <a:rPr kumimoji="1" lang="ja-JP" altLang="en-US" dirty="0"/>
              <a:t>を ３回くり返すことを、  </a:t>
            </a:r>
            <a:endParaRPr kumimoji="1" lang="en-US" altLang="ja-JP" dirty="0"/>
          </a:p>
          <a:p>
            <a:r>
              <a:rPr kumimoji="1" lang="ja-JP" altLang="en-US" dirty="0"/>
              <a:t>英語では ＜クリック＞ 「</a:t>
            </a:r>
            <a:r>
              <a:rPr kumimoji="1" lang="en-US" altLang="ja-JP" dirty="0"/>
              <a:t>Go straight 3 blocks</a:t>
            </a:r>
            <a:r>
              <a:rPr kumimoji="1" lang="ja-JP" altLang="en-US" dirty="0"/>
              <a:t>」</a:t>
            </a:r>
            <a:r>
              <a:rPr kumimoji="1" lang="en-US" altLang="ja-JP" dirty="0"/>
              <a:t> </a:t>
            </a:r>
            <a:r>
              <a:rPr kumimoji="1" lang="ja-JP" altLang="en-US" dirty="0"/>
              <a:t>と 表現します。</a:t>
            </a:r>
            <a:r>
              <a:rPr kumimoji="1" lang="en-US" altLang="ja-JP" dirty="0"/>
              <a:t>   </a:t>
            </a:r>
          </a:p>
          <a:p>
            <a:endParaRPr kumimoji="1" lang="en-US" altLang="ja-JP" dirty="0"/>
          </a:p>
          <a:p>
            <a:r>
              <a:rPr kumimoji="1" lang="ja-JP" altLang="en-US" dirty="0"/>
              <a:t>これをプログラムで表すと、 ＜クリック＞  「くり返しブロック」 を 使って、表すことができます。</a:t>
            </a:r>
            <a:endParaRPr kumimoji="1" lang="en-US" altLang="ja-JP" dirty="0"/>
          </a:p>
          <a:p>
            <a:r>
              <a:rPr kumimoji="1" lang="ja-JP" altLang="en-US" dirty="0"/>
              <a:t>「</a:t>
            </a:r>
            <a:r>
              <a:rPr kumimoji="1" lang="en-US" altLang="ja-JP" dirty="0"/>
              <a:t>go</a:t>
            </a:r>
            <a:r>
              <a:rPr kumimoji="1" lang="ja-JP" altLang="en-US" dirty="0"/>
              <a:t> </a:t>
            </a:r>
            <a:r>
              <a:rPr kumimoji="1" lang="en-US" altLang="ja-JP" dirty="0"/>
              <a:t>straight</a:t>
            </a:r>
            <a:r>
              <a:rPr kumimoji="1" lang="ja-JP" altLang="en-US" dirty="0"/>
              <a:t>」 を 何回もくり返すような場面では、この表し方を使うのもよいと思います。</a:t>
            </a:r>
            <a:endParaRPr kumimoji="1" lang="en-US" altLang="ja-JP" dirty="0"/>
          </a:p>
          <a:p>
            <a:r>
              <a:rPr kumimoji="1" lang="ja-JP" altLang="en-US" dirty="0"/>
              <a:t>やれる人はやってみてください。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＜次のスライドへ＞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9A50EC-EBE2-4240-89FA-BDDED0647099}" type="slidenum">
              <a:rPr kumimoji="1" lang="ja-JP" altLang="en-US" smtClean="0"/>
              <a:t>26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429104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＜クリック＞　それでは、「シーン２」 を クリックして、「シーン２」 を 開いてください。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＜次のスライドへ＞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9A50EC-EBE2-4240-89FA-BDDED0647099}" type="slidenum">
              <a:rPr kumimoji="1" lang="ja-JP" altLang="en-US" smtClean="0"/>
              <a:t>27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786471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シーン２では、道案内のためのナビゲーションを作って、ペアで道案内をします。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①まず、ペアで目的地を１つ決めてください。</a:t>
            </a:r>
            <a:endParaRPr kumimoji="1" lang="en-US" altLang="ja-JP" dirty="0"/>
          </a:p>
          <a:p>
            <a:r>
              <a:rPr kumimoji="1" lang="ja-JP" altLang="en-US" dirty="0"/>
              <a:t>②決まったら、スタート地点から目的地までのプログラムを組んでください。</a:t>
            </a:r>
            <a:endParaRPr kumimoji="1" lang="en-US" altLang="ja-JP" dirty="0"/>
          </a:p>
          <a:p>
            <a:r>
              <a:rPr kumimoji="1" lang="ja-JP" altLang="en-US" dirty="0"/>
              <a:t>③プログラムができたら、セリフに合わせて、声を出して練習をしてください。</a:t>
            </a:r>
            <a:endParaRPr kumimoji="1" lang="en-US" altLang="ja-JP" dirty="0"/>
          </a:p>
          <a:p>
            <a:r>
              <a:rPr kumimoji="1" lang="ja-JP" altLang="en-US" dirty="0"/>
              <a:t>④２人とも完成したら、ブラウンと警察官になって、画面を示しながら、道案内をしてください。</a:t>
            </a:r>
            <a:endParaRPr kumimoji="1" lang="en-US" altLang="ja-JP" dirty="0"/>
          </a:p>
          <a:p>
            <a:r>
              <a:rPr kumimoji="1" lang="ja-JP" altLang="en-US" dirty="0"/>
              <a:t>⑤終わったら、役割を交代してやってください。</a:t>
            </a:r>
            <a:endParaRPr kumimoji="1" lang="en-US" altLang="ja-JP" dirty="0"/>
          </a:p>
          <a:p>
            <a:r>
              <a:rPr kumimoji="1" lang="ja-JP" altLang="en-US" dirty="0"/>
              <a:t>⑥ペアでの道案内が終わったら、他の人とやってみてください。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それでは、始めましょう。（活動する時間を確保する）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＜次のスライドへ＞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9A50EC-EBE2-4240-89FA-BDDED0647099}" type="slidenum">
              <a:rPr kumimoji="1" lang="ja-JP" altLang="en-US" smtClean="0"/>
              <a:t>28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646905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それでは、全員で確認します。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en-US" altLang="ja-JP" dirty="0"/>
              <a:t>※</a:t>
            </a:r>
            <a:r>
              <a:rPr kumimoji="1" lang="ja-JP" altLang="en-US" dirty="0"/>
              <a:t>代表者をあらかじめ決めておく。</a:t>
            </a:r>
            <a:endParaRPr kumimoji="1" lang="en-US" altLang="ja-JP" dirty="0"/>
          </a:p>
          <a:p>
            <a:r>
              <a:rPr kumimoji="1" lang="en-US" altLang="ja-JP" dirty="0"/>
              <a:t>※</a:t>
            </a:r>
            <a:r>
              <a:rPr kumimoji="1" lang="ja-JP" altLang="en-US" dirty="0"/>
              <a:t>代表者の画面を大きな画面に映して、ブラウンは先生、警察官は代表者というように役割を決めて、見本を示す。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en-US" altLang="ja-JP" dirty="0"/>
              <a:t>※</a:t>
            </a:r>
            <a:r>
              <a:rPr kumimoji="1" lang="ja-JP" altLang="en-US" dirty="0"/>
              <a:t>時間があれば、代表者の部分を全員で行ってみる。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en-US" altLang="ja-JP" dirty="0"/>
              <a:t>※</a:t>
            </a:r>
            <a:r>
              <a:rPr kumimoji="1" lang="ja-JP" altLang="en-US" dirty="0"/>
              <a:t>さらに、時間があれば、ペアを変えて、もう一度道案内の練習をする。その際、新たな目的地を決めてやってもよいし、もう一度同じ目的地でやってもよいことを伝える。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＜活動を終了し、次のエンディングのスライドへ＞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9A50EC-EBE2-4240-89FA-BDDED0647099}" type="slidenum">
              <a:rPr kumimoji="1" lang="ja-JP" altLang="en-US" smtClean="0"/>
              <a:t>29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785506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1657">
              <a:defRPr/>
            </a:pPr>
            <a:r>
              <a:rPr kumimoji="1" lang="ja-JP" altLang="en-US" dirty="0"/>
              <a:t>インターネットのブラウザが起動したら、「ラインエントリー」　と　入力して検索してください。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検索結果がでたら、　＜クリック＞　「</a:t>
            </a:r>
            <a:r>
              <a:rPr kumimoji="1" lang="en-US" altLang="ja-JP" dirty="0"/>
              <a:t>LINE</a:t>
            </a:r>
            <a:r>
              <a:rPr kumimoji="1" lang="ja-JP" altLang="en-US" dirty="0"/>
              <a:t>　</a:t>
            </a:r>
            <a:r>
              <a:rPr kumimoji="1" lang="en-US" altLang="ja-JP" dirty="0"/>
              <a:t>entry</a:t>
            </a:r>
            <a:r>
              <a:rPr kumimoji="1" lang="ja-JP" altLang="en-US" dirty="0"/>
              <a:t>」 を クリックしてください。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＜次のスライドへ＞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9A50EC-EBE2-4240-89FA-BDDED0647099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596460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（エンディングの動画を見る）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みなさん、ありがとう！　おかげで、無事宝物が見つかったよ！</a:t>
            </a:r>
            <a:endParaRPr kumimoji="1" lang="en-US" altLang="ja-JP" dirty="0"/>
          </a:p>
          <a:p>
            <a:r>
              <a:rPr kumimoji="1" lang="en-US" altLang="ja-JP" dirty="0"/>
              <a:t>Thank</a:t>
            </a:r>
            <a:r>
              <a:rPr kumimoji="1" lang="ja-JP" altLang="en-US" dirty="0"/>
              <a:t>　</a:t>
            </a:r>
            <a:r>
              <a:rPr kumimoji="1" lang="en-US" altLang="ja-JP" dirty="0"/>
              <a:t>you for cooperation. The end.</a:t>
            </a:r>
          </a:p>
          <a:p>
            <a:endParaRPr kumimoji="1" lang="en-US" altLang="ja-JP" dirty="0"/>
          </a:p>
          <a:p>
            <a:r>
              <a:rPr kumimoji="1" lang="ja-JP" altLang="en-US" dirty="0"/>
              <a:t>道案内の学習はここまでです。今日の学習をふり返って、「ふり返りシート」に記入してください。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（ふり返り後、終了！）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9A50EC-EBE2-4240-89FA-BDDED0647099}" type="slidenum">
              <a:rPr kumimoji="1" lang="ja-JP" altLang="en-US" smtClean="0"/>
              <a:t>30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06209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/>
              <a:t>LINE</a:t>
            </a:r>
            <a:r>
              <a:rPr kumimoji="1" lang="ja-JP" altLang="en-US" dirty="0"/>
              <a:t>　</a:t>
            </a:r>
            <a:r>
              <a:rPr kumimoji="1" lang="en-US" altLang="ja-JP" dirty="0"/>
              <a:t>entry </a:t>
            </a:r>
            <a:r>
              <a:rPr kumimoji="1" lang="ja-JP" altLang="en-US" dirty="0"/>
              <a:t>のサイトが開いたら、「ワークスペース」 を クリックしてください。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＜次のスライドへ＞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9A50EC-EBE2-4240-89FA-BDDED0647099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86070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右上にある　「ファイル読み込みのマーク」 を クリックしてください。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＜次のスライドへ＞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9A50EC-EBE2-4240-89FA-BDDED0647099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43526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「オフライン作品を読み込む」 を クリックし、コンピュータにある「ブラウンを道案内 児童用４」 の ファイルを読み込んでください。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＜次のスライドへ＞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9A50EC-EBE2-4240-89FA-BDDED0647099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235189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ファイルを読み込んで、この画面が出たら </a:t>
            </a:r>
            <a:r>
              <a:rPr kumimoji="1" lang="en-US" altLang="ja-JP" dirty="0"/>
              <a:t>OK </a:t>
            </a:r>
            <a:r>
              <a:rPr kumimoji="1" lang="ja-JP" altLang="en-US" dirty="0"/>
              <a:t>です。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のちほど、ラインエントリーの使い方を説明するので、この画面が表示されたら、パソコンから手をはなしてください。</a:t>
            </a:r>
            <a:endParaRPr kumimoji="1" lang="en-US" altLang="ja-JP" dirty="0"/>
          </a:p>
          <a:p>
            <a:r>
              <a:rPr kumimoji="1" lang="ja-JP" altLang="en-US" dirty="0"/>
              <a:t>さわっていけない部分をさわってしまうと、設定が変わってしまので、次の指示があるまでは、パソコンにはさわらないでください。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＜次のスライドへ＞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9A50EC-EBE2-4240-89FA-BDDED0647099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47287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これから、「アメリカから観光にきたブラウン」の動画を流します。</a:t>
            </a:r>
            <a:endParaRPr kumimoji="1" lang="en-US" altLang="ja-JP" dirty="0"/>
          </a:p>
          <a:p>
            <a:r>
              <a:rPr kumimoji="1" lang="ja-JP" altLang="en-US" dirty="0"/>
              <a:t>ブラウンがどのような状況になっているのか、考えながら見てください。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＜次のスライドへ＞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9A50EC-EBE2-4240-89FA-BDDED0647099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51231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/>
              <a:t>（動画視聴）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（視聴後）ブラウンは、どのような状況になっていますか？</a:t>
            </a:r>
            <a:endParaRPr kumimoji="1" lang="en-US" altLang="ja-JP" dirty="0"/>
          </a:p>
          <a:p>
            <a:r>
              <a:rPr kumimoji="1" lang="ja-JP" altLang="en-US" dirty="0"/>
              <a:t>（児童：「宝物をなくした」　「助けてほしい」と言っている。）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そうですね。</a:t>
            </a:r>
            <a:endParaRPr kumimoji="1" lang="en-US" altLang="ja-JP" dirty="0"/>
          </a:p>
          <a:p>
            <a:r>
              <a:rPr kumimoji="1" lang="ja-JP" altLang="en-US" strike="noStrike" dirty="0">
                <a:solidFill>
                  <a:schemeClr val="tx1"/>
                </a:solidFill>
              </a:rPr>
              <a:t>実は、</a:t>
            </a:r>
            <a:r>
              <a:rPr kumimoji="1" lang="ja-JP" altLang="en-US" dirty="0">
                <a:solidFill>
                  <a:schemeClr val="tx1"/>
                </a:solidFill>
              </a:rPr>
              <a:t>「アメリカ</a:t>
            </a:r>
            <a:r>
              <a:rPr kumimoji="1" lang="ja-JP" altLang="en-US" dirty="0"/>
              <a:t>から観光にきたブラウンですが、７か所のスポットをまわって帰ろうとしたときに、大切な宝物を落としてしまったことに気づいたようです。しかし、今まで行った場所への道がわからなく、困ってしまい、あわてて交番に駆け込んだようです。」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みなさんは、警察官として、ブラウンを道案内して助けてください。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それでは、ブラウンが行った７か所の場所について確認します。</a:t>
            </a:r>
            <a:endParaRPr kumimoji="1" lang="en-US" altLang="ja-JP" dirty="0"/>
          </a:p>
          <a:p>
            <a:endParaRPr kumimoji="1" lang="en-US" altLang="ja-JP" dirty="0"/>
          </a:p>
          <a:p>
            <a:r>
              <a:rPr kumimoji="1" lang="ja-JP" altLang="en-US" dirty="0"/>
              <a:t>＜次のスライドへ＞</a:t>
            </a:r>
            <a:endParaRPr kumimoji="1" lang="en-US" altLang="ja-JP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9A50EC-EBE2-4240-89FA-BDDED0647099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666672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ADBC099-5D6C-48DB-BD90-2EBF130187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3196CCB9-A082-4A58-AB45-3244E79FE9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F912E4F-94E9-435B-96DA-26066F5336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82C80-0CCD-42CA-940F-36BD498A1BAD}" type="datetimeFigureOut">
              <a:rPr kumimoji="1" lang="ja-JP" altLang="en-US" smtClean="0"/>
              <a:t>2021/3/10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ED79855-FFFB-4F37-A569-5ABB7A4DD5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3DE280F-3BAD-45B1-996F-96F8698287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2EAEA-1089-409B-824B-F528A81CC9F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816967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28D3BCB-735B-46CE-864B-FE6F785F6B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0A5B12C-1CAB-404B-88AE-B62C5F9D81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F774E1B-B76F-4BC0-92B7-4DCEDC5F9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82C80-0CCD-42CA-940F-36BD498A1BAD}" type="datetimeFigureOut">
              <a:rPr kumimoji="1" lang="ja-JP" altLang="en-US" smtClean="0"/>
              <a:t>2021/3/10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A088C2A-191F-499D-9467-58421BA55E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E1A28F0-67B4-49CC-A6A3-84899B42D0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2EAEA-1089-409B-824B-F528A81CC9F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098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8C46BF1E-8197-4D78-9803-EF95E8A767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111F2DE8-22E6-440B-9ACE-E0DAFBF14E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9632A07-ECE9-46F6-8B88-40671153F9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82C80-0CCD-42CA-940F-36BD498A1BAD}" type="datetimeFigureOut">
              <a:rPr kumimoji="1" lang="ja-JP" altLang="en-US" smtClean="0"/>
              <a:t>2021/3/10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D2AD2F3-FE1B-4D17-9526-27CEC407F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086385A-9C17-423A-8928-E82B696609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2EAEA-1089-409B-824B-F528A81CC9F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04357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496B30D-EF4D-4515-B0FB-41059D7064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3DE6802-8A7E-4D41-9B11-5831D8306B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6C187B5-95AE-4A76-ABD8-6904571AA0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82C80-0CCD-42CA-940F-36BD498A1BAD}" type="datetimeFigureOut">
              <a:rPr kumimoji="1" lang="ja-JP" altLang="en-US" smtClean="0"/>
              <a:t>2021/3/10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35A8543-3DA1-43C9-AAF1-4D1B732371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C678CC9-84E7-4856-83FA-1D0782ADD6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2EAEA-1089-409B-824B-F528A81CC9F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548958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FA3CAC9-057A-4BE3-9324-5B95E6F7B4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5A29064-F990-4E68-AA9F-C39D1B09D3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74D536C-4391-4851-83E0-5DD2CFFCDE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82C80-0CCD-42CA-940F-36BD498A1BAD}" type="datetimeFigureOut">
              <a:rPr kumimoji="1" lang="ja-JP" altLang="en-US" smtClean="0"/>
              <a:t>2021/3/10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944128B-05CC-4F0A-A9FC-66D7D8A25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EB79931-F599-420D-9E4D-E6CC0226FE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2EAEA-1089-409B-824B-F528A81CC9F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16186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E876D4C-1FF6-40CB-A40D-95723D10BF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3D4FD5B-5111-4001-8A6A-AC5987666C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7A346605-3C06-47CD-AD2C-5776A5F4E9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98B6F8D-C57D-49C4-BF42-5ECB6A1B00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82C80-0CCD-42CA-940F-36BD498A1BAD}" type="datetimeFigureOut">
              <a:rPr kumimoji="1" lang="ja-JP" altLang="en-US" smtClean="0"/>
              <a:t>2021/3/10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815E5E9-2CCA-4A7C-869D-AD683259CB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98395856-6E64-4135-A253-AEBBA26B5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2EAEA-1089-409B-824B-F528A81CC9F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3063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3E1D5A6-A53A-4763-9549-FCA3E8B4E4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DE4DA31-C8CA-4C93-9FF5-18078BD468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FE17EAC-1665-4D13-91B7-9759A7EC4F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B4C72376-A346-4394-B8CD-9AAC2F95A7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15AF61DE-EB9C-4676-8141-9A4656EEFF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79AF6B04-DBB3-4BDF-9927-6916BFD5A6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82C80-0CCD-42CA-940F-36BD498A1BAD}" type="datetimeFigureOut">
              <a:rPr kumimoji="1" lang="ja-JP" altLang="en-US" smtClean="0"/>
              <a:t>2021/3/10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ECF96AF3-5718-464C-85E8-F68C0CCCB5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434F0ACC-09FC-484F-A506-CC995CBF61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2EAEA-1089-409B-824B-F528A81CC9F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328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A6AF70-AD8D-4A5A-8F58-B67F948859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A3380DC9-1DBE-4ABC-AE82-7934F5E2ED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82C80-0CCD-42CA-940F-36BD498A1BAD}" type="datetimeFigureOut">
              <a:rPr kumimoji="1" lang="ja-JP" altLang="en-US" smtClean="0"/>
              <a:t>2021/3/10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E67EAF5D-49D5-4B43-BE7C-AA8A887415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02F77166-9E19-47F1-894D-1C59F9633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2EAEA-1089-409B-824B-F528A81CC9F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85655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5ED79345-C214-42BC-97C7-24DC779E67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82C80-0CCD-42CA-940F-36BD498A1BAD}" type="datetimeFigureOut">
              <a:rPr kumimoji="1" lang="ja-JP" altLang="en-US" smtClean="0"/>
              <a:t>2021/3/10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CBACE1BE-A751-495F-AAAC-8DB1BB79E7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C9ADC0E-354F-4AF3-A5E6-089E2DC92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2EAEA-1089-409B-824B-F528A81CC9F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484100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0DD62F5-F1EE-4194-8F14-148FA19169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D99F770-964F-4503-A43D-89562CE48F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FCEF9F16-07C9-43D7-ACEF-2D21281FCD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BE0E580A-AC86-4F54-A0A2-BE4325D897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82C80-0CCD-42CA-940F-36BD498A1BAD}" type="datetimeFigureOut">
              <a:rPr kumimoji="1" lang="ja-JP" altLang="en-US" smtClean="0"/>
              <a:t>2021/3/10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FD4E00E-AA95-4DD6-A163-06D55EE790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BF50F44-78B5-4A15-909F-08C0439EEB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2EAEA-1089-409B-824B-F528A81CC9F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1469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F5E8CF5-8F90-408F-8792-301747CCC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5A42CFE4-D8BA-49A5-BC33-98505848F1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03AA944-F18D-4C61-8011-842F488457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77348EB-3B1C-42FC-BDD9-F7287C092F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82C80-0CCD-42CA-940F-36BD498A1BAD}" type="datetimeFigureOut">
              <a:rPr kumimoji="1" lang="ja-JP" altLang="en-US" smtClean="0"/>
              <a:t>2021/3/10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3808916-CB15-40FD-B532-C15E19045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BCAA167-82A0-4256-8CA5-8B035AF27A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82EAEA-1089-409B-824B-F528A81CC9F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54280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E37C339A-C26C-4FB2-9DA5-CE02F71AF8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AB334A2-2E1C-400B-9B68-B9592F2E87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626B769-0AD9-459D-AF3C-09FCE796E1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D82C80-0CCD-42CA-940F-36BD498A1BAD}" type="datetimeFigureOut">
              <a:rPr kumimoji="1" lang="ja-JP" altLang="en-US" smtClean="0"/>
              <a:t>2021/3/10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ED63E20-2C41-42ED-A459-FB39372459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DCB0665-DA64-4A56-B02B-BF94568754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82EAEA-1089-409B-824B-F528A81CC9F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7142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2.nhk.or.jp/school/movie/bangumi.cgi?das_id=D0005140239_00000#in=193&amp;out=215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3.mp4"/><Relationship Id="rId1" Type="http://schemas.openxmlformats.org/officeDocument/2006/relationships/video" Target="NULL" TargetMode="Externa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4.mp4"/><Relationship Id="rId1" Type="http://schemas.openxmlformats.org/officeDocument/2006/relationships/video" Target="NULL" TargetMode="External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3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73671679-E845-4E60-80F8-BA32B300CA98}"/>
              </a:ext>
            </a:extLst>
          </p:cNvPr>
          <p:cNvSpPr txBox="1"/>
          <p:nvPr/>
        </p:nvSpPr>
        <p:spPr>
          <a:xfrm>
            <a:off x="198783" y="198782"/>
            <a:ext cx="1563757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800" b="1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endParaRPr kumimoji="1" lang="en-US" altLang="ja-JP" sz="800" b="1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kumimoji="1" lang="ja-JP" altLang="en-US" sz="2000" b="1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プラン１２</a:t>
            </a:r>
            <a:endParaRPr kumimoji="1" lang="en-US" altLang="ja-JP" sz="2000" b="1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kumimoji="1" lang="ja-JP" altLang="en-US" sz="800" b="1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943B8EA-91BE-44B7-9AE4-1A548BEA699D}"/>
              </a:ext>
            </a:extLst>
          </p:cNvPr>
          <p:cNvSpPr txBox="1"/>
          <p:nvPr/>
        </p:nvSpPr>
        <p:spPr>
          <a:xfrm>
            <a:off x="327920" y="1288033"/>
            <a:ext cx="102518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6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第５学年　</a:t>
            </a:r>
            <a:r>
              <a:rPr kumimoji="1" lang="ja-JP" altLang="en-US" sz="6000" b="1" dirty="0" smtClean="0">
                <a:latin typeface="Meiryo UI" panose="020B0604030504040204" pitchFamily="50" charset="-128"/>
                <a:ea typeface="Meiryo UI" panose="020B0604030504040204" pitchFamily="50" charset="-128"/>
              </a:rPr>
              <a:t>外国語</a:t>
            </a:r>
            <a:r>
              <a:rPr kumimoji="1" lang="ja-JP" altLang="en-US" sz="6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　道案内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9504BBB-4A10-4BDA-A55D-024CEF2AD904}"/>
              </a:ext>
            </a:extLst>
          </p:cNvPr>
          <p:cNvSpPr txBox="1"/>
          <p:nvPr/>
        </p:nvSpPr>
        <p:spPr>
          <a:xfrm>
            <a:off x="10990386" y="41054"/>
            <a:ext cx="1161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/>
              <a:t>【</a:t>
            </a:r>
            <a:r>
              <a:rPr kumimoji="1" lang="ja-JP" altLang="en-US" sz="2400" dirty="0"/>
              <a:t>１</a:t>
            </a:r>
            <a:r>
              <a:rPr kumimoji="1" lang="en-US" altLang="ja-JP" sz="2400" dirty="0"/>
              <a:t>】</a:t>
            </a:r>
            <a:endParaRPr kumimoji="1" lang="ja-JP" altLang="en-US" sz="2400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4020E4B-A341-45A8-9B5A-93E2C9BDE8E0}"/>
              </a:ext>
            </a:extLst>
          </p:cNvPr>
          <p:cNvSpPr txBox="1"/>
          <p:nvPr/>
        </p:nvSpPr>
        <p:spPr>
          <a:xfrm>
            <a:off x="375226" y="2902795"/>
            <a:ext cx="11441547" cy="304698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5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・ プログラミングを取り入れた学習</a:t>
            </a:r>
            <a:endParaRPr kumimoji="1" lang="en-US" altLang="ja-JP" sz="54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0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1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endParaRPr kumimoji="1" lang="en-US" altLang="ja-JP" sz="10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1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endParaRPr kumimoji="1" lang="en-US" altLang="ja-JP" sz="10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5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・ 使用するもの</a:t>
            </a:r>
            <a:endParaRPr kumimoji="1" lang="en-US" altLang="ja-JP" sz="54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5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　 「</a:t>
            </a:r>
            <a:r>
              <a:rPr kumimoji="1" lang="en-US" altLang="ja-JP" sz="5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LINE</a:t>
            </a:r>
            <a:r>
              <a:rPr kumimoji="1" lang="ja-JP" altLang="en-US" sz="5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r>
              <a:rPr kumimoji="1" lang="en-US" altLang="ja-JP" sz="5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entry</a:t>
            </a:r>
            <a:r>
              <a:rPr kumimoji="1" lang="ja-JP" altLang="en-US" sz="5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（ラインエントリー）」</a:t>
            </a:r>
          </a:p>
        </p:txBody>
      </p:sp>
    </p:spTree>
    <p:extLst>
      <p:ext uri="{BB962C8B-B14F-4D97-AF65-F5344CB8AC3E}">
        <p14:creationId xmlns:p14="http://schemas.microsoft.com/office/powerpoint/2010/main" val="23611228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27EDF62A-8640-45E1-AA65-AE635AB5E8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477" y="203509"/>
            <a:ext cx="10555509" cy="6461060"/>
          </a:xfrm>
          <a:prstGeom prst="rect">
            <a:avLst/>
          </a:prstGeom>
        </p:spPr>
      </p:pic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BD11B506-9CD2-4DB2-A663-B0E003E9D39B}"/>
              </a:ext>
            </a:extLst>
          </p:cNvPr>
          <p:cNvSpPr/>
          <p:nvPr/>
        </p:nvSpPr>
        <p:spPr>
          <a:xfrm>
            <a:off x="1934308" y="158262"/>
            <a:ext cx="1916724" cy="1951893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62C6199A-2FBA-435C-A2FA-309E892A9722}"/>
              </a:ext>
            </a:extLst>
          </p:cNvPr>
          <p:cNvSpPr/>
          <p:nvPr/>
        </p:nvSpPr>
        <p:spPr>
          <a:xfrm>
            <a:off x="5521567" y="914403"/>
            <a:ext cx="1301261" cy="1195754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080DC66B-25EE-47D2-B837-F517F5CD9960}"/>
              </a:ext>
            </a:extLst>
          </p:cNvPr>
          <p:cNvSpPr/>
          <p:nvPr/>
        </p:nvSpPr>
        <p:spPr>
          <a:xfrm>
            <a:off x="7710854" y="203509"/>
            <a:ext cx="1424353" cy="851568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8AE4E708-C2AA-4146-9575-5F52951306E2}"/>
              </a:ext>
            </a:extLst>
          </p:cNvPr>
          <p:cNvSpPr/>
          <p:nvPr/>
        </p:nvSpPr>
        <p:spPr>
          <a:xfrm>
            <a:off x="4835769" y="2549769"/>
            <a:ext cx="2321171" cy="1740877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四角形: 角を丸くする 9">
            <a:extLst>
              <a:ext uri="{FF2B5EF4-FFF2-40B4-BE49-F238E27FC236}">
                <a16:creationId xmlns:a16="http://schemas.microsoft.com/office/drawing/2014/main" id="{1A190FE8-597F-460B-9FDC-7CDFFC89F173}"/>
              </a:ext>
            </a:extLst>
          </p:cNvPr>
          <p:cNvSpPr/>
          <p:nvPr/>
        </p:nvSpPr>
        <p:spPr>
          <a:xfrm>
            <a:off x="6734907" y="4220306"/>
            <a:ext cx="1116619" cy="1107831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四角形: 角を丸くする 10">
            <a:extLst>
              <a:ext uri="{FF2B5EF4-FFF2-40B4-BE49-F238E27FC236}">
                <a16:creationId xmlns:a16="http://schemas.microsoft.com/office/drawing/2014/main" id="{BD2162FF-623E-4058-938A-D86BD3BF9046}"/>
              </a:ext>
            </a:extLst>
          </p:cNvPr>
          <p:cNvSpPr/>
          <p:nvPr/>
        </p:nvSpPr>
        <p:spPr>
          <a:xfrm>
            <a:off x="8510952" y="2250833"/>
            <a:ext cx="1817078" cy="851568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四角形: 角を丸くする 11">
            <a:extLst>
              <a:ext uri="{FF2B5EF4-FFF2-40B4-BE49-F238E27FC236}">
                <a16:creationId xmlns:a16="http://schemas.microsoft.com/office/drawing/2014/main" id="{510ADDC3-ABA9-4E5D-9D33-37578A8AD110}"/>
              </a:ext>
            </a:extLst>
          </p:cNvPr>
          <p:cNvSpPr/>
          <p:nvPr/>
        </p:nvSpPr>
        <p:spPr>
          <a:xfrm>
            <a:off x="7930663" y="3675186"/>
            <a:ext cx="3451324" cy="1406769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6002F2C1-432D-4DAB-B75E-43839074D69B}"/>
              </a:ext>
            </a:extLst>
          </p:cNvPr>
          <p:cNvSpPr txBox="1"/>
          <p:nvPr/>
        </p:nvSpPr>
        <p:spPr>
          <a:xfrm>
            <a:off x="1081452" y="64330"/>
            <a:ext cx="767859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sz="5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①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FB895320-808B-41A5-A896-830A1B8E4AE6}"/>
              </a:ext>
            </a:extLst>
          </p:cNvPr>
          <p:cNvSpPr txBox="1"/>
          <p:nvPr/>
        </p:nvSpPr>
        <p:spPr>
          <a:xfrm>
            <a:off x="4676040" y="927383"/>
            <a:ext cx="767859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sz="5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②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BAA304C4-DD87-414B-8EB7-46640C1AAE59}"/>
              </a:ext>
            </a:extLst>
          </p:cNvPr>
          <p:cNvSpPr txBox="1"/>
          <p:nvPr/>
        </p:nvSpPr>
        <p:spPr>
          <a:xfrm>
            <a:off x="6913677" y="97999"/>
            <a:ext cx="767859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sz="5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③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A6A39E7B-119F-4097-8D41-CFCF76BD1EBB}"/>
              </a:ext>
            </a:extLst>
          </p:cNvPr>
          <p:cNvSpPr txBox="1"/>
          <p:nvPr/>
        </p:nvSpPr>
        <p:spPr>
          <a:xfrm>
            <a:off x="3999030" y="2482471"/>
            <a:ext cx="767859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sz="5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④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CB53EA38-33E9-466F-8BD9-8ED69E9AF36C}"/>
              </a:ext>
            </a:extLst>
          </p:cNvPr>
          <p:cNvSpPr txBox="1"/>
          <p:nvPr/>
        </p:nvSpPr>
        <p:spPr>
          <a:xfrm>
            <a:off x="7663951" y="2143902"/>
            <a:ext cx="767859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sz="5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⑤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4887DE56-2F82-442E-8D7E-D7166EAD4C35}"/>
              </a:ext>
            </a:extLst>
          </p:cNvPr>
          <p:cNvSpPr txBox="1"/>
          <p:nvPr/>
        </p:nvSpPr>
        <p:spPr>
          <a:xfrm>
            <a:off x="6822828" y="5390966"/>
            <a:ext cx="767859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sz="5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⑥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C0AFDB2A-7937-49B5-900E-77C50E143DB7}"/>
              </a:ext>
            </a:extLst>
          </p:cNvPr>
          <p:cNvSpPr txBox="1"/>
          <p:nvPr/>
        </p:nvSpPr>
        <p:spPr>
          <a:xfrm>
            <a:off x="9275887" y="5157905"/>
            <a:ext cx="767859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sz="5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⑦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BA312CC3-0958-40A8-9D63-F29408504666}"/>
              </a:ext>
            </a:extLst>
          </p:cNvPr>
          <p:cNvSpPr txBox="1"/>
          <p:nvPr/>
        </p:nvSpPr>
        <p:spPr>
          <a:xfrm>
            <a:off x="10990386" y="41054"/>
            <a:ext cx="116185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/>
              <a:t>【</a:t>
            </a:r>
            <a:r>
              <a:rPr lang="en-US" altLang="ja-JP" sz="2400" dirty="0"/>
              <a:t>10</a:t>
            </a:r>
            <a:r>
              <a:rPr kumimoji="1" lang="en-US" altLang="ja-JP" sz="2400" dirty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607686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27EDF62A-8640-45E1-AA65-AE635AB5E8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477" y="203509"/>
            <a:ext cx="10555509" cy="6461060"/>
          </a:xfrm>
          <a:prstGeom prst="rect">
            <a:avLst/>
          </a:prstGeom>
        </p:spPr>
      </p:pic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BD11B506-9CD2-4DB2-A663-B0E003E9D39B}"/>
              </a:ext>
            </a:extLst>
          </p:cNvPr>
          <p:cNvSpPr/>
          <p:nvPr/>
        </p:nvSpPr>
        <p:spPr>
          <a:xfrm>
            <a:off x="1936671" y="123092"/>
            <a:ext cx="2019868" cy="2074986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E8087FC-928E-4FAD-8CFF-8A04A2A96520}"/>
              </a:ext>
            </a:extLst>
          </p:cNvPr>
          <p:cNvSpPr txBox="1"/>
          <p:nvPr/>
        </p:nvSpPr>
        <p:spPr>
          <a:xfrm>
            <a:off x="580852" y="3002341"/>
            <a:ext cx="5081393" cy="156966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</a:p>
          <a:p>
            <a:r>
              <a:rPr kumimoji="1" lang="en-US" altLang="ja-JP" sz="8000" dirty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r>
              <a:rPr kumimoji="1" lang="en-US" altLang="ja-JP" sz="8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hospital</a:t>
            </a:r>
          </a:p>
          <a:p>
            <a:r>
              <a:rPr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" name="矢印: 上 5">
            <a:extLst>
              <a:ext uri="{FF2B5EF4-FFF2-40B4-BE49-F238E27FC236}">
                <a16:creationId xmlns:a16="http://schemas.microsoft.com/office/drawing/2014/main" id="{078F58FE-7BC4-4947-B429-6CA3AD259791}"/>
              </a:ext>
            </a:extLst>
          </p:cNvPr>
          <p:cNvSpPr/>
          <p:nvPr/>
        </p:nvSpPr>
        <p:spPr>
          <a:xfrm>
            <a:off x="2553511" y="2225739"/>
            <a:ext cx="590388" cy="776601"/>
          </a:xfrm>
          <a:prstGeom prst="upArrow">
            <a:avLst>
              <a:gd name="adj1" fmla="val 39354"/>
              <a:gd name="adj2" fmla="val 50000"/>
            </a:avLst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21CF24F-C2D8-4989-B28C-D1F737ADC748}"/>
              </a:ext>
            </a:extLst>
          </p:cNvPr>
          <p:cNvSpPr txBox="1"/>
          <p:nvPr/>
        </p:nvSpPr>
        <p:spPr>
          <a:xfrm>
            <a:off x="1045999" y="448108"/>
            <a:ext cx="767859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sz="5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①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EBDF5D49-081D-41F2-BFF5-F55D906B4D35}"/>
              </a:ext>
            </a:extLst>
          </p:cNvPr>
          <p:cNvSpPr txBox="1"/>
          <p:nvPr/>
        </p:nvSpPr>
        <p:spPr>
          <a:xfrm>
            <a:off x="10990386" y="41054"/>
            <a:ext cx="116185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/>
              <a:t>【</a:t>
            </a:r>
            <a:r>
              <a:rPr lang="en-US" altLang="ja-JP" sz="2400" dirty="0"/>
              <a:t>11</a:t>
            </a:r>
            <a:r>
              <a:rPr kumimoji="1" lang="en-US" altLang="ja-JP" sz="2400" dirty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08536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27EDF62A-8640-45E1-AA65-AE635AB5E8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477" y="203509"/>
            <a:ext cx="10555509" cy="6461060"/>
          </a:xfrm>
          <a:prstGeom prst="rect">
            <a:avLst/>
          </a:prstGeom>
        </p:spPr>
      </p:pic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BD11B506-9CD2-4DB2-A663-B0E003E9D39B}"/>
              </a:ext>
            </a:extLst>
          </p:cNvPr>
          <p:cNvSpPr/>
          <p:nvPr/>
        </p:nvSpPr>
        <p:spPr>
          <a:xfrm>
            <a:off x="5257238" y="756137"/>
            <a:ext cx="1846947" cy="1504773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矢印: 上 6">
            <a:extLst>
              <a:ext uri="{FF2B5EF4-FFF2-40B4-BE49-F238E27FC236}">
                <a16:creationId xmlns:a16="http://schemas.microsoft.com/office/drawing/2014/main" id="{F0087EAD-AB8C-404C-9CAE-86451064CD1C}"/>
              </a:ext>
            </a:extLst>
          </p:cNvPr>
          <p:cNvSpPr/>
          <p:nvPr/>
        </p:nvSpPr>
        <p:spPr>
          <a:xfrm rot="2589414">
            <a:off x="4443286" y="1937193"/>
            <a:ext cx="509327" cy="1632892"/>
          </a:xfrm>
          <a:prstGeom prst="upArrow">
            <a:avLst>
              <a:gd name="adj1" fmla="val 28775"/>
              <a:gd name="adj2" fmla="val 106830"/>
            </a:avLst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E8087FC-928E-4FAD-8CFF-8A04A2A96520}"/>
              </a:ext>
            </a:extLst>
          </p:cNvPr>
          <p:cNvSpPr txBox="1"/>
          <p:nvPr/>
        </p:nvSpPr>
        <p:spPr>
          <a:xfrm>
            <a:off x="826477" y="3246367"/>
            <a:ext cx="6453554" cy="156966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</a:p>
          <a:p>
            <a:r>
              <a:rPr kumimoji="1" lang="en-US" altLang="ja-JP" sz="8000" dirty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r>
              <a:rPr kumimoji="1" lang="en-US" altLang="ja-JP" sz="8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post office</a:t>
            </a:r>
          </a:p>
          <a:p>
            <a:r>
              <a:rPr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A805E0B-BCB7-476B-B668-35CA889025CF}"/>
              </a:ext>
            </a:extLst>
          </p:cNvPr>
          <p:cNvSpPr txBox="1"/>
          <p:nvPr/>
        </p:nvSpPr>
        <p:spPr>
          <a:xfrm>
            <a:off x="4419529" y="622719"/>
            <a:ext cx="767859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sz="5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②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1FB2B94-5EC1-4414-AADA-55C2851E7AD7}"/>
              </a:ext>
            </a:extLst>
          </p:cNvPr>
          <p:cNvSpPr txBox="1"/>
          <p:nvPr/>
        </p:nvSpPr>
        <p:spPr>
          <a:xfrm>
            <a:off x="10990386" y="41054"/>
            <a:ext cx="116185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/>
              <a:t>【</a:t>
            </a:r>
            <a:r>
              <a:rPr lang="en-US" altLang="ja-JP" sz="2400" dirty="0"/>
              <a:t>12</a:t>
            </a:r>
            <a:r>
              <a:rPr kumimoji="1" lang="en-US" altLang="ja-JP" sz="2400" dirty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527667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27EDF62A-8640-45E1-AA65-AE635AB5E8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477" y="203509"/>
            <a:ext cx="10555509" cy="6461060"/>
          </a:xfrm>
          <a:prstGeom prst="rect">
            <a:avLst/>
          </a:prstGeom>
        </p:spPr>
      </p:pic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BD11B506-9CD2-4DB2-A663-B0E003E9D39B}"/>
              </a:ext>
            </a:extLst>
          </p:cNvPr>
          <p:cNvSpPr/>
          <p:nvPr/>
        </p:nvSpPr>
        <p:spPr>
          <a:xfrm>
            <a:off x="7649307" y="140676"/>
            <a:ext cx="1600201" cy="904580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矢印: 上 5">
            <a:extLst>
              <a:ext uri="{FF2B5EF4-FFF2-40B4-BE49-F238E27FC236}">
                <a16:creationId xmlns:a16="http://schemas.microsoft.com/office/drawing/2014/main" id="{078F58FE-7BC4-4947-B429-6CA3AD259791}"/>
              </a:ext>
            </a:extLst>
          </p:cNvPr>
          <p:cNvSpPr/>
          <p:nvPr/>
        </p:nvSpPr>
        <p:spPr>
          <a:xfrm rot="1711827">
            <a:off x="7552494" y="1189989"/>
            <a:ext cx="586311" cy="1146575"/>
          </a:xfrm>
          <a:prstGeom prst="upArrow">
            <a:avLst>
              <a:gd name="adj1" fmla="val 39354"/>
              <a:gd name="adj2" fmla="val 50000"/>
            </a:avLst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E8087FC-928E-4FAD-8CFF-8A04A2A96520}"/>
              </a:ext>
            </a:extLst>
          </p:cNvPr>
          <p:cNvSpPr txBox="1"/>
          <p:nvPr/>
        </p:nvSpPr>
        <p:spPr>
          <a:xfrm>
            <a:off x="826477" y="2098020"/>
            <a:ext cx="11107306" cy="156966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</a:p>
          <a:p>
            <a:r>
              <a:rPr kumimoji="1" lang="en-US" altLang="ja-JP" sz="8000" dirty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r>
              <a:rPr lang="en-US" altLang="ja-JP" sz="8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c</a:t>
            </a:r>
            <a:r>
              <a:rPr kumimoji="1" lang="en-US" altLang="ja-JP" sz="8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onvenience store</a:t>
            </a:r>
          </a:p>
          <a:p>
            <a:r>
              <a:rPr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F2B7CC8-5554-470E-9623-E2EC086A3755}"/>
              </a:ext>
            </a:extLst>
          </p:cNvPr>
          <p:cNvSpPr txBox="1"/>
          <p:nvPr/>
        </p:nvSpPr>
        <p:spPr>
          <a:xfrm>
            <a:off x="6810192" y="121925"/>
            <a:ext cx="767859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sz="5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③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73F0A93-5031-423F-81F4-48EBC069CA35}"/>
              </a:ext>
            </a:extLst>
          </p:cNvPr>
          <p:cNvSpPr txBox="1"/>
          <p:nvPr/>
        </p:nvSpPr>
        <p:spPr>
          <a:xfrm>
            <a:off x="10990386" y="41054"/>
            <a:ext cx="116185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/>
              <a:t>【</a:t>
            </a:r>
            <a:r>
              <a:rPr lang="en-US" altLang="ja-JP" sz="2400" dirty="0"/>
              <a:t>13</a:t>
            </a:r>
            <a:r>
              <a:rPr kumimoji="1" lang="en-US" altLang="ja-JP" sz="2400" dirty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144860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27EDF62A-8640-45E1-AA65-AE635AB5E8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477" y="203509"/>
            <a:ext cx="10555509" cy="6461060"/>
          </a:xfrm>
          <a:prstGeom prst="rect">
            <a:avLst/>
          </a:prstGeom>
        </p:spPr>
      </p:pic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BD11B506-9CD2-4DB2-A663-B0E003E9D39B}"/>
              </a:ext>
            </a:extLst>
          </p:cNvPr>
          <p:cNvSpPr/>
          <p:nvPr/>
        </p:nvSpPr>
        <p:spPr>
          <a:xfrm>
            <a:off x="4712677" y="2391507"/>
            <a:ext cx="2655277" cy="2074986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矢印: 上 5">
            <a:extLst>
              <a:ext uri="{FF2B5EF4-FFF2-40B4-BE49-F238E27FC236}">
                <a16:creationId xmlns:a16="http://schemas.microsoft.com/office/drawing/2014/main" id="{078F58FE-7BC4-4947-B429-6CA3AD259791}"/>
              </a:ext>
            </a:extLst>
          </p:cNvPr>
          <p:cNvSpPr/>
          <p:nvPr/>
        </p:nvSpPr>
        <p:spPr>
          <a:xfrm>
            <a:off x="5696390" y="4478009"/>
            <a:ext cx="590388" cy="776601"/>
          </a:xfrm>
          <a:prstGeom prst="upArrow">
            <a:avLst>
              <a:gd name="adj1" fmla="val 39354"/>
              <a:gd name="adj2" fmla="val 50000"/>
            </a:avLst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E8087FC-928E-4FAD-8CFF-8A04A2A96520}"/>
              </a:ext>
            </a:extLst>
          </p:cNvPr>
          <p:cNvSpPr txBox="1"/>
          <p:nvPr/>
        </p:nvSpPr>
        <p:spPr>
          <a:xfrm>
            <a:off x="2673137" y="5106425"/>
            <a:ext cx="6734356" cy="156966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</a:p>
          <a:p>
            <a:r>
              <a:rPr kumimoji="1" lang="en-US" altLang="ja-JP" sz="8000" dirty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r>
              <a:rPr kumimoji="1" lang="en-US" altLang="ja-JP" sz="8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restaurant</a:t>
            </a:r>
          </a:p>
          <a:p>
            <a:r>
              <a:rPr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FAC1A73C-F3D4-4336-9B24-6C682826632F}"/>
              </a:ext>
            </a:extLst>
          </p:cNvPr>
          <p:cNvSpPr txBox="1"/>
          <p:nvPr/>
        </p:nvSpPr>
        <p:spPr>
          <a:xfrm>
            <a:off x="3859822" y="2417747"/>
            <a:ext cx="767859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sz="5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④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59AC3015-FD0D-4EEA-BD78-A933213542C4}"/>
              </a:ext>
            </a:extLst>
          </p:cNvPr>
          <p:cNvSpPr txBox="1"/>
          <p:nvPr/>
        </p:nvSpPr>
        <p:spPr>
          <a:xfrm>
            <a:off x="10990386" y="41054"/>
            <a:ext cx="116185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/>
              <a:t>【</a:t>
            </a:r>
            <a:r>
              <a:rPr lang="en-US" altLang="ja-JP" sz="2400" dirty="0"/>
              <a:t>14</a:t>
            </a:r>
            <a:r>
              <a:rPr kumimoji="1" lang="en-US" altLang="ja-JP" sz="2400" dirty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489503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27EDF62A-8640-45E1-AA65-AE635AB5E8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477" y="203509"/>
            <a:ext cx="10555509" cy="6461060"/>
          </a:xfrm>
          <a:prstGeom prst="rect">
            <a:avLst/>
          </a:prstGeom>
        </p:spPr>
      </p:pic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BD11B506-9CD2-4DB2-A663-B0E003E9D39B}"/>
              </a:ext>
            </a:extLst>
          </p:cNvPr>
          <p:cNvSpPr/>
          <p:nvPr/>
        </p:nvSpPr>
        <p:spPr>
          <a:xfrm>
            <a:off x="8335108" y="1987062"/>
            <a:ext cx="2321169" cy="1389182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矢印: 上 5">
            <a:extLst>
              <a:ext uri="{FF2B5EF4-FFF2-40B4-BE49-F238E27FC236}">
                <a16:creationId xmlns:a16="http://schemas.microsoft.com/office/drawing/2014/main" id="{078F58FE-7BC4-4947-B429-6CA3AD259791}"/>
              </a:ext>
            </a:extLst>
          </p:cNvPr>
          <p:cNvSpPr/>
          <p:nvPr/>
        </p:nvSpPr>
        <p:spPr>
          <a:xfrm>
            <a:off x="9112299" y="3376244"/>
            <a:ext cx="590388" cy="776601"/>
          </a:xfrm>
          <a:prstGeom prst="upArrow">
            <a:avLst>
              <a:gd name="adj1" fmla="val 39354"/>
              <a:gd name="adj2" fmla="val 50000"/>
            </a:avLst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E8087FC-928E-4FAD-8CFF-8A04A2A96520}"/>
              </a:ext>
            </a:extLst>
          </p:cNvPr>
          <p:cNvSpPr txBox="1"/>
          <p:nvPr/>
        </p:nvSpPr>
        <p:spPr>
          <a:xfrm>
            <a:off x="7350645" y="4152845"/>
            <a:ext cx="4395878" cy="156966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</a:p>
          <a:p>
            <a:r>
              <a:rPr kumimoji="1" lang="en-US" altLang="ja-JP" sz="8000" dirty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r>
              <a:rPr kumimoji="1" lang="en-US" altLang="ja-JP" sz="8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school</a:t>
            </a:r>
          </a:p>
          <a:p>
            <a:r>
              <a:rPr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16574442-6E26-44DE-B4AE-997C28742F26}"/>
              </a:ext>
            </a:extLst>
          </p:cNvPr>
          <p:cNvSpPr txBox="1"/>
          <p:nvPr/>
        </p:nvSpPr>
        <p:spPr>
          <a:xfrm>
            <a:off x="7491325" y="1987062"/>
            <a:ext cx="767859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sz="5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⑤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DB9CC6DB-16B5-48B0-9608-52A1AD3AA5C7}"/>
              </a:ext>
            </a:extLst>
          </p:cNvPr>
          <p:cNvSpPr txBox="1"/>
          <p:nvPr/>
        </p:nvSpPr>
        <p:spPr>
          <a:xfrm>
            <a:off x="10990386" y="41054"/>
            <a:ext cx="116185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/>
              <a:t>【</a:t>
            </a:r>
            <a:r>
              <a:rPr lang="en-US" altLang="ja-JP" sz="2400" dirty="0"/>
              <a:t>15</a:t>
            </a:r>
            <a:r>
              <a:rPr kumimoji="1" lang="en-US" altLang="ja-JP" sz="2400" dirty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30489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27EDF62A-8640-45E1-AA65-AE635AB5E8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477" y="203509"/>
            <a:ext cx="10555509" cy="6461060"/>
          </a:xfrm>
          <a:prstGeom prst="rect">
            <a:avLst/>
          </a:prstGeom>
        </p:spPr>
      </p:pic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BD11B506-9CD2-4DB2-A663-B0E003E9D39B}"/>
              </a:ext>
            </a:extLst>
          </p:cNvPr>
          <p:cNvSpPr/>
          <p:nvPr/>
        </p:nvSpPr>
        <p:spPr>
          <a:xfrm>
            <a:off x="6435969" y="4210267"/>
            <a:ext cx="1670539" cy="1287377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矢印: 上 5">
            <a:extLst>
              <a:ext uri="{FF2B5EF4-FFF2-40B4-BE49-F238E27FC236}">
                <a16:creationId xmlns:a16="http://schemas.microsoft.com/office/drawing/2014/main" id="{078F58FE-7BC4-4947-B429-6CA3AD259791}"/>
              </a:ext>
            </a:extLst>
          </p:cNvPr>
          <p:cNvSpPr/>
          <p:nvPr/>
        </p:nvSpPr>
        <p:spPr>
          <a:xfrm rot="5400000">
            <a:off x="5557804" y="4299682"/>
            <a:ext cx="586311" cy="1146575"/>
          </a:xfrm>
          <a:prstGeom prst="upArrow">
            <a:avLst>
              <a:gd name="adj1" fmla="val 39354"/>
              <a:gd name="adj2" fmla="val 50000"/>
            </a:avLst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E8087FC-928E-4FAD-8CFF-8A04A2A96520}"/>
              </a:ext>
            </a:extLst>
          </p:cNvPr>
          <p:cNvSpPr txBox="1"/>
          <p:nvPr/>
        </p:nvSpPr>
        <p:spPr>
          <a:xfrm>
            <a:off x="764289" y="4088139"/>
            <a:ext cx="4501661" cy="156966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</a:p>
          <a:p>
            <a:r>
              <a:rPr kumimoji="1" lang="en-US" altLang="ja-JP" sz="8000" dirty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r>
              <a:rPr lang="en-US" altLang="ja-JP" sz="8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library</a:t>
            </a:r>
            <a:endParaRPr kumimoji="1" lang="en-US" altLang="ja-JP" sz="80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D9A0333-9ACB-4705-AF2C-CC3411045CEF}"/>
              </a:ext>
            </a:extLst>
          </p:cNvPr>
          <p:cNvSpPr txBox="1"/>
          <p:nvPr/>
        </p:nvSpPr>
        <p:spPr>
          <a:xfrm>
            <a:off x="6778869" y="5531517"/>
            <a:ext cx="767859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sz="5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⑥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EB9578D-9FA6-42DB-8716-4FEDA0C8FC50}"/>
              </a:ext>
            </a:extLst>
          </p:cNvPr>
          <p:cNvSpPr txBox="1"/>
          <p:nvPr/>
        </p:nvSpPr>
        <p:spPr>
          <a:xfrm>
            <a:off x="10990386" y="41054"/>
            <a:ext cx="116185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/>
              <a:t>【</a:t>
            </a:r>
            <a:r>
              <a:rPr lang="en-US" altLang="ja-JP" sz="2400" dirty="0"/>
              <a:t>16</a:t>
            </a:r>
            <a:r>
              <a:rPr kumimoji="1" lang="en-US" altLang="ja-JP" sz="2400" dirty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771748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27EDF62A-8640-45E1-AA65-AE635AB5E8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477" y="203509"/>
            <a:ext cx="10555509" cy="6461060"/>
          </a:xfrm>
          <a:prstGeom prst="rect">
            <a:avLst/>
          </a:prstGeom>
        </p:spPr>
      </p:pic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BD11B506-9CD2-4DB2-A663-B0E003E9D39B}"/>
              </a:ext>
            </a:extLst>
          </p:cNvPr>
          <p:cNvSpPr/>
          <p:nvPr/>
        </p:nvSpPr>
        <p:spPr>
          <a:xfrm>
            <a:off x="7737229" y="3596465"/>
            <a:ext cx="3833447" cy="1569660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矢印: 上 5">
            <a:extLst>
              <a:ext uri="{FF2B5EF4-FFF2-40B4-BE49-F238E27FC236}">
                <a16:creationId xmlns:a16="http://schemas.microsoft.com/office/drawing/2014/main" id="{078F58FE-7BC4-4947-B429-6CA3AD259791}"/>
              </a:ext>
            </a:extLst>
          </p:cNvPr>
          <p:cNvSpPr/>
          <p:nvPr/>
        </p:nvSpPr>
        <p:spPr>
          <a:xfrm rot="3926214">
            <a:off x="6960498" y="4802334"/>
            <a:ext cx="586311" cy="1146575"/>
          </a:xfrm>
          <a:prstGeom prst="upArrow">
            <a:avLst>
              <a:gd name="adj1" fmla="val 39354"/>
              <a:gd name="adj2" fmla="val 50000"/>
            </a:avLst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E8087FC-928E-4FAD-8CFF-8A04A2A96520}"/>
              </a:ext>
            </a:extLst>
          </p:cNvPr>
          <p:cNvSpPr txBox="1"/>
          <p:nvPr/>
        </p:nvSpPr>
        <p:spPr>
          <a:xfrm>
            <a:off x="3420208" y="4870682"/>
            <a:ext cx="3420207" cy="156966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</a:p>
          <a:p>
            <a:r>
              <a:rPr kumimoji="1" lang="en-US" altLang="ja-JP" sz="8000" dirty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r>
              <a:rPr kumimoji="1" lang="en-US" altLang="ja-JP" sz="8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park</a:t>
            </a:r>
          </a:p>
          <a:p>
            <a:r>
              <a:rPr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5C50B4D-EF2B-4FA9-8495-C965671EC6CD}"/>
              </a:ext>
            </a:extLst>
          </p:cNvPr>
          <p:cNvSpPr txBox="1"/>
          <p:nvPr/>
        </p:nvSpPr>
        <p:spPr>
          <a:xfrm>
            <a:off x="9173311" y="5229017"/>
            <a:ext cx="767859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sz="5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⑦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5CDF56F-1EC8-40F2-9E71-E0B9C6A38432}"/>
              </a:ext>
            </a:extLst>
          </p:cNvPr>
          <p:cNvSpPr txBox="1"/>
          <p:nvPr/>
        </p:nvSpPr>
        <p:spPr>
          <a:xfrm>
            <a:off x="10990386" y="41054"/>
            <a:ext cx="116185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/>
              <a:t>【</a:t>
            </a:r>
            <a:r>
              <a:rPr lang="en-US" altLang="ja-JP" sz="2400" dirty="0"/>
              <a:t>17</a:t>
            </a:r>
            <a:r>
              <a:rPr kumimoji="1" lang="en-US" altLang="ja-JP" sz="2400" dirty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113104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1F4791E6-A9B7-4B59-A1AC-5A4A1AF019E8}"/>
              </a:ext>
            </a:extLst>
          </p:cNvPr>
          <p:cNvSpPr txBox="1"/>
          <p:nvPr/>
        </p:nvSpPr>
        <p:spPr>
          <a:xfrm>
            <a:off x="-8545" y="28364"/>
            <a:ext cx="57235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5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Today’s  word</a:t>
            </a:r>
            <a:endParaRPr kumimoji="1" lang="ja-JP" altLang="en-US" sz="54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矢印: 折線 2">
            <a:extLst>
              <a:ext uri="{FF2B5EF4-FFF2-40B4-BE49-F238E27FC236}">
                <a16:creationId xmlns:a16="http://schemas.microsoft.com/office/drawing/2014/main" id="{81677DE0-2605-4AF4-941A-4EF4B69BA4F7}"/>
              </a:ext>
            </a:extLst>
          </p:cNvPr>
          <p:cNvSpPr/>
          <p:nvPr/>
        </p:nvSpPr>
        <p:spPr>
          <a:xfrm>
            <a:off x="8890489" y="1552062"/>
            <a:ext cx="2409090" cy="3288323"/>
          </a:xfrm>
          <a:prstGeom prst="bentArrow">
            <a:avLst>
              <a:gd name="adj1" fmla="val 27344"/>
              <a:gd name="adj2" fmla="val 35505"/>
              <a:gd name="adj3" fmla="val 41008"/>
              <a:gd name="adj4" fmla="val 234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" name="矢印: 折線 3">
            <a:extLst>
              <a:ext uri="{FF2B5EF4-FFF2-40B4-BE49-F238E27FC236}">
                <a16:creationId xmlns:a16="http://schemas.microsoft.com/office/drawing/2014/main" id="{8BF20A47-D4C2-47AB-9DDB-7D7024B3AF6F}"/>
              </a:ext>
            </a:extLst>
          </p:cNvPr>
          <p:cNvSpPr/>
          <p:nvPr/>
        </p:nvSpPr>
        <p:spPr>
          <a:xfrm flipH="1">
            <a:off x="445600" y="1599753"/>
            <a:ext cx="2526321" cy="3288323"/>
          </a:xfrm>
          <a:prstGeom prst="bentArrow">
            <a:avLst>
              <a:gd name="adj1" fmla="val 27344"/>
              <a:gd name="adj2" fmla="val 35505"/>
              <a:gd name="adj3" fmla="val 41008"/>
              <a:gd name="adj4" fmla="val 234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5" name="矢印: 上 4">
            <a:extLst>
              <a:ext uri="{FF2B5EF4-FFF2-40B4-BE49-F238E27FC236}">
                <a16:creationId xmlns:a16="http://schemas.microsoft.com/office/drawing/2014/main" id="{9B0D27E8-0610-4B34-872E-CA01536F4367}"/>
              </a:ext>
            </a:extLst>
          </p:cNvPr>
          <p:cNvSpPr/>
          <p:nvPr/>
        </p:nvSpPr>
        <p:spPr>
          <a:xfrm>
            <a:off x="5061435" y="1599753"/>
            <a:ext cx="1529863" cy="3288323"/>
          </a:xfrm>
          <a:prstGeom prst="upArrow">
            <a:avLst>
              <a:gd name="adj1" fmla="val 39406"/>
              <a:gd name="adj2" fmla="val 8528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461EAD2F-1677-44B5-AA56-35BCF36E857B}"/>
              </a:ext>
            </a:extLst>
          </p:cNvPr>
          <p:cNvSpPr txBox="1"/>
          <p:nvPr/>
        </p:nvSpPr>
        <p:spPr>
          <a:xfrm>
            <a:off x="221334" y="5259927"/>
            <a:ext cx="36048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Turn left</a:t>
            </a:r>
            <a:endParaRPr kumimoji="1" lang="ja-JP" altLang="en-US" sz="60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8BE8BC88-A879-4374-884E-B1C9E5108666}"/>
              </a:ext>
            </a:extLst>
          </p:cNvPr>
          <p:cNvSpPr txBox="1"/>
          <p:nvPr/>
        </p:nvSpPr>
        <p:spPr>
          <a:xfrm>
            <a:off x="4193933" y="4799704"/>
            <a:ext cx="360484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Go straight</a:t>
            </a:r>
            <a:endParaRPr kumimoji="1" lang="ja-JP" altLang="en-US" sz="60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DDB1C27-4DBC-47E9-8DCC-7BB545465509}"/>
              </a:ext>
            </a:extLst>
          </p:cNvPr>
          <p:cNvSpPr txBox="1"/>
          <p:nvPr/>
        </p:nvSpPr>
        <p:spPr>
          <a:xfrm>
            <a:off x="7787048" y="5221570"/>
            <a:ext cx="41939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Turn right</a:t>
            </a:r>
            <a:endParaRPr kumimoji="1" lang="ja-JP" altLang="en-US" sz="60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76538668-BF75-4A08-A711-186308A8C57A}"/>
              </a:ext>
            </a:extLst>
          </p:cNvPr>
          <p:cNvSpPr/>
          <p:nvPr/>
        </p:nvSpPr>
        <p:spPr>
          <a:xfrm>
            <a:off x="105510" y="1039619"/>
            <a:ext cx="3853954" cy="569529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FAB52E0C-6CC5-4FE3-908B-A0AE487897E7}"/>
              </a:ext>
            </a:extLst>
          </p:cNvPr>
          <p:cNvSpPr/>
          <p:nvPr/>
        </p:nvSpPr>
        <p:spPr>
          <a:xfrm>
            <a:off x="4038604" y="1035883"/>
            <a:ext cx="3604846" cy="569529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9F7EDB77-F70D-4668-BAF6-05D4162F9312}"/>
              </a:ext>
            </a:extLst>
          </p:cNvPr>
          <p:cNvSpPr/>
          <p:nvPr/>
        </p:nvSpPr>
        <p:spPr>
          <a:xfrm>
            <a:off x="7743087" y="1043405"/>
            <a:ext cx="4255477" cy="569529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D4CBDB9-7645-4436-8BB5-A50857BF86F2}"/>
              </a:ext>
            </a:extLst>
          </p:cNvPr>
          <p:cNvSpPr txBox="1"/>
          <p:nvPr/>
        </p:nvSpPr>
        <p:spPr>
          <a:xfrm>
            <a:off x="10990386" y="41054"/>
            <a:ext cx="116185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/>
              <a:t>【</a:t>
            </a:r>
            <a:r>
              <a:rPr lang="en-US" altLang="ja-JP" sz="2400" dirty="0"/>
              <a:t>18</a:t>
            </a:r>
            <a:r>
              <a:rPr kumimoji="1" lang="en-US" altLang="ja-JP" sz="2400" dirty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366584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4" grpId="1" animBg="1"/>
      <p:bldP spid="5" grpId="0" animBg="1"/>
      <p:bldP spid="5" grpId="1" animBg="1"/>
      <p:bldP spid="6" grpId="0"/>
      <p:bldP spid="6" grpId="1"/>
      <p:bldP spid="7" grpId="0"/>
      <p:bldP spid="7" grpId="1"/>
      <p:bldP spid="8" grpId="0"/>
      <p:bldP spid="9" grpId="0" animBg="1"/>
      <p:bldP spid="9" grpId="1" animBg="1"/>
      <p:bldP spid="10" grpId="0" animBg="1"/>
      <p:bldP spid="10" grpId="1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1-1 道案内（デモンストレーション）中画質">
            <a:hlinkClick r:id="" action="ppaction://media"/>
            <a:extLst>
              <a:ext uri="{FF2B5EF4-FFF2-40B4-BE49-F238E27FC236}">
                <a16:creationId xmlns:a16="http://schemas.microsoft.com/office/drawing/2014/main" id="{1E220D5F-AC05-4B77-921E-2CC4204723A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t="33076" r="36790" b="4451"/>
          <a:stretch/>
        </p:blipFill>
        <p:spPr>
          <a:xfrm>
            <a:off x="8563" y="0"/>
            <a:ext cx="12335837" cy="6858000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DF6E8D00-2F99-4F41-BF76-8E7B6006F066}"/>
              </a:ext>
            </a:extLst>
          </p:cNvPr>
          <p:cNvSpPr txBox="1"/>
          <p:nvPr/>
        </p:nvSpPr>
        <p:spPr>
          <a:xfrm>
            <a:off x="10953750" y="5973"/>
            <a:ext cx="1167343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/>
              <a:t>【</a:t>
            </a:r>
            <a:r>
              <a:rPr lang="en-US" altLang="ja-JP" sz="2400" dirty="0"/>
              <a:t>19</a:t>
            </a:r>
            <a:r>
              <a:rPr kumimoji="1" lang="en-US" altLang="ja-JP" sz="2400" dirty="0"/>
              <a:t>】</a:t>
            </a:r>
            <a:endParaRPr kumimoji="1" lang="ja-JP" altLang="en-US" sz="2400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8BEB3D2E-E698-4EA2-AE4A-FF32AC0366FE}"/>
              </a:ext>
            </a:extLst>
          </p:cNvPr>
          <p:cNvSpPr txBox="1"/>
          <p:nvPr/>
        </p:nvSpPr>
        <p:spPr>
          <a:xfrm>
            <a:off x="70907" y="55849"/>
            <a:ext cx="7631725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A</a:t>
            </a:r>
            <a:r>
              <a:rPr kumimoji="1" lang="ja-JP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（ブラウン）</a:t>
            </a:r>
            <a:r>
              <a:rPr kumimoji="1" lang="en-US" altLang="ja-JP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: Excuse me ?</a:t>
            </a:r>
            <a:endParaRPr kumimoji="1" lang="ja-JP" alt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228AC7E3-7975-4A09-BF8F-025BC8C2B79F}"/>
              </a:ext>
            </a:extLst>
          </p:cNvPr>
          <p:cNvSpPr txBox="1"/>
          <p:nvPr/>
        </p:nvSpPr>
        <p:spPr>
          <a:xfrm>
            <a:off x="70908" y="5425125"/>
            <a:ext cx="7631724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ja-JP" sz="4000" b="1" dirty="0">
                <a:solidFill>
                  <a:schemeClr val="accent5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B</a:t>
            </a:r>
            <a:r>
              <a:rPr lang="ja-JP" altLang="en-US" sz="4000" b="1" dirty="0">
                <a:solidFill>
                  <a:schemeClr val="accent5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（警察官） </a:t>
            </a:r>
            <a:r>
              <a:rPr kumimoji="1" lang="en-US" altLang="ja-JP" sz="4000" b="1" dirty="0">
                <a:solidFill>
                  <a:schemeClr val="accent5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: Yes.</a:t>
            </a:r>
            <a:endParaRPr kumimoji="1" lang="ja-JP" altLang="en-US" sz="4000" b="1" dirty="0">
              <a:solidFill>
                <a:schemeClr val="accent5">
                  <a:lumMod val="50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8D2363FC-C39C-44CC-A98D-32AA54EDD8E2}"/>
              </a:ext>
            </a:extLst>
          </p:cNvPr>
          <p:cNvSpPr txBox="1"/>
          <p:nvPr/>
        </p:nvSpPr>
        <p:spPr>
          <a:xfrm>
            <a:off x="700009" y="41054"/>
            <a:ext cx="7413214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A: I want to go to library</a:t>
            </a:r>
            <a:r>
              <a:rPr kumimoji="1" lang="ja-JP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r>
              <a:rPr kumimoji="1" lang="en-US" altLang="ja-JP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.</a:t>
            </a:r>
          </a:p>
          <a:p>
            <a:r>
              <a:rPr lang="en-US" altLang="ja-JP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    Where is the library</a:t>
            </a:r>
            <a:r>
              <a:rPr lang="ja-JP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r>
              <a:rPr lang="en-US" altLang="ja-JP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?</a:t>
            </a:r>
            <a:endParaRPr kumimoji="1" lang="ja-JP" alt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A4D265C7-722F-4DE4-9913-B5133E95E869}"/>
              </a:ext>
            </a:extLst>
          </p:cNvPr>
          <p:cNvSpPr txBox="1"/>
          <p:nvPr/>
        </p:nvSpPr>
        <p:spPr>
          <a:xfrm>
            <a:off x="557549" y="4194015"/>
            <a:ext cx="11746525" cy="19389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ja-JP" sz="4000" b="1" dirty="0">
                <a:solidFill>
                  <a:schemeClr val="accent5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B</a:t>
            </a:r>
            <a:r>
              <a:rPr kumimoji="1" lang="en-US" altLang="ja-JP" sz="4000" b="1" dirty="0">
                <a:solidFill>
                  <a:schemeClr val="accent5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: OK.</a:t>
            </a:r>
            <a:r>
              <a:rPr lang="en-US" altLang="ja-JP" sz="4000" b="1" dirty="0">
                <a:solidFill>
                  <a:schemeClr val="accent5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  </a:t>
            </a:r>
          </a:p>
          <a:p>
            <a:r>
              <a:rPr lang="en-US" altLang="ja-JP" sz="4000" b="1" dirty="0">
                <a:solidFill>
                  <a:schemeClr val="accent5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    Go straight/Go straight/Turn right.  </a:t>
            </a:r>
          </a:p>
          <a:p>
            <a:r>
              <a:rPr lang="en-US" altLang="ja-JP" sz="4000" b="1" dirty="0">
                <a:solidFill>
                  <a:schemeClr val="accent5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    Go straight. </a:t>
            </a:r>
            <a:r>
              <a:rPr kumimoji="1" lang="en-US" altLang="ja-JP" sz="4000" b="1" dirty="0">
                <a:solidFill>
                  <a:schemeClr val="accent5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 You can </a:t>
            </a:r>
            <a:r>
              <a:rPr lang="en-US" altLang="ja-JP" sz="4000" b="1" dirty="0">
                <a:solidFill>
                  <a:schemeClr val="accent5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see it on your left.</a:t>
            </a:r>
            <a:endParaRPr kumimoji="1" lang="ja-JP" altLang="en-US" sz="4000" b="1" dirty="0">
              <a:solidFill>
                <a:schemeClr val="accent5">
                  <a:lumMod val="50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C6FB6CA-DBF8-437B-8DAC-C11E61B0A47D}"/>
              </a:ext>
            </a:extLst>
          </p:cNvPr>
          <p:cNvSpPr txBox="1"/>
          <p:nvPr/>
        </p:nvSpPr>
        <p:spPr>
          <a:xfrm>
            <a:off x="5734139" y="540596"/>
            <a:ext cx="6569935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A: Thank you. bye bye. </a:t>
            </a:r>
            <a:endParaRPr kumimoji="1" lang="ja-JP" alt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31D4F9D-24FD-4B85-89D9-74C8356E9120}"/>
              </a:ext>
            </a:extLst>
          </p:cNvPr>
          <p:cNvSpPr txBox="1"/>
          <p:nvPr/>
        </p:nvSpPr>
        <p:spPr>
          <a:xfrm>
            <a:off x="5611694" y="3747741"/>
            <a:ext cx="5721432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ja-JP" sz="4000" b="1" dirty="0">
                <a:solidFill>
                  <a:schemeClr val="accent5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B</a:t>
            </a:r>
            <a:r>
              <a:rPr kumimoji="1" lang="en-US" altLang="ja-JP" sz="4000" b="1" dirty="0">
                <a:solidFill>
                  <a:schemeClr val="accent5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: </a:t>
            </a:r>
            <a:r>
              <a:rPr lang="en-US" altLang="ja-JP" sz="4000" b="1" dirty="0">
                <a:solidFill>
                  <a:schemeClr val="accent5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You’re welcome</a:t>
            </a:r>
            <a:r>
              <a:rPr kumimoji="1" lang="en-US" altLang="ja-JP" sz="4000" b="1" dirty="0">
                <a:solidFill>
                  <a:schemeClr val="accent5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.  </a:t>
            </a:r>
            <a:endParaRPr kumimoji="1" lang="ja-JP" altLang="en-US" sz="4000" b="1" dirty="0">
              <a:solidFill>
                <a:schemeClr val="accent5">
                  <a:lumMod val="50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2692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21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1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29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5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55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9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4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B4BF3C9-07F5-4454-A5DD-AB27A0A41C31}"/>
              </a:ext>
            </a:extLst>
          </p:cNvPr>
          <p:cNvSpPr txBox="1"/>
          <p:nvPr/>
        </p:nvSpPr>
        <p:spPr>
          <a:xfrm>
            <a:off x="357809" y="1764328"/>
            <a:ext cx="11328223" cy="2769989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1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endParaRPr kumimoji="1" lang="en-US" altLang="ja-JP" sz="10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7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 プログラミングを使って、</a:t>
            </a:r>
            <a:endParaRPr kumimoji="1" lang="en-US" altLang="ja-JP" sz="7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1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endParaRPr kumimoji="1" lang="en-US" altLang="ja-JP" sz="10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en-US" altLang="ja-JP" sz="7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r>
              <a:rPr kumimoji="1" lang="ja-JP" altLang="en-US" sz="7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道案内ができるようになろう。</a:t>
            </a:r>
            <a:endParaRPr kumimoji="1" lang="en-US" altLang="ja-JP" sz="72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en-US" altLang="ja-JP" sz="1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endParaRPr kumimoji="1" lang="ja-JP" altLang="en-US" sz="10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28F4A51-22C6-4577-90CD-56A6F226419B}"/>
              </a:ext>
            </a:extLst>
          </p:cNvPr>
          <p:cNvSpPr txBox="1"/>
          <p:nvPr/>
        </p:nvSpPr>
        <p:spPr>
          <a:xfrm>
            <a:off x="357809" y="292412"/>
            <a:ext cx="43202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8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Today’s goal</a:t>
            </a:r>
            <a:endParaRPr kumimoji="1" lang="ja-JP" altLang="en-US" sz="48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36C416A-2927-43BA-BFE5-EBF3661926B8}"/>
              </a:ext>
            </a:extLst>
          </p:cNvPr>
          <p:cNvSpPr txBox="1"/>
          <p:nvPr/>
        </p:nvSpPr>
        <p:spPr>
          <a:xfrm>
            <a:off x="10990386" y="41054"/>
            <a:ext cx="1161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/>
              <a:t>【</a:t>
            </a:r>
            <a:r>
              <a:rPr kumimoji="1" lang="ja-JP" altLang="en-US" sz="2400" dirty="0"/>
              <a:t>２</a:t>
            </a:r>
            <a:r>
              <a:rPr kumimoji="1" lang="en-US" altLang="ja-JP" sz="2400" dirty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574234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C5898532-1714-4C50-82C4-FD411373B402}"/>
              </a:ext>
            </a:extLst>
          </p:cNvPr>
          <p:cNvSpPr txBox="1"/>
          <p:nvPr/>
        </p:nvSpPr>
        <p:spPr>
          <a:xfrm>
            <a:off x="228597" y="87923"/>
            <a:ext cx="76317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A</a:t>
            </a:r>
            <a:r>
              <a:rPr kumimoji="1" lang="ja-JP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（ブラウン）</a:t>
            </a:r>
            <a:r>
              <a:rPr kumimoji="1" lang="en-US" altLang="ja-JP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: Excuse me ?</a:t>
            </a:r>
            <a:endParaRPr kumimoji="1" lang="ja-JP" alt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64B1F50-D328-4B6D-B61C-50CD62E1A0F9}"/>
              </a:ext>
            </a:extLst>
          </p:cNvPr>
          <p:cNvSpPr txBox="1"/>
          <p:nvPr/>
        </p:nvSpPr>
        <p:spPr>
          <a:xfrm>
            <a:off x="228598" y="883732"/>
            <a:ext cx="76317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000" b="1" dirty="0">
                <a:solidFill>
                  <a:schemeClr val="accent5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B</a:t>
            </a:r>
            <a:r>
              <a:rPr lang="ja-JP" altLang="en-US" sz="4000" b="1" dirty="0">
                <a:solidFill>
                  <a:schemeClr val="accent5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（警察官） </a:t>
            </a:r>
            <a:r>
              <a:rPr kumimoji="1" lang="en-US" altLang="ja-JP" sz="4000" b="1" dirty="0">
                <a:solidFill>
                  <a:schemeClr val="accent5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: Yes.</a:t>
            </a:r>
            <a:endParaRPr kumimoji="1" lang="ja-JP" altLang="en-US" sz="4000" b="1" dirty="0">
              <a:solidFill>
                <a:schemeClr val="accent5">
                  <a:lumMod val="50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B8DA7468-4F4F-4921-8C35-27C67AB49442}"/>
              </a:ext>
            </a:extLst>
          </p:cNvPr>
          <p:cNvSpPr txBox="1"/>
          <p:nvPr/>
        </p:nvSpPr>
        <p:spPr>
          <a:xfrm>
            <a:off x="228598" y="1679541"/>
            <a:ext cx="77724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A: I want to go to </a:t>
            </a:r>
            <a:r>
              <a:rPr kumimoji="1" lang="ja-JP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○○○○ </a:t>
            </a:r>
            <a:r>
              <a:rPr kumimoji="1" lang="en-US" altLang="ja-JP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.</a:t>
            </a:r>
          </a:p>
          <a:p>
            <a:r>
              <a:rPr lang="en-US" altLang="ja-JP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    Where is the </a:t>
            </a:r>
            <a:r>
              <a:rPr lang="ja-JP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○○○○ </a:t>
            </a:r>
            <a:r>
              <a:rPr lang="en-US" altLang="ja-JP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?</a:t>
            </a:r>
            <a:endParaRPr kumimoji="1" lang="ja-JP" alt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C8283D2-88D6-41C8-9A5E-C5D098BB45B4}"/>
              </a:ext>
            </a:extLst>
          </p:cNvPr>
          <p:cNvSpPr txBox="1"/>
          <p:nvPr/>
        </p:nvSpPr>
        <p:spPr>
          <a:xfrm>
            <a:off x="228597" y="3066727"/>
            <a:ext cx="1174652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000" b="1" dirty="0">
                <a:solidFill>
                  <a:schemeClr val="accent5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B</a:t>
            </a:r>
            <a:r>
              <a:rPr kumimoji="1" lang="en-US" altLang="ja-JP" sz="4000" b="1" dirty="0">
                <a:solidFill>
                  <a:schemeClr val="accent5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: OK.</a:t>
            </a:r>
            <a:r>
              <a:rPr lang="en-US" altLang="ja-JP" sz="4000" b="1" dirty="0">
                <a:solidFill>
                  <a:schemeClr val="accent5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  </a:t>
            </a:r>
          </a:p>
          <a:p>
            <a:r>
              <a:rPr lang="en-US" altLang="ja-JP" sz="4000" b="1" dirty="0">
                <a:solidFill>
                  <a:schemeClr val="accent5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    Go straight/Go straight/Turn right.  </a:t>
            </a:r>
          </a:p>
          <a:p>
            <a:r>
              <a:rPr lang="en-US" altLang="ja-JP" sz="4000" b="1" dirty="0">
                <a:solidFill>
                  <a:schemeClr val="accent5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    Go straight. </a:t>
            </a:r>
            <a:r>
              <a:rPr kumimoji="1" lang="en-US" altLang="ja-JP" sz="4000" b="1" dirty="0">
                <a:solidFill>
                  <a:schemeClr val="accent5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 You can </a:t>
            </a:r>
            <a:r>
              <a:rPr lang="en-US" altLang="ja-JP" sz="4000" b="1" dirty="0">
                <a:solidFill>
                  <a:schemeClr val="accent5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see it on your left.</a:t>
            </a:r>
            <a:endParaRPr kumimoji="1" lang="ja-JP" altLang="en-US" sz="4000" b="1" dirty="0">
              <a:solidFill>
                <a:schemeClr val="accent5">
                  <a:lumMod val="50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0F25441E-361B-4C06-8EF2-AF882414D511}"/>
              </a:ext>
            </a:extLst>
          </p:cNvPr>
          <p:cNvSpPr txBox="1"/>
          <p:nvPr/>
        </p:nvSpPr>
        <p:spPr>
          <a:xfrm>
            <a:off x="228597" y="5117818"/>
            <a:ext cx="69107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A: Thank you. bye bye. </a:t>
            </a:r>
            <a:endParaRPr kumimoji="1" lang="ja-JP" alt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F0CFF9CE-4214-4AF0-B775-B6F1A67A7744}"/>
              </a:ext>
            </a:extLst>
          </p:cNvPr>
          <p:cNvSpPr txBox="1"/>
          <p:nvPr/>
        </p:nvSpPr>
        <p:spPr>
          <a:xfrm>
            <a:off x="228597" y="5913627"/>
            <a:ext cx="69107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000" b="1" dirty="0">
                <a:solidFill>
                  <a:schemeClr val="accent5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B</a:t>
            </a:r>
            <a:r>
              <a:rPr kumimoji="1" lang="en-US" altLang="ja-JP" sz="4000" b="1" dirty="0">
                <a:solidFill>
                  <a:schemeClr val="accent5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: </a:t>
            </a:r>
            <a:r>
              <a:rPr lang="en-US" altLang="ja-JP" sz="4000" b="1" dirty="0">
                <a:solidFill>
                  <a:schemeClr val="accent5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You’re welcome</a:t>
            </a:r>
            <a:r>
              <a:rPr kumimoji="1" lang="en-US" altLang="ja-JP" sz="4000" b="1" dirty="0">
                <a:solidFill>
                  <a:schemeClr val="accent5">
                    <a:lumMod val="50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.  </a:t>
            </a:r>
            <a:endParaRPr kumimoji="1" lang="ja-JP" altLang="en-US" sz="4000" b="1" dirty="0">
              <a:solidFill>
                <a:schemeClr val="accent5">
                  <a:lumMod val="50000"/>
                </a:scheme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77305CF6-2BB1-4AA4-B110-F780903A6F02}"/>
              </a:ext>
            </a:extLst>
          </p:cNvPr>
          <p:cNvSpPr txBox="1"/>
          <p:nvPr/>
        </p:nvSpPr>
        <p:spPr>
          <a:xfrm>
            <a:off x="10990386" y="41054"/>
            <a:ext cx="116185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/>
              <a:t>【20】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1978501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7CF274F1-CF22-423D-86C0-9B82E3E90744}"/>
              </a:ext>
            </a:extLst>
          </p:cNvPr>
          <p:cNvSpPr txBox="1"/>
          <p:nvPr/>
        </p:nvSpPr>
        <p:spPr>
          <a:xfrm>
            <a:off x="211016" y="5557615"/>
            <a:ext cx="118168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>
                <a:hlinkClick r:id="rId3"/>
              </a:rPr>
              <a:t>https://www2.nhk.or.jp/school/movie/bangumi.cgi?das_id=D0005140239_00000#in=193&amp;out=215</a:t>
            </a:r>
            <a:endParaRPr kumimoji="1" lang="ja-JP" altLang="en-US" sz="2000" dirty="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2ABB55E-108F-4C24-8F7D-ECE96342885E}"/>
              </a:ext>
            </a:extLst>
          </p:cNvPr>
          <p:cNvSpPr txBox="1"/>
          <p:nvPr/>
        </p:nvSpPr>
        <p:spPr>
          <a:xfrm>
            <a:off x="1251438" y="314659"/>
            <a:ext cx="10357339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NHK</a:t>
            </a:r>
            <a:r>
              <a:rPr lang="ja-JP" altLang="en-US" sz="6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r>
              <a:rPr lang="en-US" altLang="ja-JP" sz="6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for</a:t>
            </a:r>
            <a:r>
              <a:rPr lang="ja-JP" altLang="en-US" sz="6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r>
              <a:rPr lang="en-US" altLang="ja-JP" sz="6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school</a:t>
            </a:r>
          </a:p>
          <a:p>
            <a:r>
              <a:rPr kumimoji="1" lang="en-US" altLang="ja-JP" sz="1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</a:p>
          <a:p>
            <a:r>
              <a:rPr kumimoji="1" lang="ja-JP" altLang="en-US" sz="6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映像教材</a:t>
            </a:r>
            <a:r>
              <a:rPr kumimoji="1" lang="en-US" altLang="ja-JP" sz="6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(</a:t>
            </a:r>
            <a:r>
              <a:rPr kumimoji="1" lang="ja-JP" altLang="en-US" sz="6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エイゴビート</a:t>
            </a:r>
            <a:r>
              <a:rPr kumimoji="1" lang="en-US" altLang="ja-JP" sz="6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)</a:t>
            </a:r>
          </a:p>
          <a:p>
            <a:r>
              <a:rPr lang="ja-JP" altLang="en-US" sz="1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endParaRPr lang="en-US" altLang="ja-JP" sz="10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lang="en-US" altLang="ja-JP" sz="10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6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「 ここを右に曲がる 」</a:t>
            </a:r>
            <a:endParaRPr lang="en-US" altLang="ja-JP" sz="66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0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1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endParaRPr kumimoji="1" lang="en-US" altLang="ja-JP" sz="10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6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３：１３～３：３５を視聴！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B7D0E46-DB72-490E-A1FA-2623BFDA95FD}"/>
              </a:ext>
            </a:extLst>
          </p:cNvPr>
          <p:cNvSpPr txBox="1"/>
          <p:nvPr/>
        </p:nvSpPr>
        <p:spPr>
          <a:xfrm>
            <a:off x="10990386" y="41054"/>
            <a:ext cx="116185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/>
              <a:t>【</a:t>
            </a:r>
            <a:r>
              <a:rPr lang="en-US" altLang="ja-JP" sz="2400" dirty="0"/>
              <a:t>21</a:t>
            </a:r>
            <a:r>
              <a:rPr kumimoji="1" lang="en-US" altLang="ja-JP" sz="2400" dirty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042836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90FB0F13-118B-4593-8983-827DF3599A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CC7C9CFE-7504-4385-A878-291FCF3C6AD7}"/>
              </a:ext>
            </a:extLst>
          </p:cNvPr>
          <p:cNvSpPr/>
          <p:nvPr/>
        </p:nvSpPr>
        <p:spPr>
          <a:xfrm>
            <a:off x="140680" y="562708"/>
            <a:ext cx="1037492" cy="802266"/>
          </a:xfrm>
          <a:prstGeom prst="round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矢印: 左 4">
            <a:extLst>
              <a:ext uri="{FF2B5EF4-FFF2-40B4-BE49-F238E27FC236}">
                <a16:creationId xmlns:a16="http://schemas.microsoft.com/office/drawing/2014/main" id="{CB91ED90-2E63-4CCF-89F8-7DE308D019BC}"/>
              </a:ext>
            </a:extLst>
          </p:cNvPr>
          <p:cNvSpPr/>
          <p:nvPr/>
        </p:nvSpPr>
        <p:spPr>
          <a:xfrm>
            <a:off x="1195757" y="492368"/>
            <a:ext cx="1037492" cy="802266"/>
          </a:xfrm>
          <a:prstGeom prst="leftArrow">
            <a:avLst>
              <a:gd name="adj1" fmla="val 41232"/>
              <a:gd name="adj2" fmla="val 74111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CAA467D7-4132-41FA-B924-7D78A88C0E02}"/>
              </a:ext>
            </a:extLst>
          </p:cNvPr>
          <p:cNvSpPr txBox="1"/>
          <p:nvPr/>
        </p:nvSpPr>
        <p:spPr>
          <a:xfrm>
            <a:off x="2250835" y="492369"/>
            <a:ext cx="7684474" cy="1569660"/>
          </a:xfrm>
          <a:prstGeom prst="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48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r>
              <a:rPr lang="ja-JP" altLang="en-US" sz="48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② 「シーン１」 に なっている</a:t>
            </a:r>
            <a:endParaRPr lang="en-US" altLang="ja-JP" sz="48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sz="48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　　 ことを確認する</a:t>
            </a:r>
            <a:endParaRPr kumimoji="1" lang="ja-JP" altLang="en-US" sz="48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A21B1DEE-3BCB-44FB-A749-B7C05894F035}"/>
              </a:ext>
            </a:extLst>
          </p:cNvPr>
          <p:cNvSpPr/>
          <p:nvPr/>
        </p:nvSpPr>
        <p:spPr>
          <a:xfrm>
            <a:off x="140680" y="4130697"/>
            <a:ext cx="3851028" cy="2445949"/>
          </a:xfrm>
          <a:prstGeom prst="roundRect">
            <a:avLst>
              <a:gd name="adj" fmla="val 12966"/>
            </a:avLst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C741C911-B3AD-44BC-89E7-112488969094}"/>
              </a:ext>
            </a:extLst>
          </p:cNvPr>
          <p:cNvSpPr txBox="1"/>
          <p:nvPr/>
        </p:nvSpPr>
        <p:spPr>
          <a:xfrm>
            <a:off x="2681652" y="4436427"/>
            <a:ext cx="767859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sz="5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①</a:t>
            </a:r>
          </a:p>
        </p:txBody>
      </p:sp>
      <p:sp>
        <p:nvSpPr>
          <p:cNvPr id="10" name="四角形: 角を丸くする 9">
            <a:extLst>
              <a:ext uri="{FF2B5EF4-FFF2-40B4-BE49-F238E27FC236}">
                <a16:creationId xmlns:a16="http://schemas.microsoft.com/office/drawing/2014/main" id="{0109D774-E6D0-4781-B636-CB0964B95944}"/>
              </a:ext>
            </a:extLst>
          </p:cNvPr>
          <p:cNvSpPr/>
          <p:nvPr/>
        </p:nvSpPr>
        <p:spPr>
          <a:xfrm>
            <a:off x="4132388" y="5715000"/>
            <a:ext cx="879227" cy="861646"/>
          </a:xfrm>
          <a:prstGeom prst="roundRect">
            <a:avLst>
              <a:gd name="adj" fmla="val 12966"/>
            </a:avLst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矢印: 左 12">
            <a:extLst>
              <a:ext uri="{FF2B5EF4-FFF2-40B4-BE49-F238E27FC236}">
                <a16:creationId xmlns:a16="http://schemas.microsoft.com/office/drawing/2014/main" id="{3FDFCB3D-A474-4E17-8FAC-139FD44D9DBF}"/>
              </a:ext>
            </a:extLst>
          </p:cNvPr>
          <p:cNvSpPr/>
          <p:nvPr/>
        </p:nvSpPr>
        <p:spPr>
          <a:xfrm rot="20086725">
            <a:off x="5022377" y="5146585"/>
            <a:ext cx="1103988" cy="802266"/>
          </a:xfrm>
          <a:prstGeom prst="leftArrow">
            <a:avLst>
              <a:gd name="adj1" fmla="val 43393"/>
              <a:gd name="adj2" fmla="val 74111"/>
            </a:avLst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2EA2F6A-427F-439A-B3C4-2BC2943D5282}"/>
              </a:ext>
            </a:extLst>
          </p:cNvPr>
          <p:cNvSpPr txBox="1"/>
          <p:nvPr/>
        </p:nvSpPr>
        <p:spPr>
          <a:xfrm>
            <a:off x="6011608" y="4726260"/>
            <a:ext cx="5826366" cy="830997"/>
          </a:xfrm>
          <a:prstGeom prst="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48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r>
              <a:rPr lang="ja-JP" altLang="en-US" sz="48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③ 「関数」をクリック</a:t>
            </a:r>
            <a:endParaRPr kumimoji="1" lang="ja-JP" altLang="en-US" sz="48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06C183CE-8D63-4B0A-B9BF-7DE03AF16F1C}"/>
              </a:ext>
            </a:extLst>
          </p:cNvPr>
          <p:cNvSpPr txBox="1"/>
          <p:nvPr/>
        </p:nvSpPr>
        <p:spPr>
          <a:xfrm>
            <a:off x="10990386" y="41054"/>
            <a:ext cx="116185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/>
              <a:t>【</a:t>
            </a:r>
            <a:r>
              <a:rPr lang="en-US" altLang="ja-JP" sz="2400" dirty="0"/>
              <a:t>22</a:t>
            </a:r>
            <a:r>
              <a:rPr kumimoji="1" lang="en-US" altLang="ja-JP" sz="2400" dirty="0"/>
              <a:t>】</a:t>
            </a:r>
            <a:endParaRPr kumimoji="1" lang="ja-JP" altLang="en-US" sz="2400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1604BB21-7B99-4BCE-A03D-40A8FC6E16B8}"/>
              </a:ext>
            </a:extLst>
          </p:cNvPr>
          <p:cNvSpPr txBox="1"/>
          <p:nvPr/>
        </p:nvSpPr>
        <p:spPr>
          <a:xfrm>
            <a:off x="9594168" y="5809956"/>
            <a:ext cx="365760" cy="207749"/>
          </a:xfrm>
          <a:prstGeom prst="rect">
            <a:avLst/>
          </a:prstGeom>
          <a:solidFill>
            <a:srgbClr val="E26714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750" b="1" dirty="0">
                <a:solidFill>
                  <a:schemeClr val="bg1"/>
                </a:solidFill>
              </a:rPr>
              <a:t>You</a:t>
            </a:r>
            <a:endParaRPr kumimoji="1" lang="ja-JP" altLang="en-US" sz="7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983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8" grpId="0" animBg="1"/>
      <p:bldP spid="8" grpId="1" animBg="1"/>
      <p:bldP spid="9" grpId="0" animBg="1"/>
      <p:bldP spid="9" grpId="1" animBg="1"/>
      <p:bldP spid="10" grpId="0" animBg="1"/>
      <p:bldP spid="13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97B88B01-1128-4BEF-A170-670960BCFE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FF10F797-1333-4C86-A9DF-860D3161DB32}"/>
              </a:ext>
            </a:extLst>
          </p:cNvPr>
          <p:cNvSpPr/>
          <p:nvPr/>
        </p:nvSpPr>
        <p:spPr>
          <a:xfrm>
            <a:off x="7174526" y="1723292"/>
            <a:ext cx="3182812" cy="1438387"/>
          </a:xfrm>
          <a:prstGeom prst="roundRect">
            <a:avLst>
              <a:gd name="adj" fmla="val 12966"/>
            </a:avLst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40F6AE4B-EC14-4C52-B454-C17AC1B7A92E}"/>
              </a:ext>
            </a:extLst>
          </p:cNvPr>
          <p:cNvSpPr/>
          <p:nvPr/>
        </p:nvSpPr>
        <p:spPr>
          <a:xfrm>
            <a:off x="4873878" y="1943099"/>
            <a:ext cx="2098424" cy="2971799"/>
          </a:xfrm>
          <a:prstGeom prst="roundRect">
            <a:avLst>
              <a:gd name="adj" fmla="val 12546"/>
            </a:avLst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3AB6CCE2-B160-4AF0-884B-A8FEABFF48A9}"/>
              </a:ext>
            </a:extLst>
          </p:cNvPr>
          <p:cNvSpPr/>
          <p:nvPr/>
        </p:nvSpPr>
        <p:spPr>
          <a:xfrm>
            <a:off x="9369670" y="3286198"/>
            <a:ext cx="2455987" cy="2971798"/>
          </a:xfrm>
          <a:prstGeom prst="roundRect">
            <a:avLst>
              <a:gd name="adj" fmla="val 11655"/>
            </a:avLst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矢印: 左 8">
            <a:extLst>
              <a:ext uri="{FF2B5EF4-FFF2-40B4-BE49-F238E27FC236}">
                <a16:creationId xmlns:a16="http://schemas.microsoft.com/office/drawing/2014/main" id="{97B40326-DCA8-482D-8447-D4BB100A8499}"/>
              </a:ext>
            </a:extLst>
          </p:cNvPr>
          <p:cNvSpPr/>
          <p:nvPr/>
        </p:nvSpPr>
        <p:spPr>
          <a:xfrm>
            <a:off x="8629036" y="3261309"/>
            <a:ext cx="720918" cy="550922"/>
          </a:xfrm>
          <a:prstGeom prst="leftArrow">
            <a:avLst>
              <a:gd name="adj1" fmla="val 41232"/>
              <a:gd name="adj2" fmla="val 74111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1" name="矢印: 左 10">
            <a:extLst>
              <a:ext uri="{FF2B5EF4-FFF2-40B4-BE49-F238E27FC236}">
                <a16:creationId xmlns:a16="http://schemas.microsoft.com/office/drawing/2014/main" id="{283D7A06-0C4C-4F93-99FD-27CFAE976C9C}"/>
              </a:ext>
            </a:extLst>
          </p:cNvPr>
          <p:cNvSpPr/>
          <p:nvPr/>
        </p:nvSpPr>
        <p:spPr>
          <a:xfrm rot="10800000">
            <a:off x="6984018" y="3919408"/>
            <a:ext cx="858772" cy="550922"/>
          </a:xfrm>
          <a:prstGeom prst="leftArrow">
            <a:avLst>
              <a:gd name="adj1" fmla="val 41232"/>
              <a:gd name="adj2" fmla="val 74111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48C9CD0F-06A9-4037-8EF1-EDF934732354}"/>
              </a:ext>
            </a:extLst>
          </p:cNvPr>
          <p:cNvSpPr txBox="1"/>
          <p:nvPr/>
        </p:nvSpPr>
        <p:spPr>
          <a:xfrm>
            <a:off x="7204487" y="3165227"/>
            <a:ext cx="1538883" cy="33938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ja-JP" altLang="en-US" sz="4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プログラム</a:t>
            </a:r>
            <a:endParaRPr kumimoji="1" lang="en-US" altLang="ja-JP" sz="44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4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　　　作り</a:t>
            </a:r>
          </a:p>
        </p:txBody>
      </p:sp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FE0D154E-33BC-4ED9-917C-DDF6E84E6D21}"/>
              </a:ext>
            </a:extLst>
          </p:cNvPr>
          <p:cNvSpPr/>
          <p:nvPr/>
        </p:nvSpPr>
        <p:spPr>
          <a:xfrm>
            <a:off x="1834662" y="3135637"/>
            <a:ext cx="556846" cy="676594"/>
          </a:xfrm>
          <a:prstGeom prst="round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四角形: 角を丸くする 13">
            <a:extLst>
              <a:ext uri="{FF2B5EF4-FFF2-40B4-BE49-F238E27FC236}">
                <a16:creationId xmlns:a16="http://schemas.microsoft.com/office/drawing/2014/main" id="{ACCB332A-A7C0-4A68-BE36-DC8595AFF300}"/>
              </a:ext>
            </a:extLst>
          </p:cNvPr>
          <p:cNvSpPr/>
          <p:nvPr/>
        </p:nvSpPr>
        <p:spPr>
          <a:xfrm>
            <a:off x="2199547" y="1723291"/>
            <a:ext cx="701915" cy="676595"/>
          </a:xfrm>
          <a:prstGeom prst="round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矢印: 上向き折線 14">
            <a:extLst>
              <a:ext uri="{FF2B5EF4-FFF2-40B4-BE49-F238E27FC236}">
                <a16:creationId xmlns:a16="http://schemas.microsoft.com/office/drawing/2014/main" id="{6657FD6E-AA94-48A6-8BB8-F3DDDBAD8794}"/>
              </a:ext>
            </a:extLst>
          </p:cNvPr>
          <p:cNvSpPr/>
          <p:nvPr/>
        </p:nvSpPr>
        <p:spPr>
          <a:xfrm rot="16200000" flipV="1">
            <a:off x="1627506" y="2488103"/>
            <a:ext cx="1344173" cy="430014"/>
          </a:xfrm>
          <a:prstGeom prst="bentUpArrow">
            <a:avLst>
              <a:gd name="adj1" fmla="val 18684"/>
              <a:gd name="adj2" fmla="val 31316"/>
              <a:gd name="adj3" fmla="val 40790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16E4FFF3-85F7-4C3E-84AC-77C9FF78F2BA}"/>
              </a:ext>
            </a:extLst>
          </p:cNvPr>
          <p:cNvSpPr txBox="1"/>
          <p:nvPr/>
        </p:nvSpPr>
        <p:spPr>
          <a:xfrm>
            <a:off x="10990386" y="41054"/>
            <a:ext cx="116185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/>
              <a:t>【</a:t>
            </a:r>
            <a:r>
              <a:rPr lang="en-US" altLang="ja-JP" sz="2400" dirty="0"/>
              <a:t>23</a:t>
            </a:r>
            <a:r>
              <a:rPr kumimoji="1" lang="en-US" altLang="ja-JP" sz="2400" dirty="0"/>
              <a:t>】</a:t>
            </a:r>
            <a:endParaRPr kumimoji="1" lang="ja-JP" altLang="en-US" sz="2400" dirty="0"/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74714E0F-A4C3-4F40-AEFA-7C5EC87A2CFF}"/>
              </a:ext>
            </a:extLst>
          </p:cNvPr>
          <p:cNvSpPr txBox="1"/>
          <p:nvPr/>
        </p:nvSpPr>
        <p:spPr>
          <a:xfrm>
            <a:off x="9594168" y="5809956"/>
            <a:ext cx="365760" cy="207749"/>
          </a:xfrm>
          <a:prstGeom prst="rect">
            <a:avLst/>
          </a:prstGeom>
          <a:solidFill>
            <a:srgbClr val="E26714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750" b="1" dirty="0">
                <a:solidFill>
                  <a:schemeClr val="bg1"/>
                </a:solidFill>
              </a:rPr>
              <a:t>You</a:t>
            </a:r>
            <a:endParaRPr kumimoji="1" lang="ja-JP" altLang="en-US" sz="750" b="1" dirty="0">
              <a:solidFill>
                <a:schemeClr val="bg1"/>
              </a:solidFill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C62B48AF-57AA-41BC-93B1-265A45F92521}"/>
              </a:ext>
            </a:extLst>
          </p:cNvPr>
          <p:cNvSpPr txBox="1"/>
          <p:nvPr/>
        </p:nvSpPr>
        <p:spPr>
          <a:xfrm>
            <a:off x="5067310" y="2854281"/>
            <a:ext cx="365760" cy="207749"/>
          </a:xfrm>
          <a:prstGeom prst="rect">
            <a:avLst/>
          </a:prstGeom>
          <a:solidFill>
            <a:srgbClr val="E26714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750" b="1" dirty="0">
                <a:solidFill>
                  <a:schemeClr val="bg1"/>
                </a:solidFill>
              </a:rPr>
              <a:t>You</a:t>
            </a:r>
            <a:endParaRPr kumimoji="1" lang="ja-JP" altLang="en-US" sz="7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662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 animBg="1"/>
      <p:bldP spid="8" grpId="0" animBg="1"/>
      <p:bldP spid="9" grpId="0" animBg="1"/>
      <p:bldP spid="11" grpId="0" animBg="1"/>
      <p:bldP spid="12" grpId="0"/>
      <p:bldP spid="13" grpId="0" animBg="1"/>
      <p:bldP spid="14" grpId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15CED3FD-6010-48E3-B13A-D7761FD613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  <a:ln>
            <a:solidFill>
              <a:srgbClr val="00B0F0"/>
            </a:solidFill>
          </a:ln>
        </p:spPr>
      </p:pic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44D9EA55-9E2E-4433-8876-C69626EAEE9A}"/>
              </a:ext>
            </a:extLst>
          </p:cNvPr>
          <p:cNvSpPr/>
          <p:nvPr/>
        </p:nvSpPr>
        <p:spPr>
          <a:xfrm>
            <a:off x="3712464" y="983329"/>
            <a:ext cx="553214" cy="676595"/>
          </a:xfrm>
          <a:prstGeom prst="roundRect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矢印: 左 4">
            <a:extLst>
              <a:ext uri="{FF2B5EF4-FFF2-40B4-BE49-F238E27FC236}">
                <a16:creationId xmlns:a16="http://schemas.microsoft.com/office/drawing/2014/main" id="{DBC12A4C-99A7-4705-8CDB-B10F6BB0BCC0}"/>
              </a:ext>
            </a:extLst>
          </p:cNvPr>
          <p:cNvSpPr/>
          <p:nvPr/>
        </p:nvSpPr>
        <p:spPr>
          <a:xfrm rot="20947605">
            <a:off x="4347346" y="550055"/>
            <a:ext cx="1342185" cy="802266"/>
          </a:xfrm>
          <a:prstGeom prst="leftArrow">
            <a:avLst>
              <a:gd name="adj1" fmla="val 41232"/>
              <a:gd name="adj2" fmla="val 74111"/>
            </a:avLst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4D0DA1EB-E112-440D-9B09-7732147DCC82}"/>
              </a:ext>
            </a:extLst>
          </p:cNvPr>
          <p:cNvSpPr/>
          <p:nvPr/>
        </p:nvSpPr>
        <p:spPr>
          <a:xfrm>
            <a:off x="3068515" y="3663475"/>
            <a:ext cx="791308" cy="506190"/>
          </a:xfrm>
          <a:prstGeom prst="roundRect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08F726B-AD74-470F-BBE1-C412615D4DA3}"/>
              </a:ext>
            </a:extLst>
          </p:cNvPr>
          <p:cNvSpPr txBox="1"/>
          <p:nvPr/>
        </p:nvSpPr>
        <p:spPr>
          <a:xfrm>
            <a:off x="2372439" y="5174799"/>
            <a:ext cx="3226776" cy="830997"/>
          </a:xfrm>
          <a:prstGeom prst="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ja-JP" altLang="en-US" sz="48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実行ボタン</a:t>
            </a:r>
            <a:endParaRPr kumimoji="1" lang="ja-JP" altLang="en-US" sz="48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" name="矢印: 左 8">
            <a:extLst>
              <a:ext uri="{FF2B5EF4-FFF2-40B4-BE49-F238E27FC236}">
                <a16:creationId xmlns:a16="http://schemas.microsoft.com/office/drawing/2014/main" id="{ED9686CA-0FFB-4B02-BB35-A61C83ECF3DD}"/>
              </a:ext>
            </a:extLst>
          </p:cNvPr>
          <p:cNvSpPr/>
          <p:nvPr/>
        </p:nvSpPr>
        <p:spPr>
          <a:xfrm rot="5400000">
            <a:off x="2980946" y="4300602"/>
            <a:ext cx="907064" cy="802266"/>
          </a:xfrm>
          <a:prstGeom prst="leftArrow">
            <a:avLst>
              <a:gd name="adj1" fmla="val 41232"/>
              <a:gd name="adj2" fmla="val 56576"/>
            </a:avLst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91AED68C-BCFD-45C1-9E79-8688C9CD610F}"/>
              </a:ext>
            </a:extLst>
          </p:cNvPr>
          <p:cNvSpPr txBox="1"/>
          <p:nvPr/>
        </p:nvSpPr>
        <p:spPr>
          <a:xfrm>
            <a:off x="11007971" y="5884"/>
            <a:ext cx="116185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/>
              <a:t>【</a:t>
            </a:r>
            <a:r>
              <a:rPr lang="en-US" altLang="ja-JP" sz="2400" dirty="0"/>
              <a:t>24</a:t>
            </a:r>
            <a:r>
              <a:rPr kumimoji="1" lang="en-US" altLang="ja-JP" sz="2400" dirty="0"/>
              <a:t>】</a:t>
            </a:r>
            <a:endParaRPr kumimoji="1" lang="ja-JP" altLang="en-US" sz="2400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293F93E-E46C-47BC-8295-6812D9C71785}"/>
              </a:ext>
            </a:extLst>
          </p:cNvPr>
          <p:cNvSpPr txBox="1"/>
          <p:nvPr/>
        </p:nvSpPr>
        <p:spPr>
          <a:xfrm>
            <a:off x="5599215" y="401535"/>
            <a:ext cx="6541473" cy="830997"/>
          </a:xfrm>
          <a:prstGeom prst="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ja-JP" altLang="en-US" sz="48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画面の拡大・縮小ボタン</a:t>
            </a:r>
            <a:endParaRPr kumimoji="1" lang="ja-JP" altLang="en-US" sz="48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EA047AB5-C69C-49CB-AD52-88ABF8AA8827}"/>
              </a:ext>
            </a:extLst>
          </p:cNvPr>
          <p:cNvSpPr txBox="1"/>
          <p:nvPr/>
        </p:nvSpPr>
        <p:spPr>
          <a:xfrm>
            <a:off x="9594168" y="5809956"/>
            <a:ext cx="365760" cy="207749"/>
          </a:xfrm>
          <a:prstGeom prst="rect">
            <a:avLst/>
          </a:prstGeom>
          <a:solidFill>
            <a:srgbClr val="E26714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750" b="1" dirty="0">
                <a:solidFill>
                  <a:schemeClr val="bg1"/>
                </a:solidFill>
              </a:rPr>
              <a:t>You</a:t>
            </a:r>
            <a:endParaRPr kumimoji="1" lang="ja-JP" altLang="en-US" sz="750" b="1" dirty="0">
              <a:solidFill>
                <a:schemeClr val="bg1"/>
              </a:solidFill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4E15F146-4964-413D-A767-7B7AA325EAA7}"/>
              </a:ext>
            </a:extLst>
          </p:cNvPr>
          <p:cNvSpPr txBox="1"/>
          <p:nvPr/>
        </p:nvSpPr>
        <p:spPr>
          <a:xfrm>
            <a:off x="5062025" y="2853396"/>
            <a:ext cx="365760" cy="207749"/>
          </a:xfrm>
          <a:prstGeom prst="rect">
            <a:avLst/>
          </a:prstGeom>
          <a:solidFill>
            <a:srgbClr val="E26714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750" b="1" dirty="0">
                <a:solidFill>
                  <a:schemeClr val="bg1"/>
                </a:solidFill>
              </a:rPr>
              <a:t>You</a:t>
            </a:r>
            <a:endParaRPr kumimoji="1" lang="ja-JP" altLang="en-US" sz="7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6234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7" grpId="0" animBg="1"/>
      <p:bldP spid="8" grpId="0" animBg="1"/>
      <p:bldP spid="9" grpId="0" animBg="1"/>
      <p:bldP spid="6" grpId="0" animBg="1"/>
      <p:bldP spid="6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12 シーン１デモ動画（LINE entry オフライン版） v2.0.17 2021-01-10 00-00-46">
            <a:hlinkClick r:id="" action="ppaction://media"/>
            <a:extLst>
              <a:ext uri="{FF2B5EF4-FFF2-40B4-BE49-F238E27FC236}">
                <a16:creationId xmlns:a16="http://schemas.microsoft.com/office/drawing/2014/main" id="{A6A8FB13-9AB1-4F71-944F-4DD0A2EC0487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6398" end="3235.733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274638"/>
            <a:ext cx="12192000" cy="630872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16EF9F27-721F-44C4-B519-FC4039CFCD9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1347" y="784592"/>
            <a:ext cx="4540653" cy="5053501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74F6AFF-EB77-4CC0-A317-DAB07A62152C}"/>
              </a:ext>
            </a:extLst>
          </p:cNvPr>
          <p:cNvSpPr txBox="1"/>
          <p:nvPr/>
        </p:nvSpPr>
        <p:spPr>
          <a:xfrm>
            <a:off x="10990386" y="41054"/>
            <a:ext cx="116185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/>
              <a:t>【</a:t>
            </a:r>
            <a:r>
              <a:rPr lang="en-US" altLang="ja-JP" sz="2400" dirty="0"/>
              <a:t>25</a:t>
            </a:r>
            <a:r>
              <a:rPr kumimoji="1" lang="en-US" altLang="ja-JP" sz="2400" dirty="0"/>
              <a:t>】</a:t>
            </a:r>
            <a:endParaRPr kumimoji="1" lang="ja-JP" altLang="en-US" sz="2400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2AC3A056-76AE-4F57-9966-3D2DF1FA0652}"/>
              </a:ext>
            </a:extLst>
          </p:cNvPr>
          <p:cNvSpPr txBox="1"/>
          <p:nvPr/>
        </p:nvSpPr>
        <p:spPr>
          <a:xfrm>
            <a:off x="8004516" y="5289451"/>
            <a:ext cx="562707" cy="307777"/>
          </a:xfrm>
          <a:prstGeom prst="rect">
            <a:avLst/>
          </a:prstGeom>
          <a:solidFill>
            <a:srgbClr val="E26714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1400" b="1" dirty="0">
                <a:solidFill>
                  <a:schemeClr val="bg1"/>
                </a:solidFill>
              </a:rPr>
              <a:t>You</a:t>
            </a:r>
            <a:endParaRPr kumimoji="1" lang="ja-JP" altLang="en-US" sz="1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550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0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61FC184B-2880-42AC-A49F-637895080D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276" y="50867"/>
            <a:ext cx="5612383" cy="5787223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AFCC3C3D-B70E-4845-858A-39407688FF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4795" y="68452"/>
            <a:ext cx="5486354" cy="5400360"/>
          </a:xfrm>
          <a:prstGeom prst="rect">
            <a:avLst/>
          </a:prstGeom>
        </p:spPr>
      </p:pic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6D817CA9-6E77-4897-8AF4-57F7343D9070}"/>
              </a:ext>
            </a:extLst>
          </p:cNvPr>
          <p:cNvSpPr/>
          <p:nvPr/>
        </p:nvSpPr>
        <p:spPr>
          <a:xfrm>
            <a:off x="359276" y="2629302"/>
            <a:ext cx="2585422" cy="1569660"/>
          </a:xfrm>
          <a:prstGeom prst="roundRect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7AF2508E-17C8-4FD2-BF1C-4528037231D8}"/>
              </a:ext>
            </a:extLst>
          </p:cNvPr>
          <p:cNvSpPr/>
          <p:nvPr/>
        </p:nvSpPr>
        <p:spPr>
          <a:xfrm>
            <a:off x="6504794" y="2594132"/>
            <a:ext cx="2867809" cy="1309643"/>
          </a:xfrm>
          <a:prstGeom prst="roundRect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矢印: 右 8">
            <a:extLst>
              <a:ext uri="{FF2B5EF4-FFF2-40B4-BE49-F238E27FC236}">
                <a16:creationId xmlns:a16="http://schemas.microsoft.com/office/drawing/2014/main" id="{1BBFFE59-E851-4DB6-A089-24C67699A958}"/>
              </a:ext>
            </a:extLst>
          </p:cNvPr>
          <p:cNvSpPr/>
          <p:nvPr/>
        </p:nvSpPr>
        <p:spPr>
          <a:xfrm>
            <a:off x="3400901" y="3094892"/>
            <a:ext cx="2647692" cy="615462"/>
          </a:xfrm>
          <a:prstGeom prst="rightArrow">
            <a:avLst>
              <a:gd name="adj1" fmla="val 50000"/>
              <a:gd name="adj2" fmla="val 10827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0F2DA0AD-C992-4F82-8B4F-DC766BC1C387}"/>
              </a:ext>
            </a:extLst>
          </p:cNvPr>
          <p:cNvSpPr txBox="1"/>
          <p:nvPr/>
        </p:nvSpPr>
        <p:spPr>
          <a:xfrm>
            <a:off x="2113005" y="5793750"/>
            <a:ext cx="7189258" cy="1015663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0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Go straight </a:t>
            </a:r>
            <a:r>
              <a:rPr kumimoji="1" lang="ja-JP" altLang="en-US" sz="6000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３ </a:t>
            </a:r>
            <a:r>
              <a:rPr kumimoji="1" lang="en-US" altLang="ja-JP" sz="6000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blocks</a:t>
            </a:r>
            <a:endParaRPr kumimoji="1" lang="ja-JP" altLang="en-US" sz="6000" b="1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69877C4B-B47E-4B07-8AA1-E8FA9237B9BE}"/>
              </a:ext>
            </a:extLst>
          </p:cNvPr>
          <p:cNvCxnSpPr>
            <a:cxnSpLocks/>
          </p:cNvCxnSpPr>
          <p:nvPr/>
        </p:nvCxnSpPr>
        <p:spPr>
          <a:xfrm>
            <a:off x="4777501" y="3560504"/>
            <a:ext cx="0" cy="2233246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235FF299-504F-40EC-A3D3-AAA156A72364}"/>
              </a:ext>
            </a:extLst>
          </p:cNvPr>
          <p:cNvSpPr txBox="1"/>
          <p:nvPr/>
        </p:nvSpPr>
        <p:spPr>
          <a:xfrm>
            <a:off x="10990386" y="41054"/>
            <a:ext cx="116185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/>
              <a:t>【26】</a:t>
            </a:r>
            <a:endParaRPr kumimoji="1" lang="ja-JP" altLang="en-US" sz="2400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AD1B2B0A-7520-4CCF-8E2F-251E5D10ADF0}"/>
              </a:ext>
            </a:extLst>
          </p:cNvPr>
          <p:cNvSpPr txBox="1"/>
          <p:nvPr/>
        </p:nvSpPr>
        <p:spPr>
          <a:xfrm>
            <a:off x="6963857" y="4906550"/>
            <a:ext cx="628123" cy="338554"/>
          </a:xfrm>
          <a:prstGeom prst="rect">
            <a:avLst/>
          </a:prstGeom>
          <a:solidFill>
            <a:srgbClr val="E26714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1600" b="1" dirty="0">
                <a:solidFill>
                  <a:schemeClr val="bg1"/>
                </a:solidFill>
              </a:rPr>
              <a:t>You</a:t>
            </a:r>
            <a:endParaRPr kumimoji="1" lang="ja-JP" altLang="en-US" sz="1600" b="1" dirty="0">
              <a:solidFill>
                <a:schemeClr val="bg1"/>
              </a:solidFill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EFE98699-D308-4E3B-B510-9A843C068886}"/>
              </a:ext>
            </a:extLst>
          </p:cNvPr>
          <p:cNvSpPr txBox="1"/>
          <p:nvPr/>
        </p:nvSpPr>
        <p:spPr>
          <a:xfrm>
            <a:off x="858131" y="5216968"/>
            <a:ext cx="616889" cy="338554"/>
          </a:xfrm>
          <a:prstGeom prst="rect">
            <a:avLst/>
          </a:prstGeom>
          <a:solidFill>
            <a:srgbClr val="E26714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1600" b="1" dirty="0">
                <a:solidFill>
                  <a:schemeClr val="bg1"/>
                </a:solidFill>
              </a:rPr>
              <a:t>You</a:t>
            </a:r>
            <a:endParaRPr kumimoji="1" lang="ja-JP" altLang="en-US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233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35DCCB34-2168-4632-953B-6BC3433631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B1C16B3A-8742-44BA-8F67-52B5BF891AEB}"/>
              </a:ext>
            </a:extLst>
          </p:cNvPr>
          <p:cNvSpPr txBox="1"/>
          <p:nvPr/>
        </p:nvSpPr>
        <p:spPr>
          <a:xfrm>
            <a:off x="10990386" y="41054"/>
            <a:ext cx="116185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/>
              <a:t>【</a:t>
            </a:r>
            <a:r>
              <a:rPr lang="en-US" altLang="ja-JP" sz="2400" dirty="0"/>
              <a:t>27</a:t>
            </a:r>
            <a:r>
              <a:rPr kumimoji="1" lang="en-US" altLang="ja-JP" sz="2400" dirty="0"/>
              <a:t>】</a:t>
            </a:r>
            <a:endParaRPr kumimoji="1" lang="ja-JP" altLang="en-US" sz="2400" dirty="0"/>
          </a:p>
        </p:txBody>
      </p:sp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2BB230EA-49FD-4F7F-BBE7-6D8D85B82D7C}"/>
              </a:ext>
            </a:extLst>
          </p:cNvPr>
          <p:cNvSpPr/>
          <p:nvPr/>
        </p:nvSpPr>
        <p:spPr>
          <a:xfrm>
            <a:off x="744183" y="570243"/>
            <a:ext cx="1176057" cy="802266"/>
          </a:xfrm>
          <a:prstGeom prst="roundRect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矢印: 左 6">
            <a:extLst>
              <a:ext uri="{FF2B5EF4-FFF2-40B4-BE49-F238E27FC236}">
                <a16:creationId xmlns:a16="http://schemas.microsoft.com/office/drawing/2014/main" id="{75474BCE-DE48-4FF1-959E-CC4A5799E7C0}"/>
              </a:ext>
            </a:extLst>
          </p:cNvPr>
          <p:cNvSpPr/>
          <p:nvPr/>
        </p:nvSpPr>
        <p:spPr>
          <a:xfrm>
            <a:off x="1944863" y="570243"/>
            <a:ext cx="1037492" cy="802266"/>
          </a:xfrm>
          <a:prstGeom prst="leftArrow">
            <a:avLst>
              <a:gd name="adj1" fmla="val 41232"/>
              <a:gd name="adj2" fmla="val 74111"/>
            </a:avLst>
          </a:prstGeom>
          <a:solidFill>
            <a:srgbClr val="00206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DBBFA1B2-A2EA-428A-8B43-8201AC8AA99E}"/>
              </a:ext>
            </a:extLst>
          </p:cNvPr>
          <p:cNvSpPr txBox="1"/>
          <p:nvPr/>
        </p:nvSpPr>
        <p:spPr>
          <a:xfrm>
            <a:off x="2982355" y="574463"/>
            <a:ext cx="6874877" cy="830997"/>
          </a:xfrm>
          <a:prstGeom prst="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48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r>
              <a:rPr lang="ja-JP" altLang="en-US" sz="48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 「シーン２」 を 表示する</a:t>
            </a:r>
            <a:endParaRPr kumimoji="1" lang="ja-JP" altLang="en-US" sz="48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41A7F8E-6F39-4435-8461-41719499050C}"/>
              </a:ext>
            </a:extLst>
          </p:cNvPr>
          <p:cNvSpPr txBox="1"/>
          <p:nvPr/>
        </p:nvSpPr>
        <p:spPr>
          <a:xfrm>
            <a:off x="9537896" y="5824024"/>
            <a:ext cx="365760" cy="207749"/>
          </a:xfrm>
          <a:prstGeom prst="rect">
            <a:avLst/>
          </a:prstGeom>
          <a:solidFill>
            <a:srgbClr val="E26714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750" b="1" dirty="0">
                <a:solidFill>
                  <a:schemeClr val="bg1"/>
                </a:solidFill>
              </a:rPr>
              <a:t>You</a:t>
            </a:r>
            <a:endParaRPr kumimoji="1" lang="ja-JP" altLang="en-US" sz="750" b="1" dirty="0">
              <a:solidFill>
                <a:schemeClr val="bg1"/>
              </a:solidFill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7DDA4620-0519-42EE-AE8A-9E6CEE554779}"/>
              </a:ext>
            </a:extLst>
          </p:cNvPr>
          <p:cNvSpPr txBox="1"/>
          <p:nvPr/>
        </p:nvSpPr>
        <p:spPr>
          <a:xfrm>
            <a:off x="5062026" y="2853397"/>
            <a:ext cx="365760" cy="207749"/>
          </a:xfrm>
          <a:prstGeom prst="rect">
            <a:avLst/>
          </a:prstGeom>
          <a:solidFill>
            <a:srgbClr val="E26714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750" b="1" dirty="0">
                <a:solidFill>
                  <a:schemeClr val="bg1"/>
                </a:solidFill>
              </a:rPr>
              <a:t>You</a:t>
            </a:r>
            <a:endParaRPr kumimoji="1" lang="ja-JP" altLang="en-US" sz="7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207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9BE547C-C36B-48FD-B105-676FF96F3412}"/>
              </a:ext>
            </a:extLst>
          </p:cNvPr>
          <p:cNvSpPr txBox="1"/>
          <p:nvPr/>
        </p:nvSpPr>
        <p:spPr>
          <a:xfrm>
            <a:off x="10990386" y="41054"/>
            <a:ext cx="116185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/>
              <a:t>【28】</a:t>
            </a:r>
            <a:endParaRPr kumimoji="1" lang="ja-JP" altLang="en-US" sz="2400" dirty="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BFA5DD96-43FE-4968-95F4-93DF6A0FFF1B}"/>
              </a:ext>
            </a:extLst>
          </p:cNvPr>
          <p:cNvSpPr txBox="1"/>
          <p:nvPr/>
        </p:nvSpPr>
        <p:spPr>
          <a:xfrm>
            <a:off x="128016" y="1004697"/>
            <a:ext cx="11987652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5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① ペアで、目的地を１つ決める  （ペア）</a:t>
            </a:r>
            <a:endParaRPr kumimoji="1" lang="en-US" altLang="ja-JP" sz="54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1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endParaRPr kumimoji="1" lang="en-US" altLang="ja-JP" sz="10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5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② 目的地までのプログラムを組む （個）</a:t>
            </a:r>
            <a:endParaRPr kumimoji="1" lang="en-US" altLang="ja-JP" sz="54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1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endParaRPr kumimoji="1" lang="en-US" altLang="ja-JP" sz="10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5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③ セリフに合わせ、声を出して練習（個）</a:t>
            </a:r>
            <a:endParaRPr kumimoji="1" lang="en-US" altLang="ja-JP" sz="54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1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endParaRPr kumimoji="1" lang="en-US" altLang="ja-JP" sz="10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5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④ 画面を示し、道案内をする　　（ペア）</a:t>
            </a:r>
            <a:endParaRPr kumimoji="1" lang="en-US" altLang="ja-JP" sz="54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1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endParaRPr kumimoji="1" lang="en-US" altLang="ja-JP" sz="10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5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⑤ 役割を交代     　　　　　　　　 （ペア）</a:t>
            </a:r>
            <a:endParaRPr kumimoji="1" lang="en-US" altLang="ja-JP" sz="54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1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endParaRPr kumimoji="1" lang="en-US" altLang="ja-JP" sz="10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5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⑥ 他の人と</a:t>
            </a:r>
            <a:r>
              <a:rPr kumimoji="1" lang="ja-JP" altLang="en-US" sz="5400" b="1">
                <a:latin typeface="Meiryo UI" panose="020B0604030504040204" pitchFamily="50" charset="-128"/>
                <a:ea typeface="Meiryo UI" panose="020B0604030504040204" pitchFamily="50" charset="-128"/>
              </a:rPr>
              <a:t>やって</a:t>
            </a:r>
            <a:r>
              <a:rPr kumimoji="1" lang="ja-JP" altLang="en-US" sz="5400" b="1" smtClean="0">
                <a:latin typeface="Meiryo UI" panose="020B0604030504040204" pitchFamily="50" charset="-128"/>
                <a:ea typeface="Meiryo UI" panose="020B0604030504040204" pitchFamily="50" charset="-128"/>
              </a:rPr>
              <a:t>みる</a:t>
            </a:r>
            <a:endParaRPr kumimoji="1" lang="ja-JP" altLang="en-US" sz="54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216DADCE-32B5-4B8E-A1EB-B014F58E92C0}"/>
              </a:ext>
            </a:extLst>
          </p:cNvPr>
          <p:cNvSpPr txBox="1"/>
          <p:nvPr/>
        </p:nvSpPr>
        <p:spPr>
          <a:xfrm>
            <a:off x="18288" y="66883"/>
            <a:ext cx="112836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5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【</a:t>
            </a:r>
            <a:r>
              <a:rPr kumimoji="1" lang="ja-JP" altLang="en-US" sz="5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ナビゲーションを作って、道案内をする</a:t>
            </a:r>
            <a:r>
              <a:rPr kumimoji="1" lang="en-US" altLang="ja-JP" sz="5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】</a:t>
            </a:r>
            <a:endParaRPr kumimoji="1" lang="ja-JP" altLang="en-US" sz="54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2911504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E4A98212-F649-431C-B832-987DC863DF8D}"/>
              </a:ext>
            </a:extLst>
          </p:cNvPr>
          <p:cNvSpPr txBox="1"/>
          <p:nvPr/>
        </p:nvSpPr>
        <p:spPr>
          <a:xfrm>
            <a:off x="10990386" y="41054"/>
            <a:ext cx="116185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/>
              <a:t>【29】</a:t>
            </a:r>
            <a:endParaRPr kumimoji="1" lang="ja-JP" altLang="en-US" sz="2400" dirty="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2D5BAFC-1BA9-4350-AFCB-5833CB9594FE}"/>
              </a:ext>
            </a:extLst>
          </p:cNvPr>
          <p:cNvSpPr txBox="1"/>
          <p:nvPr/>
        </p:nvSpPr>
        <p:spPr>
          <a:xfrm>
            <a:off x="2926080" y="1664208"/>
            <a:ext cx="60167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8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学習のまとめ</a:t>
            </a:r>
          </a:p>
        </p:txBody>
      </p:sp>
    </p:spTree>
    <p:extLst>
      <p:ext uri="{BB962C8B-B14F-4D97-AF65-F5344CB8AC3E}">
        <p14:creationId xmlns:p14="http://schemas.microsoft.com/office/powerpoint/2010/main" val="27599307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AC71D6A5-E966-4D61-A57A-AFF7BB760A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sp>
        <p:nvSpPr>
          <p:cNvPr id="2" name="矢印: 左 1">
            <a:extLst>
              <a:ext uri="{FF2B5EF4-FFF2-40B4-BE49-F238E27FC236}">
                <a16:creationId xmlns:a16="http://schemas.microsoft.com/office/drawing/2014/main" id="{013C0F23-DD45-4C98-8B5B-86B65F36C84A}"/>
              </a:ext>
            </a:extLst>
          </p:cNvPr>
          <p:cNvSpPr/>
          <p:nvPr/>
        </p:nvSpPr>
        <p:spPr>
          <a:xfrm>
            <a:off x="3446585" y="739390"/>
            <a:ext cx="949570" cy="50995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6F78B4A-4F61-4C4A-9EB8-0BAA011BA035}"/>
              </a:ext>
            </a:extLst>
          </p:cNvPr>
          <p:cNvSpPr txBox="1"/>
          <p:nvPr/>
        </p:nvSpPr>
        <p:spPr>
          <a:xfrm>
            <a:off x="445478" y="647804"/>
            <a:ext cx="767859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sz="4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①</a:t>
            </a:r>
          </a:p>
        </p:txBody>
      </p:sp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C195805D-C9E0-4959-A911-4D794B3860CD}"/>
              </a:ext>
            </a:extLst>
          </p:cNvPr>
          <p:cNvSpPr/>
          <p:nvPr/>
        </p:nvSpPr>
        <p:spPr>
          <a:xfrm>
            <a:off x="1213337" y="739390"/>
            <a:ext cx="2074985" cy="509955"/>
          </a:xfrm>
          <a:prstGeom prst="round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FE10A577-650D-4E47-8417-BD3C9246189D}"/>
              </a:ext>
            </a:extLst>
          </p:cNvPr>
          <p:cNvSpPr txBox="1"/>
          <p:nvPr/>
        </p:nvSpPr>
        <p:spPr>
          <a:xfrm>
            <a:off x="4554418" y="587624"/>
            <a:ext cx="6734905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sz="4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「ラインエントリー」と入力し検索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D726FD6E-21E3-4BBA-BAAD-88A2626ADE2E}"/>
              </a:ext>
            </a:extLst>
          </p:cNvPr>
          <p:cNvSpPr txBox="1"/>
          <p:nvPr/>
        </p:nvSpPr>
        <p:spPr>
          <a:xfrm>
            <a:off x="445477" y="1987062"/>
            <a:ext cx="767859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sz="4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②</a:t>
            </a:r>
          </a:p>
        </p:txBody>
      </p:sp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BBCD2C86-C6F0-4BC7-90A3-ABCA55E74974}"/>
              </a:ext>
            </a:extLst>
          </p:cNvPr>
          <p:cNvSpPr/>
          <p:nvPr/>
        </p:nvSpPr>
        <p:spPr>
          <a:xfrm>
            <a:off x="1213338" y="1987063"/>
            <a:ext cx="2074985" cy="1072660"/>
          </a:xfrm>
          <a:prstGeom prst="round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矢印: 左 8">
            <a:extLst>
              <a:ext uri="{FF2B5EF4-FFF2-40B4-BE49-F238E27FC236}">
                <a16:creationId xmlns:a16="http://schemas.microsoft.com/office/drawing/2014/main" id="{CDE37FCE-94C9-445B-9E6C-8BE08A6E2EB3}"/>
              </a:ext>
            </a:extLst>
          </p:cNvPr>
          <p:cNvSpPr/>
          <p:nvPr/>
        </p:nvSpPr>
        <p:spPr>
          <a:xfrm>
            <a:off x="3446585" y="2086028"/>
            <a:ext cx="949570" cy="50995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2A9CF302-D686-4D8A-92DE-94D2F3E89380}"/>
              </a:ext>
            </a:extLst>
          </p:cNvPr>
          <p:cNvSpPr txBox="1"/>
          <p:nvPr/>
        </p:nvSpPr>
        <p:spPr>
          <a:xfrm>
            <a:off x="4501661" y="1951892"/>
            <a:ext cx="6717323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sz="4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「</a:t>
            </a:r>
            <a:r>
              <a:rPr kumimoji="1" lang="en-US" altLang="ja-JP" sz="4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LINE</a:t>
            </a:r>
            <a:r>
              <a:rPr kumimoji="1" lang="ja-JP" altLang="en-US" sz="4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r>
              <a:rPr kumimoji="1" lang="en-US" altLang="ja-JP" sz="4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entry</a:t>
            </a:r>
            <a:r>
              <a:rPr kumimoji="1" lang="ja-JP" altLang="en-US" sz="4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」をクリック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A172E32C-CACF-4FDD-B4CA-E0151DD49248}"/>
              </a:ext>
            </a:extLst>
          </p:cNvPr>
          <p:cNvSpPr txBox="1"/>
          <p:nvPr/>
        </p:nvSpPr>
        <p:spPr>
          <a:xfrm>
            <a:off x="10990386" y="41054"/>
            <a:ext cx="116185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/>
              <a:t>【</a:t>
            </a:r>
            <a:r>
              <a:rPr kumimoji="1" lang="ja-JP" altLang="en-US" sz="2400" dirty="0"/>
              <a:t>３</a:t>
            </a:r>
            <a:r>
              <a:rPr kumimoji="1" lang="en-US" altLang="ja-JP" sz="2400" dirty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14650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06 エンディング（LINE entry - Google Chrome） 2021-01-06 20-17-30">
            <a:hlinkClick r:id="" action="ppaction://media"/>
            <a:extLst>
              <a:ext uri="{FF2B5EF4-FFF2-40B4-BE49-F238E27FC236}">
                <a16:creationId xmlns:a16="http://schemas.microsoft.com/office/drawing/2014/main" id="{AE3AE236-56C5-4B78-9CE7-777B515ACECD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6257" end="3573.633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131763"/>
            <a:ext cx="12192000" cy="6592887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51C7BE6D-222C-4106-AD7B-BE8F0C1D9A3C}"/>
              </a:ext>
            </a:extLst>
          </p:cNvPr>
          <p:cNvSpPr txBox="1"/>
          <p:nvPr/>
        </p:nvSpPr>
        <p:spPr>
          <a:xfrm>
            <a:off x="10990386" y="41054"/>
            <a:ext cx="116185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/>
              <a:t>【</a:t>
            </a:r>
            <a:r>
              <a:rPr lang="en-US" altLang="ja-JP" sz="2400" dirty="0"/>
              <a:t>30</a:t>
            </a:r>
            <a:r>
              <a:rPr kumimoji="1" lang="en-US" altLang="ja-JP" sz="2400" dirty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126468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4AC90631-4E3E-4805-BD55-B8CF3F1E40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676C0101-5557-4537-8B7B-769F37545300}"/>
              </a:ext>
            </a:extLst>
          </p:cNvPr>
          <p:cNvSpPr/>
          <p:nvPr/>
        </p:nvSpPr>
        <p:spPr>
          <a:xfrm>
            <a:off x="3323492" y="509955"/>
            <a:ext cx="1336431" cy="1072660"/>
          </a:xfrm>
          <a:prstGeom prst="round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矢印: 左 4">
            <a:extLst>
              <a:ext uri="{FF2B5EF4-FFF2-40B4-BE49-F238E27FC236}">
                <a16:creationId xmlns:a16="http://schemas.microsoft.com/office/drawing/2014/main" id="{E1E290CB-205B-45C1-9C18-715DD1ABE331}"/>
              </a:ext>
            </a:extLst>
          </p:cNvPr>
          <p:cNvSpPr/>
          <p:nvPr/>
        </p:nvSpPr>
        <p:spPr>
          <a:xfrm rot="1816363">
            <a:off x="4581147" y="1710921"/>
            <a:ext cx="1745209" cy="562944"/>
          </a:xfrm>
          <a:prstGeom prst="leftArrow">
            <a:avLst>
              <a:gd name="adj1" fmla="val 40445"/>
              <a:gd name="adj2" fmla="val 7641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4A5B3726-415A-407D-9376-6841B3210120}"/>
              </a:ext>
            </a:extLst>
          </p:cNvPr>
          <p:cNvSpPr txBox="1"/>
          <p:nvPr/>
        </p:nvSpPr>
        <p:spPr>
          <a:xfrm>
            <a:off x="6236677" y="2451799"/>
            <a:ext cx="5451231" cy="1569660"/>
          </a:xfrm>
          <a:prstGeom prst="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48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「ワークスペース」 を </a:t>
            </a:r>
            <a:endParaRPr kumimoji="1" lang="en-US" altLang="ja-JP" sz="48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en-US" altLang="ja-JP" sz="48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r>
              <a:rPr kumimoji="1" lang="ja-JP" altLang="en-US" sz="48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クリック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7FB904A8-5627-4F60-A3C1-DF4846504F06}"/>
              </a:ext>
            </a:extLst>
          </p:cNvPr>
          <p:cNvSpPr txBox="1"/>
          <p:nvPr/>
        </p:nvSpPr>
        <p:spPr>
          <a:xfrm>
            <a:off x="10990386" y="41054"/>
            <a:ext cx="116185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/>
              <a:t>【</a:t>
            </a:r>
            <a:r>
              <a:rPr kumimoji="1" lang="ja-JP" altLang="en-US" sz="2400" dirty="0"/>
              <a:t>４</a:t>
            </a:r>
            <a:r>
              <a:rPr kumimoji="1" lang="en-US" altLang="ja-JP" sz="2400" dirty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205717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7AAECC60-3D1A-4205-A2C5-163C1E1C7A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0180"/>
            <a:ext cx="12192000" cy="6497640"/>
          </a:xfrm>
          <a:prstGeom prst="rect">
            <a:avLst/>
          </a:prstGeom>
        </p:spPr>
      </p:pic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152083B2-9A9C-4AB7-AA0B-7E0A9D1D83AA}"/>
              </a:ext>
            </a:extLst>
          </p:cNvPr>
          <p:cNvSpPr/>
          <p:nvPr/>
        </p:nvSpPr>
        <p:spPr>
          <a:xfrm>
            <a:off x="9864970" y="334109"/>
            <a:ext cx="1037492" cy="802266"/>
          </a:xfrm>
          <a:prstGeom prst="roundRect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矢印: 左 4">
            <a:extLst>
              <a:ext uri="{FF2B5EF4-FFF2-40B4-BE49-F238E27FC236}">
                <a16:creationId xmlns:a16="http://schemas.microsoft.com/office/drawing/2014/main" id="{1F5E4A99-1A59-42F0-97A9-7AAB7729D2AD}"/>
              </a:ext>
            </a:extLst>
          </p:cNvPr>
          <p:cNvSpPr/>
          <p:nvPr/>
        </p:nvSpPr>
        <p:spPr>
          <a:xfrm flipH="1">
            <a:off x="8475786" y="334109"/>
            <a:ext cx="1371599" cy="802266"/>
          </a:xfrm>
          <a:prstGeom prst="leftArrow">
            <a:avLst>
              <a:gd name="adj1" fmla="val 41232"/>
              <a:gd name="adj2" fmla="val 74111"/>
            </a:avLst>
          </a:prstGeom>
          <a:solidFill>
            <a:srgbClr val="00B0F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20D10661-0EE6-4C20-AA8E-895D66B562E9}"/>
              </a:ext>
            </a:extLst>
          </p:cNvPr>
          <p:cNvSpPr txBox="1"/>
          <p:nvPr/>
        </p:nvSpPr>
        <p:spPr>
          <a:xfrm>
            <a:off x="4519246" y="334109"/>
            <a:ext cx="3938956" cy="830997"/>
          </a:xfrm>
          <a:prstGeom prst="rect">
            <a:avLst/>
          </a:prstGeom>
          <a:solidFill>
            <a:schemeClr val="bg1"/>
          </a:solidFill>
          <a:ln w="28575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48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r>
              <a:rPr lang="ja-JP" altLang="en-US" sz="48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ここを</a:t>
            </a:r>
            <a:r>
              <a:rPr kumimoji="1" lang="ja-JP" altLang="en-US" sz="48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クリック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9ADF0A0E-C899-4A63-B919-810F5BFBA310}"/>
              </a:ext>
            </a:extLst>
          </p:cNvPr>
          <p:cNvSpPr txBox="1"/>
          <p:nvPr/>
        </p:nvSpPr>
        <p:spPr>
          <a:xfrm>
            <a:off x="10990386" y="41054"/>
            <a:ext cx="116185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/>
              <a:t>【</a:t>
            </a:r>
            <a:r>
              <a:rPr kumimoji="1" lang="ja-JP" altLang="en-US" sz="2400" dirty="0"/>
              <a:t>５</a:t>
            </a:r>
            <a:r>
              <a:rPr kumimoji="1" lang="en-US" altLang="ja-JP" sz="2400" dirty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346844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788CEC6E-54E5-4E6A-A028-ADE1FB5B8C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0180"/>
            <a:ext cx="12192000" cy="6497640"/>
          </a:xfrm>
          <a:prstGeom prst="rect">
            <a:avLst/>
          </a:prstGeom>
        </p:spPr>
      </p:pic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177C6ACB-AF13-4FEA-B766-7F815AF66436}"/>
              </a:ext>
            </a:extLst>
          </p:cNvPr>
          <p:cNvSpPr/>
          <p:nvPr/>
        </p:nvSpPr>
        <p:spPr>
          <a:xfrm>
            <a:off x="9372600" y="1406772"/>
            <a:ext cx="2057400" cy="703382"/>
          </a:xfrm>
          <a:prstGeom prst="roundRect">
            <a:avLst/>
          </a:prstGeom>
          <a:noFill/>
          <a:ln w="762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矢印: 左 4">
            <a:extLst>
              <a:ext uri="{FF2B5EF4-FFF2-40B4-BE49-F238E27FC236}">
                <a16:creationId xmlns:a16="http://schemas.microsoft.com/office/drawing/2014/main" id="{AF2FBB24-AD2F-44FF-B78F-95AEC7C03D39}"/>
              </a:ext>
            </a:extLst>
          </p:cNvPr>
          <p:cNvSpPr/>
          <p:nvPr/>
        </p:nvSpPr>
        <p:spPr>
          <a:xfrm rot="5400000">
            <a:off x="9988062" y="2145323"/>
            <a:ext cx="703383" cy="63304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F6664075-8D76-48B6-9248-F88CE48290C4}"/>
              </a:ext>
            </a:extLst>
          </p:cNvPr>
          <p:cNvSpPr txBox="1"/>
          <p:nvPr/>
        </p:nvSpPr>
        <p:spPr>
          <a:xfrm>
            <a:off x="2461845" y="2824327"/>
            <a:ext cx="9472249" cy="3200876"/>
          </a:xfrm>
          <a:prstGeom prst="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48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① 「オフライン作品を読み込む」 を </a:t>
            </a:r>
            <a:endParaRPr kumimoji="1" lang="en-US" altLang="ja-JP" sz="48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48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　　クリック！</a:t>
            </a:r>
            <a:endParaRPr kumimoji="1" lang="en-US" altLang="ja-JP" sz="48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en-US" altLang="ja-JP" sz="1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</a:p>
          <a:p>
            <a:r>
              <a:rPr kumimoji="1" lang="ja-JP" altLang="en-US" sz="48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② 「ブラウンを道案内 児童用４」 の</a:t>
            </a:r>
            <a:endParaRPr kumimoji="1" lang="en-US" altLang="ja-JP" sz="48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48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　　ファイル を</a:t>
            </a:r>
            <a:r>
              <a:rPr lang="en-US" altLang="ja-JP" sz="48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r>
              <a:rPr kumimoji="1" lang="ja-JP" altLang="en-US" sz="48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読み込む！</a:t>
            </a:r>
            <a:endParaRPr kumimoji="1" lang="en-US" altLang="ja-JP" sz="48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1E123DDF-FC4A-4B8E-AB7D-9C05154AED79}"/>
              </a:ext>
            </a:extLst>
          </p:cNvPr>
          <p:cNvSpPr txBox="1"/>
          <p:nvPr/>
        </p:nvSpPr>
        <p:spPr>
          <a:xfrm>
            <a:off x="10990386" y="41054"/>
            <a:ext cx="116185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/>
              <a:t>【</a:t>
            </a:r>
            <a:r>
              <a:rPr kumimoji="1" lang="ja-JP" altLang="en-US" sz="2400" dirty="0"/>
              <a:t>６</a:t>
            </a:r>
            <a:r>
              <a:rPr kumimoji="1" lang="en-US" altLang="ja-JP" sz="2400" dirty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8113196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D56A8D31-8291-47CF-9867-BE6D39C82F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66E96C3-EE94-4AD4-95E4-2FA4D3EB6D78}"/>
              </a:ext>
            </a:extLst>
          </p:cNvPr>
          <p:cNvSpPr txBox="1"/>
          <p:nvPr/>
        </p:nvSpPr>
        <p:spPr>
          <a:xfrm>
            <a:off x="211018" y="4290645"/>
            <a:ext cx="7373814" cy="1938992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4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 ・ この画面がでたら</a:t>
            </a:r>
            <a:r>
              <a:rPr kumimoji="1" lang="en-US" altLang="ja-JP" sz="4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OK</a:t>
            </a:r>
            <a:r>
              <a:rPr kumimoji="1" lang="ja-JP" altLang="en-US" sz="4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！</a:t>
            </a:r>
            <a:endParaRPr kumimoji="1" lang="en-US" altLang="ja-JP" sz="40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4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 ・ 後で、使い方を説明するので、</a:t>
            </a:r>
            <a:endParaRPr kumimoji="1" lang="en-US" altLang="ja-JP" sz="40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40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　  今は、パソコンにはさらないで</a:t>
            </a:r>
            <a:r>
              <a:rPr kumimoji="1" lang="ja-JP" altLang="en-US" sz="4000" dirty="0">
                <a:latin typeface="Meiryo UI" panose="020B0604030504040204" pitchFamily="50" charset="-128"/>
                <a:ea typeface="Meiryo UI" panose="020B0604030504040204" pitchFamily="50" charset="-128"/>
              </a:rPr>
              <a:t>！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0BCAFFA-30FB-4AFD-9B36-3F881FF5C010}"/>
              </a:ext>
            </a:extLst>
          </p:cNvPr>
          <p:cNvSpPr txBox="1"/>
          <p:nvPr/>
        </p:nvSpPr>
        <p:spPr>
          <a:xfrm>
            <a:off x="10990386" y="41054"/>
            <a:ext cx="116185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/>
              <a:t>【</a:t>
            </a:r>
            <a:r>
              <a:rPr kumimoji="1" lang="ja-JP" altLang="en-US" sz="2400" dirty="0"/>
              <a:t>７</a:t>
            </a:r>
            <a:r>
              <a:rPr kumimoji="1" lang="en-US" altLang="ja-JP" sz="2400" dirty="0"/>
              <a:t>】</a:t>
            </a:r>
            <a:endParaRPr kumimoji="1" lang="ja-JP" altLang="en-US" sz="2400" dirty="0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C3CDCEB9-B4AA-49BD-A65F-5C43A1FC7428}"/>
              </a:ext>
            </a:extLst>
          </p:cNvPr>
          <p:cNvSpPr txBox="1"/>
          <p:nvPr/>
        </p:nvSpPr>
        <p:spPr>
          <a:xfrm>
            <a:off x="9594168" y="5809956"/>
            <a:ext cx="365760" cy="207749"/>
          </a:xfrm>
          <a:prstGeom prst="rect">
            <a:avLst/>
          </a:prstGeom>
          <a:solidFill>
            <a:srgbClr val="E26714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750" b="1" dirty="0">
                <a:solidFill>
                  <a:schemeClr val="bg1"/>
                </a:solidFill>
              </a:rPr>
              <a:t>You</a:t>
            </a:r>
            <a:endParaRPr kumimoji="1" lang="ja-JP" altLang="en-US" sz="75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33955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B950EA28-7222-4CFF-9C9D-6A58477A0D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AB2C60B-0DD1-44D3-9866-16A8296277F2}"/>
              </a:ext>
            </a:extLst>
          </p:cNvPr>
          <p:cNvSpPr txBox="1"/>
          <p:nvPr/>
        </p:nvSpPr>
        <p:spPr>
          <a:xfrm>
            <a:off x="10990386" y="41054"/>
            <a:ext cx="116185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/>
              <a:t>【</a:t>
            </a:r>
            <a:r>
              <a:rPr kumimoji="1" lang="ja-JP" altLang="en-US" sz="2400" dirty="0"/>
              <a:t>８</a:t>
            </a:r>
            <a:r>
              <a:rPr kumimoji="1" lang="en-US" altLang="ja-JP" sz="2400" dirty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228005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01 オープニング（LINE entry オフライン版） v2.0.17 2021-01-06 16-34-15">
            <a:hlinkClick r:id="" action="ppaction://media"/>
            <a:extLst>
              <a:ext uri="{FF2B5EF4-FFF2-40B4-BE49-F238E27FC236}">
                <a16:creationId xmlns:a16="http://schemas.microsoft.com/office/drawing/2014/main" id="{E239C93C-6713-48BE-A0F3-8C624214DF25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7900" end="7823.1333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274638"/>
            <a:ext cx="12192000" cy="6308725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7223F829-EFB6-46A5-B719-B1685820EB41}"/>
              </a:ext>
            </a:extLst>
          </p:cNvPr>
          <p:cNvSpPr txBox="1"/>
          <p:nvPr/>
        </p:nvSpPr>
        <p:spPr>
          <a:xfrm>
            <a:off x="10990386" y="41054"/>
            <a:ext cx="116185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/>
              <a:t>【</a:t>
            </a:r>
            <a:r>
              <a:rPr kumimoji="1" lang="ja-JP" altLang="en-US" sz="2400" dirty="0"/>
              <a:t>９</a:t>
            </a:r>
            <a:r>
              <a:rPr kumimoji="1" lang="en-US" altLang="ja-JP" sz="2400" dirty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39834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67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1072</TotalTime>
  <Words>1206</Words>
  <Application>Microsoft Office PowerPoint</Application>
  <PresentationFormat>ワイド画面</PresentationFormat>
  <Paragraphs>428</Paragraphs>
  <Slides>30</Slides>
  <Notes>30</Notes>
  <HiddenSlides>0</HiddenSlides>
  <MMClips>4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30</vt:i4>
      </vt:variant>
    </vt:vector>
  </HeadingPairs>
  <TitlesOfParts>
    <vt:vector size="37" baseType="lpstr">
      <vt:lpstr>Meiryo UI</vt:lpstr>
      <vt:lpstr>ＭＳ Ｐゴシック</vt:lpstr>
      <vt:lpstr>ＭＳ ゴシック</vt:lpstr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千葉県総合教育センター</dc:creator>
  <cp:lastModifiedBy>千葉県総合教育センター</cp:lastModifiedBy>
  <cp:revision>99</cp:revision>
  <cp:lastPrinted>2021-03-10T01:51:06Z</cp:lastPrinted>
  <dcterms:created xsi:type="dcterms:W3CDTF">2021-01-06T00:30:45Z</dcterms:created>
  <dcterms:modified xsi:type="dcterms:W3CDTF">2021-03-10T01:52:09Z</dcterms:modified>
</cp:coreProperties>
</file>