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1" r:id="rId4"/>
    <p:sldId id="274" r:id="rId5"/>
    <p:sldId id="272" r:id="rId6"/>
    <p:sldId id="267" r:id="rId7"/>
    <p:sldId id="270" r:id="rId8"/>
    <p:sldId id="268" r:id="rId9"/>
    <p:sldId id="271" r:id="rId10"/>
    <p:sldId id="269" r:id="rId11"/>
    <p:sldId id="264" r:id="rId12"/>
    <p:sldId id="273" r:id="rId13"/>
    <p:sldId id="265" r:id="rId14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82841" autoAdjust="0"/>
  </p:normalViewPr>
  <p:slideViewPr>
    <p:cSldViewPr snapToGrid="0">
      <p:cViewPr varScale="1">
        <p:scale>
          <a:sx n="72" d="100"/>
          <a:sy n="72" d="100"/>
        </p:scale>
        <p:origin x="109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350" y="3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DCDBE-E14B-41EE-AFCB-A59F77130D7D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199" y="4783138"/>
            <a:ext cx="5444806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866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350" y="9440866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AE462-5F74-4719-9D4E-8B107F0FC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54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モンシロチョウの育ち方について、復習しましょう。</a:t>
            </a:r>
            <a:endParaRPr kumimoji="1" lang="en-US" altLang="ja-JP" dirty="0"/>
          </a:p>
          <a:p>
            <a:r>
              <a:rPr kumimoji="1" lang="ja-JP" altLang="en-US" dirty="0"/>
              <a:t>これから、いくつかの画像を見せますので、どの成長段階か、確認していきましょう。</a:t>
            </a:r>
            <a:endParaRPr kumimoji="1" lang="en-US" altLang="ja-JP" dirty="0"/>
          </a:p>
          <a:p>
            <a:r>
              <a:rPr kumimoji="1" lang="ja-JP" altLang="en-US" dirty="0"/>
              <a:t>＜</a:t>
            </a:r>
            <a:r>
              <a:rPr kumimoji="1" lang="en-US" altLang="ja-JP" dirty="0"/>
              <a:t>URL</a:t>
            </a:r>
            <a:r>
              <a:rPr kumimoji="1" lang="ja-JP" altLang="en-US" dirty="0"/>
              <a:t>をクリック＞</a:t>
            </a:r>
            <a:endParaRPr kumimoji="1" lang="en-US" altLang="ja-JP" dirty="0"/>
          </a:p>
          <a:p>
            <a:r>
              <a:rPr kumimoji="1" lang="ja-JP" altLang="en-US" dirty="0"/>
              <a:t>これは、教育出版で出だしている「こん虫ずかん」です。</a:t>
            </a:r>
            <a:endParaRPr kumimoji="1" lang="en-US" altLang="ja-JP" dirty="0"/>
          </a:p>
          <a:p>
            <a:r>
              <a:rPr kumimoji="1" lang="ja-JP" altLang="en-US" dirty="0"/>
              <a:t>（スクロールしながら、上から、成虫・たまご・幼虫・さなぎ　の写真を確認する）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830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「実行ボタン」を押すと、作ったプログラムを動かすことができます。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＜クリック＞「指マーク」は、</a:t>
            </a:r>
            <a:endParaRPr kumimoji="1" lang="en-US" altLang="ja-JP" dirty="0"/>
          </a:p>
          <a:p>
            <a:r>
              <a:rPr kumimoji="1" lang="ja-JP" altLang="en-US" dirty="0"/>
              <a:t>＜クリック＞左側のメガネに置いた絵の上に重ねて置きます。</a:t>
            </a:r>
            <a:endParaRPr kumimoji="1" lang="en-US" altLang="ja-JP" dirty="0"/>
          </a:p>
          <a:p>
            <a:r>
              <a:rPr kumimoji="1" lang="ja-JP" altLang="en-US" dirty="0"/>
              <a:t>実行ボタンを押して、アニメーションがスタートした後に、指マークのある絵をタップすると、右の絵に変わります。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126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それでは、これから始めますが、</a:t>
            </a:r>
            <a:endParaRPr kumimoji="1" lang="en-US" altLang="ja-JP" dirty="0"/>
          </a:p>
          <a:p>
            <a:r>
              <a:rPr kumimoji="1" lang="ja-JP" altLang="en-US" dirty="0"/>
              <a:t>まずは、１つ目の「４つの場面の絵」を　必ずかいてください。</a:t>
            </a:r>
            <a:endParaRPr kumimoji="1" lang="en-US" altLang="ja-JP" dirty="0"/>
          </a:p>
          <a:p>
            <a:r>
              <a:rPr kumimoji="1" lang="ja-JP" altLang="en-US" dirty="0"/>
              <a:t>「４つの場面の絵」が完成したら、２つ目の、メガネを使って変身させることをやってください。</a:t>
            </a:r>
            <a:endParaRPr kumimoji="1" lang="en-US" altLang="ja-JP" dirty="0"/>
          </a:p>
          <a:p>
            <a:r>
              <a:rPr kumimoji="1" lang="ja-JP" altLang="en-US" dirty="0"/>
              <a:t>それも終わったら、３つ目として、育ち方の場面の絵を増やしたり、絵を動かしたりいてみましょう。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時間は○○分間です。それでは、始めましょう。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動く絵づくりの時間を確保する。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それでは、動く絵づくりはここまでにします。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969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それでは、お互いの作品を見合う時間を少しとります。</a:t>
            </a:r>
            <a:endParaRPr kumimoji="1" lang="en-US" altLang="ja-JP" dirty="0"/>
          </a:p>
          <a:p>
            <a:r>
              <a:rPr kumimoji="1" lang="ja-JP" altLang="en-US" dirty="0"/>
              <a:t>まずは、ペアで行います。見合うときのポイントは、「育つ順に表現いているか。」「意図する動きを表現しているか。」です。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気づいたことや工夫したことなどをお互いに伝え合い、友だちのの作品のよさをたくさん見つてください。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ペアで終わったら、他の友だちと行ってください。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それでは、始めてください。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※</a:t>
            </a:r>
            <a:r>
              <a:rPr kumimoji="1" lang="ja-JP" altLang="en-US" dirty="0"/>
              <a:t>作品を見合う時間をとる。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※</a:t>
            </a:r>
            <a:r>
              <a:rPr kumimoji="1" lang="ja-JP" altLang="en-US" dirty="0"/>
              <a:t>上手く表現いている児童の作品を選出し、全体で共有する時間もとる。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＜次のスライドへ＞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990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それでは、今日の学習のまとめを行います。</a:t>
            </a:r>
            <a:endParaRPr kumimoji="1" lang="en-US" altLang="ja-JP" dirty="0"/>
          </a:p>
          <a:p>
            <a:r>
              <a:rPr kumimoji="1" lang="ja-JP" altLang="en-US" dirty="0"/>
              <a:t>ビスケットを使うと、モンシロチョウの育つ順番を、動く絵で表現することができましたね。</a:t>
            </a:r>
            <a:endParaRPr kumimoji="1" lang="en-US" altLang="ja-JP" dirty="0"/>
          </a:p>
          <a:p>
            <a:r>
              <a:rPr kumimoji="1" lang="ja-JP" altLang="en-US" dirty="0"/>
              <a:t>モンシロチョウは、どのような順に育ちましたか？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児童から　「モンシロチョウは、たまご→よう虫→さなぎ→せい虫の順でそだつ。」ということを引き出し、まとめとする。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＜クリック＞　そうですね。　モンシロチョウは、たまご→よう虫→さなぎ→せい虫の順でそだちましたね。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今日の学習はここまでとします。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344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それでは、モンシロチョウが育つ順番は、どんな順番だったでしょうか。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（児童：たまご→よう虫→さなぎ→せい虫）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そうですね。</a:t>
            </a:r>
            <a:endParaRPr kumimoji="1" lang="en-US" altLang="ja-JP" dirty="0"/>
          </a:p>
          <a:p>
            <a:r>
              <a:rPr kumimoji="1" lang="ja-JP" altLang="en-US" dirty="0"/>
              <a:t>＜クリック＞　「たまご」　が　かえって、　</a:t>
            </a:r>
            <a:endParaRPr kumimoji="1" lang="en-US" altLang="ja-JP" dirty="0"/>
          </a:p>
          <a:p>
            <a:r>
              <a:rPr kumimoji="1" lang="ja-JP" altLang="en-US" dirty="0"/>
              <a:t>＜クリック＞　「よう虫」　になり、</a:t>
            </a:r>
            <a:endParaRPr kumimoji="1" lang="en-US" altLang="ja-JP" dirty="0"/>
          </a:p>
          <a:p>
            <a:r>
              <a:rPr kumimoji="1" lang="ja-JP" altLang="en-US" dirty="0"/>
              <a:t>＜クリック＞　よう虫　から　「さなぎ」　に　変わって、</a:t>
            </a:r>
            <a:endParaRPr kumimoji="1" lang="en-US" altLang="ja-JP" dirty="0"/>
          </a:p>
          <a:p>
            <a:r>
              <a:rPr kumimoji="1" lang="ja-JP" altLang="en-US" dirty="0"/>
              <a:t>＜クリック＞　羽化して、「成虫」　に　なるんでしたね。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647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今日は、モンシロチョウの育ち方をコンピュータを使って、「動く絵」でまとめていきます。</a:t>
            </a:r>
            <a:endParaRPr kumimoji="1" lang="en-US" altLang="ja-JP" dirty="0"/>
          </a:p>
          <a:p>
            <a:r>
              <a:rPr kumimoji="1" lang="ja-JP" altLang="en-US" dirty="0"/>
              <a:t>使うのは、ビスケットとです。１年生か２年生の時に使ったことがあると思います。</a:t>
            </a:r>
            <a:endParaRPr kumimoji="1" lang="en-US" altLang="ja-JP" dirty="0"/>
          </a:p>
          <a:p>
            <a:r>
              <a:rPr kumimoji="1" lang="ja-JP" altLang="en-US" dirty="0"/>
              <a:t>動く絵でまとめる時の約束が２つあります。</a:t>
            </a:r>
            <a:endParaRPr kumimoji="1" lang="en-US" altLang="ja-JP" dirty="0"/>
          </a:p>
          <a:p>
            <a:r>
              <a:rPr kumimoji="1" lang="ja-JP" altLang="en-US" dirty="0"/>
              <a:t>＜クリック＞</a:t>
            </a:r>
            <a:endParaRPr kumimoji="1" lang="en-US" altLang="ja-JP" dirty="0"/>
          </a:p>
          <a:p>
            <a:r>
              <a:rPr kumimoji="1" lang="ja-JP" altLang="en-US" dirty="0"/>
              <a:t>１つ目は、「４つの場面」を必ず入れるといういことです。</a:t>
            </a:r>
            <a:endParaRPr kumimoji="1" lang="en-US" altLang="ja-JP" dirty="0"/>
          </a:p>
          <a:p>
            <a:r>
              <a:rPr kumimoji="1" lang="ja-JP" altLang="en-US" dirty="0"/>
              <a:t>２つ目は、４つの場面ができあがったら、「他の場面」を付け加えたり、「動き」を付けたりしてください。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それでは、「ビスケットの使い方」について確認します。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386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ビスケットは、「みんなでつくる」と「ひとりでつくる」がありますが、「ひとりでつくる」を選びます。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210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＜クリック＞左側が、絵を置くところ</a:t>
            </a:r>
            <a:endParaRPr kumimoji="1" lang="en-US" altLang="ja-JP" dirty="0"/>
          </a:p>
          <a:p>
            <a:r>
              <a:rPr kumimoji="1" lang="ja-JP" altLang="en-US" dirty="0"/>
              <a:t>＜クリック＞中央が、プログラムをつくる場所</a:t>
            </a:r>
            <a:endParaRPr kumimoji="1" lang="en-US" altLang="ja-JP" dirty="0"/>
          </a:p>
          <a:p>
            <a:r>
              <a:rPr kumimoji="1" lang="ja-JP" altLang="en-US" dirty="0"/>
              <a:t>＜クリック＞右側が、えんぴつやメガネなどがある道具箱です。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＜クリック＞それでは、まず、絵をかく道具の　「えんぴつ」　について、確認します。この「えんぴつ」マークをクリックすると、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551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このような画面になります。</a:t>
            </a:r>
            <a:endParaRPr kumimoji="1" lang="en-US" altLang="ja-JP" dirty="0"/>
          </a:p>
          <a:p>
            <a:r>
              <a:rPr kumimoji="1" lang="ja-JP" altLang="en-US" dirty="0"/>
              <a:t>＜クリック＞ここに絵をかきます。</a:t>
            </a:r>
            <a:endParaRPr kumimoji="1" lang="en-US" altLang="ja-JP" dirty="0"/>
          </a:p>
          <a:p>
            <a:r>
              <a:rPr kumimoji="1" lang="ja-JP" altLang="en-US" dirty="0"/>
              <a:t>＜クリック＞上の方で色を変えたり、</a:t>
            </a:r>
            <a:endParaRPr kumimoji="1" lang="en-US" altLang="ja-JP" dirty="0"/>
          </a:p>
          <a:p>
            <a:r>
              <a:rPr kumimoji="1" lang="ja-JP" altLang="en-US" dirty="0"/>
              <a:t>＜クリック＞下の方で太さを変えたりできます。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226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＜クリック＞メガネを使って、絵を動かしたり、変身させたりします。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986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左のメガネの中に入れた絵が、右のメガネの中に入れた絵に変わるという仕組みでしたね。</a:t>
            </a:r>
            <a:endParaRPr kumimoji="1" lang="en-US" altLang="ja-JP" dirty="0"/>
          </a:p>
          <a:p>
            <a:r>
              <a:rPr kumimoji="1" lang="ja-JP" altLang="en-US" dirty="0"/>
              <a:t>＜クリック＞絵をずらして置くと、絵が動きます。</a:t>
            </a:r>
            <a:endParaRPr kumimoji="1" lang="en-US" altLang="ja-JP" dirty="0"/>
          </a:p>
          <a:p>
            <a:r>
              <a:rPr kumimoji="1" lang="ja-JP" altLang="en-US" dirty="0"/>
              <a:t>＜クリック＞右のメガネに違う絵を入れると、左の絵が右の絵に変身します。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987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＜クリック＞「指マーク」は、「さわると」という命令です。</a:t>
            </a:r>
            <a:endParaRPr kumimoji="1" lang="en-US" altLang="ja-JP" dirty="0"/>
          </a:p>
          <a:p>
            <a:r>
              <a:rPr kumimoji="1" lang="ja-JP" altLang="en-US" dirty="0"/>
              <a:t>＜クリック＞これは、「実行ボタン」で、ここを押すと　「絵をおくところ」　の部分が拡大されて、アニメーションをスタートさせることができます。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E462-5F74-4719-9D4E-8B107F0FC0E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050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4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895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61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484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09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00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80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22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81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6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94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827-E1B0-4A43-871B-3D2BAF0314FF}" type="datetimeFigureOut">
              <a:rPr kumimoji="1" lang="ja-JP" altLang="en-US" smtClean="0"/>
              <a:t>2021/1/22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F6A2A-FD57-475B-8227-C9CFC67B70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28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yoiku-shuppan.co.jp/docs/pages/rika/guide/insect/monshirocho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377544"/>
            <a:ext cx="9144000" cy="3811144"/>
          </a:xfrm>
        </p:spPr>
        <p:txBody>
          <a:bodyPr>
            <a:noAutofit/>
          </a:bodyPr>
          <a:lstStyle/>
          <a:p>
            <a:r>
              <a:rPr kumimoji="1" lang="ja-JP" altLang="en-US" sz="115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チョウを</a:t>
            </a:r>
            <a:r>
              <a:rPr kumimoji="1" lang="en-US" altLang="ja-JP" sz="115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115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115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育</a:t>
            </a:r>
            <a:r>
              <a:rPr kumimoji="1" lang="ja-JP" altLang="en-US" sz="115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てよう</a:t>
            </a:r>
            <a:endParaRPr kumimoji="1" lang="ja-JP" altLang="en-US" sz="115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146499-62D0-4689-B6D3-E09999AA628C}"/>
              </a:ext>
            </a:extLst>
          </p:cNvPr>
          <p:cNvSpPr txBox="1"/>
          <p:nvPr/>
        </p:nvSpPr>
        <p:spPr>
          <a:xfrm>
            <a:off x="145076" y="88357"/>
            <a:ext cx="197248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kumimoji="1"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プラン１１</a:t>
            </a:r>
            <a:endParaRPr kumimoji="1"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BEC1F7C-AB04-4770-AF76-AADFD1DA4846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１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7D71C1-8B94-43F2-BF4B-489DFD1CD1A7}"/>
              </a:ext>
            </a:extLst>
          </p:cNvPr>
          <p:cNvSpPr txBox="1"/>
          <p:nvPr/>
        </p:nvSpPr>
        <p:spPr>
          <a:xfrm>
            <a:off x="874644" y="5976731"/>
            <a:ext cx="10628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hlinkClick r:id="rId3"/>
              </a:rPr>
              <a:t>https://www.kyoiku-shuppan.co.jp/docs/pages/rika/guide/insect/monshirocho.html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3996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A14EF4-A6AB-4130-A2DB-91331BB260C7}"/>
              </a:ext>
            </a:extLst>
          </p:cNvPr>
          <p:cNvSpPr txBox="1"/>
          <p:nvPr/>
        </p:nvSpPr>
        <p:spPr>
          <a:xfrm>
            <a:off x="417095" y="157110"/>
            <a:ext cx="2700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指マーク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3E9E4EA-CA8E-4A25-A45B-A3A114EA8C5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54906" y="181925"/>
            <a:ext cx="978568" cy="100154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27DE6FD-25B4-4AFF-840E-A0EA7AD6BE1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17095" y="1496013"/>
            <a:ext cx="4716379" cy="208137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C544AD-2546-4A99-BAC6-B7D9B0B3A117}"/>
              </a:ext>
            </a:extLst>
          </p:cNvPr>
          <p:cNvSpPr txBox="1"/>
          <p:nvPr/>
        </p:nvSpPr>
        <p:spPr>
          <a:xfrm>
            <a:off x="417095" y="5076442"/>
            <a:ext cx="3114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実行ボタン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06106D0-3902-4F55-A0F5-80986C66FC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056195" y="5135660"/>
            <a:ext cx="1077279" cy="83099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5D59229-31EB-4A5D-A652-2AC48C76DBC9}"/>
              </a:ext>
            </a:extLst>
          </p:cNvPr>
          <p:cNvSpPr txBox="1"/>
          <p:nvPr/>
        </p:nvSpPr>
        <p:spPr>
          <a:xfrm>
            <a:off x="5200049" y="12349"/>
            <a:ext cx="4890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</a:t>
            </a:r>
            <a:r>
              <a:rPr kumimoji="1" lang="ja-JP" altLang="en-US" sz="20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めい れい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 命令「さわると」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2DCC008-7A86-4383-8B05-300515B513EA}"/>
              </a:ext>
            </a:extLst>
          </p:cNvPr>
          <p:cNvSpPr txBox="1"/>
          <p:nvPr/>
        </p:nvSpPr>
        <p:spPr>
          <a:xfrm>
            <a:off x="5200048" y="1183473"/>
            <a:ext cx="6991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めい れい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 命令「さわると」は、メガネの</a:t>
            </a:r>
            <a:endParaRPr kumimoji="1" lang="en-US" altLang="ja-JP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左</a:t>
            </a:r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に入れる</a:t>
            </a:r>
            <a:endParaRPr kumimoji="1" lang="en-US" altLang="ja-JP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（</a:t>
            </a:r>
            <a:r>
              <a:rPr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左の絵をタップすると右の  </a:t>
            </a:r>
            <a:endParaRPr lang="en-US" altLang="ja-JP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絵</a:t>
            </a:r>
            <a:r>
              <a:rPr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になる</a:t>
            </a:r>
            <a:r>
              <a:rPr lang="en-US" altLang="ja-JP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9AC245-EC90-473E-BDE2-25E31793281B}"/>
              </a:ext>
            </a:extLst>
          </p:cNvPr>
          <p:cNvSpPr txBox="1"/>
          <p:nvPr/>
        </p:nvSpPr>
        <p:spPr>
          <a:xfrm>
            <a:off x="5200048" y="4870976"/>
            <a:ext cx="6991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</a:t>
            </a:r>
            <a:r>
              <a:rPr kumimoji="1" lang="ja-JP" altLang="en-US" sz="20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つく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                       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    うご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 作ったプログラムを動かす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1D0FF5-0FD0-4873-B08B-CD00739EB0C0}"/>
              </a:ext>
            </a:extLst>
          </p:cNvPr>
          <p:cNvCxnSpPr>
            <a:cxnSpLocks/>
          </p:cNvCxnSpPr>
          <p:nvPr/>
        </p:nvCxnSpPr>
        <p:spPr>
          <a:xfrm>
            <a:off x="212711" y="4475747"/>
            <a:ext cx="116744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B555EBC-C851-4CCC-B638-8C68D4CB580E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en-US" altLang="ja-JP" sz="2400" dirty="0"/>
              <a:t>10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4831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16994" y="148471"/>
            <a:ext cx="11729232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① 絵</a:t>
            </a:r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をかこう。</a:t>
            </a:r>
            <a:endParaRPr kumimoji="1" lang="en-US" altLang="ja-JP" sz="6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</a:t>
            </a:r>
            <a:r>
              <a:rPr kumimoji="1" lang="ja-JP" altLang="en-US" sz="4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</a:t>
            </a:r>
            <a:r>
              <a:rPr lang="ja-JP" altLang="en-US" sz="4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４つ</a:t>
            </a:r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のばめんは、かならず絵にかこう。</a:t>
            </a:r>
            <a:endParaRPr kumimoji="1" lang="en-US" altLang="ja-JP" sz="4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② メガネ</a:t>
            </a:r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をつかって</a:t>
            </a:r>
            <a:endParaRPr kumimoji="1" lang="en-US" altLang="ja-JP" sz="6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  </a:t>
            </a:r>
            <a:r>
              <a:rPr kumimoji="1"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へん</a:t>
            </a:r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しんさせよう。</a:t>
            </a:r>
            <a:endParaRPr kumimoji="1" lang="en-US" altLang="ja-JP" sz="6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  <a:p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③ 絵</a:t>
            </a:r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をふやしたり、</a:t>
            </a:r>
            <a:endParaRPr kumimoji="1" lang="en-US" altLang="ja-JP" sz="6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  </a:t>
            </a:r>
            <a:r>
              <a:rPr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動か</a:t>
            </a:r>
            <a:r>
              <a:rPr kumimoji="1" lang="ja-JP" altLang="en-US" sz="6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したり</a:t>
            </a:r>
            <a:r>
              <a:rPr kumimoji="1" lang="ja-JP" altLang="en-US" sz="6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しよう。</a:t>
            </a:r>
            <a:endParaRPr kumimoji="1" lang="en-US" altLang="ja-JP" sz="6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E88E78-A0E1-4E44-B856-7276E5ED8E7E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en-US" altLang="ja-JP" sz="2400" dirty="0"/>
              <a:t>11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242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72BB9A-FD33-43FF-89B5-4981355C7AC6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en-US" altLang="ja-JP" sz="2400" dirty="0"/>
              <a:t>12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512916" y="375922"/>
            <a:ext cx="11518056" cy="6093976"/>
            <a:chOff x="289632" y="779959"/>
            <a:chExt cx="11518056" cy="6093976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0D3DC36-3CC6-478E-B382-49ECA30DAFAC}"/>
                </a:ext>
              </a:extLst>
            </p:cNvPr>
            <p:cNvSpPr txBox="1"/>
            <p:nvPr/>
          </p:nvSpPr>
          <p:spPr>
            <a:xfrm>
              <a:off x="289632" y="779959"/>
              <a:ext cx="11518056" cy="6093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作品</a:t>
              </a:r>
              <a:r>
                <a:rPr kumimoji="1" lang="ja-JP" altLang="en-US" sz="6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を見合いましょう。</a:t>
              </a:r>
              <a:endParaRPr kumimoji="1" lang="en-US" altLang="ja-JP" sz="6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endPara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endPara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endPara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endPara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r>
                <a:rPr kumimoji="1" lang="ja-JP" altLang="en-US" sz="1000" b="1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</a:t>
              </a:r>
              <a:endPara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＜</a:t>
              </a:r>
              <a:r>
                <a:rPr kumimoji="1" lang="ja-JP" altLang="en-US" sz="6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ポイント＞</a:t>
              </a:r>
              <a:endParaRPr kumimoji="1" lang="en-US" altLang="ja-JP" sz="6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endPara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1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endPara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  ・ 育つ</a:t>
              </a:r>
              <a:r>
                <a:rPr kumimoji="1" lang="ja-JP" altLang="en-US" sz="6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順に</a:t>
              </a:r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表現</a:t>
              </a:r>
              <a:r>
                <a:rPr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して</a:t>
              </a:r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いる</a:t>
              </a:r>
              <a:r>
                <a:rPr kumimoji="1" lang="ja-JP" altLang="en-US" sz="6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か。</a:t>
              </a:r>
              <a:endParaRPr kumimoji="1" lang="en-US" altLang="ja-JP" sz="6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endPara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1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endPara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  ・ よう虫や成虫の動き</a:t>
              </a:r>
              <a:r>
                <a:rPr kumimoji="1" lang="ja-JP" altLang="en-US" sz="6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を表現</a:t>
              </a:r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して</a:t>
              </a:r>
              <a:endParaRPr kumimoji="1" lang="en-US" altLang="ja-JP" sz="60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6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　　 いる</a:t>
              </a:r>
              <a:r>
                <a:rPr kumimoji="1" lang="ja-JP" altLang="en-US" sz="6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か。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2D8A15E-7CF6-48DE-8547-82D04CF001CB}"/>
                </a:ext>
              </a:extLst>
            </p:cNvPr>
            <p:cNvSpPr txBox="1"/>
            <p:nvPr/>
          </p:nvSpPr>
          <p:spPr>
            <a:xfrm>
              <a:off x="2940119" y="3491292"/>
              <a:ext cx="1119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じゅ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ん</a:t>
              </a:r>
              <a:endParaRPr kumimoji="1"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2D8A15E-7CF6-48DE-8547-82D04CF001CB}"/>
                </a:ext>
              </a:extLst>
            </p:cNvPr>
            <p:cNvSpPr txBox="1"/>
            <p:nvPr/>
          </p:nvSpPr>
          <p:spPr>
            <a:xfrm>
              <a:off x="4534241" y="3458634"/>
              <a:ext cx="14964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ひょうげん</a:t>
              </a:r>
              <a:endParaRPr kumimoji="1"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2D8A15E-7CF6-48DE-8547-82D04CF001CB}"/>
                </a:ext>
              </a:extLst>
            </p:cNvPr>
            <p:cNvSpPr txBox="1"/>
            <p:nvPr/>
          </p:nvSpPr>
          <p:spPr>
            <a:xfrm>
              <a:off x="8268806" y="4710491"/>
              <a:ext cx="14964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ひょうげん</a:t>
              </a:r>
              <a:endParaRPr kumimoji="1"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2D8A15E-7CF6-48DE-8547-82D04CF001CB}"/>
                </a:ext>
              </a:extLst>
            </p:cNvPr>
            <p:cNvSpPr txBox="1"/>
            <p:nvPr/>
          </p:nvSpPr>
          <p:spPr>
            <a:xfrm>
              <a:off x="3772419" y="4710491"/>
              <a:ext cx="14964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せ </a:t>
              </a:r>
              <a:r>
                <a:rPr kumimoji="1" lang="ja-JP" altLang="en-US" sz="2000" b="1" dirty="0" err="1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い</a:t>
              </a:r>
              <a:endPara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41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8410" y="714297"/>
            <a:ext cx="10470677" cy="5269407"/>
          </a:xfrm>
          <a:ln w="82550">
            <a:solidFill>
              <a:srgbClr val="FF0000"/>
            </a:solidFill>
          </a:ln>
        </p:spPr>
        <p:txBody>
          <a:bodyPr anchor="t" anchorCtr="0">
            <a:noAutofit/>
          </a:bodyPr>
          <a:lstStyle/>
          <a:p>
            <a:r>
              <a:rPr lang="en-US" altLang="ja-JP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lang="en-US" altLang="ja-JP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 </a:t>
            </a:r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 </a:t>
            </a:r>
            <a:r>
              <a:rPr kumimoji="1"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チョウ</a:t>
            </a:r>
            <a:r>
              <a:rPr kumimoji="1" lang="ja-JP" altLang="en-US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は、</a:t>
            </a:r>
            <a:r>
              <a:rPr kumimoji="1"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                           </a:t>
            </a:r>
            <a:r>
              <a:rPr kumimoji="1"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</a:t>
            </a:r>
            <a:r>
              <a:rPr kumimoji="1" lang="ja-JP" altLang="en-US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せいちゅう</a:t>
            </a:r>
            <a:r>
              <a:rPr kumimoji="1"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たまご</a:t>
            </a:r>
            <a:r>
              <a:rPr kumimoji="1" lang="ja-JP" altLang="en-US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→よう虫→さなぎ→成虫</a:t>
            </a:r>
            <a:r>
              <a:rPr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じゅ</a:t>
            </a:r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ん</a:t>
            </a:r>
            <a:r>
              <a:rPr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順</a:t>
            </a:r>
            <a:r>
              <a:rPr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に育つ</a:t>
            </a:r>
            <a:r>
              <a:rPr lang="ja-JP" altLang="en-US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ja-JP" altLang="en-US" sz="5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楕円 3"/>
          <p:cNvSpPr/>
          <p:nvPr/>
        </p:nvSpPr>
        <p:spPr>
          <a:xfrm>
            <a:off x="297268" y="283165"/>
            <a:ext cx="1169582" cy="1165964"/>
          </a:xfrm>
          <a:prstGeom prst="ellipse">
            <a:avLst/>
          </a:prstGeom>
          <a:solidFill>
            <a:srgbClr val="FF0000"/>
          </a:solidFill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ま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72BB9A-FD33-43FF-89B5-4981355C7AC6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en-US" altLang="ja-JP" sz="2400" dirty="0" smtClean="0"/>
              <a:t>13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8447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948994-E3BD-4B0A-88AE-CB9FCE90F13E}"/>
              </a:ext>
            </a:extLst>
          </p:cNvPr>
          <p:cNvSpPr txBox="1"/>
          <p:nvPr/>
        </p:nvSpPr>
        <p:spPr>
          <a:xfrm>
            <a:off x="1017033" y="579468"/>
            <a:ext cx="10096267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　　　</a:t>
            </a:r>
            <a:r>
              <a:rPr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じゅん</a:t>
            </a:r>
            <a:endParaRPr lang="en-US" altLang="ja-JP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ja-JP" altLang="en-US" sz="54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チョウ</a:t>
            </a:r>
            <a:r>
              <a:rPr kumimoji="1" lang="ja-JP" altLang="en-US" sz="5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</a:t>
            </a:r>
            <a:r>
              <a:rPr kumimoji="1" lang="ja-JP" altLang="en-US" sz="54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育つ順番</a:t>
            </a:r>
            <a:endParaRPr lang="en-US" altLang="ja-JP" sz="54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2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 </a:t>
            </a:r>
            <a:r>
              <a:rPr lang="ja-JP" altLang="en-US" sz="11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</a:t>
            </a:r>
            <a:r>
              <a:rPr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ば　 めん　　　　　　　　　　　　　　　　  </a:t>
            </a:r>
            <a:r>
              <a:rPr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じゅん</a:t>
            </a:r>
            <a:endParaRPr kumimoji="1" lang="en-US" altLang="ja-JP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en-US" altLang="ja-JP" sz="54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kumimoji="1" lang="ja-JP" altLang="en-US" sz="5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４つの場面</a:t>
            </a:r>
            <a:r>
              <a:rPr kumimoji="1" lang="en-US" altLang="ja-JP" sz="5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r>
              <a:rPr kumimoji="1" lang="ja-JP" altLang="en-US" sz="5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は、</a:t>
            </a:r>
            <a:r>
              <a:rPr kumimoji="1" lang="ja-JP" altLang="en-US" sz="54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どんな順番</a:t>
            </a:r>
            <a:r>
              <a:rPr kumimoji="1" lang="ja-JP" altLang="en-US" sz="5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07C103-3D6A-4BEB-A6E8-8C942C8485B2}"/>
              </a:ext>
            </a:extLst>
          </p:cNvPr>
          <p:cNvSpPr txBox="1"/>
          <p:nvPr/>
        </p:nvSpPr>
        <p:spPr>
          <a:xfrm>
            <a:off x="1392027" y="3204697"/>
            <a:ext cx="10106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</a:t>
            </a:r>
            <a:endParaRPr kumimoji="1" lang="en-US" altLang="ja-JP" sz="66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6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ま</a:t>
            </a:r>
            <a:endParaRPr kumimoji="1" lang="en-US" altLang="ja-JP" sz="66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6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D491F4-FEAE-42C5-8554-EBD31B3B4170}"/>
              </a:ext>
            </a:extLst>
          </p:cNvPr>
          <p:cNvSpPr txBox="1"/>
          <p:nvPr/>
        </p:nvSpPr>
        <p:spPr>
          <a:xfrm>
            <a:off x="3763253" y="3221387"/>
            <a:ext cx="10106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よう虫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281749-302E-4589-B9E0-E9B4C20E28B4}"/>
              </a:ext>
            </a:extLst>
          </p:cNvPr>
          <p:cNvSpPr txBox="1"/>
          <p:nvPr/>
        </p:nvSpPr>
        <p:spPr>
          <a:xfrm>
            <a:off x="6434388" y="3221386"/>
            <a:ext cx="10106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さなぎ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156875-24D3-410D-B134-FDD731774DC3}"/>
              </a:ext>
            </a:extLst>
          </p:cNvPr>
          <p:cNvSpPr txBox="1"/>
          <p:nvPr/>
        </p:nvSpPr>
        <p:spPr>
          <a:xfrm>
            <a:off x="9269823" y="3221386"/>
            <a:ext cx="10106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せい虫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16356A16-1B83-438D-BC97-54C418113C02}"/>
              </a:ext>
            </a:extLst>
          </p:cNvPr>
          <p:cNvSpPr/>
          <p:nvPr/>
        </p:nvSpPr>
        <p:spPr>
          <a:xfrm>
            <a:off x="2834192" y="4164838"/>
            <a:ext cx="705853" cy="1155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8F0D72D0-386D-437B-94BD-9D1790261E79}"/>
              </a:ext>
            </a:extLst>
          </p:cNvPr>
          <p:cNvSpPr/>
          <p:nvPr/>
        </p:nvSpPr>
        <p:spPr>
          <a:xfrm>
            <a:off x="5359314" y="4206856"/>
            <a:ext cx="705853" cy="1155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6B3B1378-11A5-4FA4-808B-16E3B169DE45}"/>
              </a:ext>
            </a:extLst>
          </p:cNvPr>
          <p:cNvSpPr/>
          <p:nvPr/>
        </p:nvSpPr>
        <p:spPr>
          <a:xfrm>
            <a:off x="8004506" y="4180880"/>
            <a:ext cx="705853" cy="1155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D58411C-B823-40E3-84FD-544C6AF8E24A}"/>
              </a:ext>
            </a:extLst>
          </p:cNvPr>
          <p:cNvSpPr txBox="1"/>
          <p:nvPr/>
        </p:nvSpPr>
        <p:spPr>
          <a:xfrm>
            <a:off x="10997559" y="15943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２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6292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65005" y="621051"/>
            <a:ext cx="9804143" cy="1995303"/>
          </a:xfrm>
          <a:ln w="92075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ja-JP" altLang="en-US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 </a:t>
            </a:r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 </a:t>
            </a:r>
            <a:r>
              <a:rPr kumimoji="1"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チョウ</a:t>
            </a:r>
            <a:r>
              <a:rPr kumimoji="1"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の育ち方</a:t>
            </a:r>
            <a:r>
              <a:rPr kumimoji="1" lang="ja-JP" altLang="en-US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を</a:t>
            </a:r>
            <a:r>
              <a:rPr kumimoji="1" lang="en-US" altLang="ja-JP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 </a:t>
            </a:r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 </a:t>
            </a:r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　　　　動く</a:t>
            </a:r>
            <a:r>
              <a:rPr kumimoji="1"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絵</a:t>
            </a:r>
            <a:r>
              <a:rPr kumimoji="1" lang="ja-JP" altLang="en-US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でまとめよう。</a:t>
            </a:r>
          </a:p>
        </p:txBody>
      </p:sp>
      <p:sp>
        <p:nvSpPr>
          <p:cNvPr id="4" name="楕円 3"/>
          <p:cNvSpPr/>
          <p:nvPr/>
        </p:nvSpPr>
        <p:spPr>
          <a:xfrm>
            <a:off x="595423" y="653135"/>
            <a:ext cx="1169582" cy="1165964"/>
          </a:xfrm>
          <a:prstGeom prst="ellips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</a:t>
            </a:r>
            <a:endParaRPr kumimoji="1" lang="ja-JP" altLang="en-US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34887" y="3222590"/>
            <a:ext cx="109429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① 「</a:t>
            </a:r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４つのばめん」は、かならず絵</a:t>
            </a:r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にかこう</a:t>
            </a:r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en-US" altLang="ja-JP" sz="4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4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② できあがったら</a:t>
            </a:r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endParaRPr kumimoji="1" lang="en-US" altLang="ja-JP" sz="4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「</a:t>
            </a:r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ほかのばめん」や</a:t>
            </a:r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動</a:t>
            </a:r>
            <a:r>
              <a:rPr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き</a:t>
            </a:r>
            <a:r>
              <a:rPr kumimoji="1" lang="ja-JP" altLang="en-US" sz="4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」</a:t>
            </a:r>
            <a:r>
              <a:rPr kumimoji="1" lang="ja-JP" altLang="en-US" sz="4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をつけよう。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D15CD1-A754-4677-96DE-ED7692EF52B8}"/>
              </a:ext>
            </a:extLst>
          </p:cNvPr>
          <p:cNvSpPr txBox="1"/>
          <p:nvPr/>
        </p:nvSpPr>
        <p:spPr>
          <a:xfrm>
            <a:off x="10988841" y="18768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３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0941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Viscuit</a:t>
            </a:r>
            <a:r>
              <a:rPr kumimoji="1"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（ビスケット</a:t>
            </a: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r>
              <a:rPr kumimoji="1"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をつかって</a:t>
            </a:r>
            <a:endParaRPr kumimoji="1" lang="ja-JP" altLang="en-US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0" y="1550987"/>
            <a:ext cx="3854450" cy="5139267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>
            <a:off x="4054475" y="3675321"/>
            <a:ext cx="3314700" cy="11811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D50084-DA73-4A46-849C-158F80208925}"/>
              </a:ext>
            </a:extLst>
          </p:cNvPr>
          <p:cNvSpPr txBox="1"/>
          <p:nvPr/>
        </p:nvSpPr>
        <p:spPr>
          <a:xfrm>
            <a:off x="11005580" y="-3036"/>
            <a:ext cx="11864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４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043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6732" y="0"/>
            <a:ext cx="12478732" cy="6858000"/>
          </a:xfrm>
          <a:prstGeom prst="rect">
            <a:avLst/>
          </a:prstGeom>
        </p:spPr>
      </p:pic>
      <p:sp>
        <p:nvSpPr>
          <p:cNvPr id="5" name="右矢印 4"/>
          <p:cNvSpPr/>
          <p:nvPr/>
        </p:nvSpPr>
        <p:spPr>
          <a:xfrm>
            <a:off x="5101390" y="1"/>
            <a:ext cx="4963270" cy="115503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えんぴつ（絵をかく）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74C758-D6F3-4DBB-81A0-2E2046CC45C5}"/>
              </a:ext>
            </a:extLst>
          </p:cNvPr>
          <p:cNvSpPr txBox="1"/>
          <p:nvPr/>
        </p:nvSpPr>
        <p:spPr>
          <a:xfrm>
            <a:off x="288832" y="2991532"/>
            <a:ext cx="3545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絵をおくところ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D8A15E-7CF6-48DE-8547-82D04CF001CB}"/>
              </a:ext>
            </a:extLst>
          </p:cNvPr>
          <p:cNvSpPr txBox="1"/>
          <p:nvPr/>
        </p:nvSpPr>
        <p:spPr>
          <a:xfrm>
            <a:off x="5238886" y="5090682"/>
            <a:ext cx="4347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  ば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しょ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プログラムの場所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11CD08B-E094-4A75-8C90-7DD889D22B85}"/>
              </a:ext>
            </a:extLst>
          </p:cNvPr>
          <p:cNvSpPr txBox="1"/>
          <p:nvPr/>
        </p:nvSpPr>
        <p:spPr>
          <a:xfrm>
            <a:off x="10317437" y="5668910"/>
            <a:ext cx="17467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どう  ぐ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ばこ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道具箱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78A987-2C47-46F2-A682-6047EF30F626}"/>
              </a:ext>
            </a:extLst>
          </p:cNvPr>
          <p:cNvSpPr txBox="1"/>
          <p:nvPr/>
        </p:nvSpPr>
        <p:spPr>
          <a:xfrm>
            <a:off x="11005580" y="0"/>
            <a:ext cx="118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５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415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448D468-FA52-496C-95CE-EFFAFEF1CEE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3602" y="0"/>
            <a:ext cx="7940842" cy="6858000"/>
          </a:xfrm>
          <a:prstGeom prst="rect">
            <a:avLst/>
          </a:prstGeom>
        </p:spPr>
      </p:pic>
      <p:sp>
        <p:nvSpPr>
          <p:cNvPr id="3" name="テキスト ボックス 20">
            <a:extLst>
              <a:ext uri="{FF2B5EF4-FFF2-40B4-BE49-F238E27FC236}">
                <a16:creationId xmlns:a16="http://schemas.microsoft.com/office/drawing/2014/main" id="{E3C5A254-F207-4CA2-8112-6F699E8B68C4}"/>
              </a:ext>
            </a:extLst>
          </p:cNvPr>
          <p:cNvSpPr txBox="1"/>
          <p:nvPr/>
        </p:nvSpPr>
        <p:spPr>
          <a:xfrm>
            <a:off x="960210" y="3589421"/>
            <a:ext cx="4106779" cy="695062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74295" tIns="8890" rIns="74295" bIns="88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sz="4400" b="1" kern="1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絵を</a:t>
            </a:r>
            <a:r>
              <a:rPr lang="ja-JP" altLang="en-US" sz="4400" b="1" kern="1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か</a:t>
            </a:r>
            <a:r>
              <a:rPr lang="ja-JP" sz="4400" b="1" kern="1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く</a:t>
            </a:r>
            <a:r>
              <a:rPr lang="ja-JP" altLang="en-US" sz="4400" b="1" kern="1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ところ</a:t>
            </a:r>
            <a:endParaRPr lang="ja-JP" sz="44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角丸四角形 18">
            <a:extLst>
              <a:ext uri="{FF2B5EF4-FFF2-40B4-BE49-F238E27FC236}">
                <a16:creationId xmlns:a16="http://schemas.microsoft.com/office/drawing/2014/main" id="{C54F6A1B-2595-491D-AE9B-6B4A5D5A89F1}"/>
              </a:ext>
            </a:extLst>
          </p:cNvPr>
          <p:cNvSpPr/>
          <p:nvPr/>
        </p:nvSpPr>
        <p:spPr>
          <a:xfrm>
            <a:off x="5653597" y="-19401"/>
            <a:ext cx="2656214" cy="5177590"/>
          </a:xfrm>
          <a:prstGeom prst="roundRect">
            <a:avLst>
              <a:gd name="adj" fmla="val 13250"/>
            </a:avLst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角丸四角形 17">
            <a:extLst>
              <a:ext uri="{FF2B5EF4-FFF2-40B4-BE49-F238E27FC236}">
                <a16:creationId xmlns:a16="http://schemas.microsoft.com/office/drawing/2014/main" id="{5F93F73C-23F6-43EA-8587-C1C85A08A193}"/>
              </a:ext>
            </a:extLst>
          </p:cNvPr>
          <p:cNvSpPr/>
          <p:nvPr/>
        </p:nvSpPr>
        <p:spPr>
          <a:xfrm>
            <a:off x="5737370" y="5197097"/>
            <a:ext cx="2577074" cy="783771"/>
          </a:xfrm>
          <a:prstGeom prst="roundRect">
            <a:avLst/>
          </a:prstGeom>
          <a:noFill/>
          <a:ln w="53975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5B24E-763B-466D-A7B8-781F9C20CF90}"/>
              </a:ext>
            </a:extLst>
          </p:cNvPr>
          <p:cNvSpPr txBox="1"/>
          <p:nvPr/>
        </p:nvSpPr>
        <p:spPr>
          <a:xfrm>
            <a:off x="8904442" y="527089"/>
            <a:ext cx="265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いろ 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か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色を変える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3BD88C2-05EA-4D00-9541-188A4339713A}"/>
              </a:ext>
            </a:extLst>
          </p:cNvPr>
          <p:cNvSpPr/>
          <p:nvPr/>
        </p:nvSpPr>
        <p:spPr>
          <a:xfrm flipH="1">
            <a:off x="8465596" y="882991"/>
            <a:ext cx="421729" cy="659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97B6D1-EC80-4B15-9D65-628EBC941721}"/>
              </a:ext>
            </a:extLst>
          </p:cNvPr>
          <p:cNvSpPr txBox="1"/>
          <p:nvPr/>
        </p:nvSpPr>
        <p:spPr>
          <a:xfrm>
            <a:off x="8904442" y="4885667"/>
            <a:ext cx="31752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ふと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か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太さを変える</a:t>
            </a: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AF80478F-3E4A-4436-82E7-EF6BE81A9BA1}"/>
              </a:ext>
            </a:extLst>
          </p:cNvPr>
          <p:cNvSpPr/>
          <p:nvPr/>
        </p:nvSpPr>
        <p:spPr>
          <a:xfrm flipH="1">
            <a:off x="8465596" y="5259101"/>
            <a:ext cx="421729" cy="659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D5B64E-9E82-4C81-9A7A-EA9319E0BBBC}"/>
              </a:ext>
            </a:extLst>
          </p:cNvPr>
          <p:cNvSpPr txBox="1"/>
          <p:nvPr/>
        </p:nvSpPr>
        <p:spPr>
          <a:xfrm>
            <a:off x="11005580" y="-3036"/>
            <a:ext cx="11864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６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870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/>
      <p:bldP spid="7" grpId="0" animBg="1"/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6732" y="0"/>
            <a:ext cx="12478732" cy="6858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74C758-D6F3-4DBB-81A0-2E2046CC45C5}"/>
              </a:ext>
            </a:extLst>
          </p:cNvPr>
          <p:cNvSpPr txBox="1"/>
          <p:nvPr/>
        </p:nvSpPr>
        <p:spPr>
          <a:xfrm>
            <a:off x="288832" y="2991532"/>
            <a:ext cx="3545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絵をおくところ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D8A15E-7CF6-48DE-8547-82D04CF001CB}"/>
              </a:ext>
            </a:extLst>
          </p:cNvPr>
          <p:cNvSpPr txBox="1"/>
          <p:nvPr/>
        </p:nvSpPr>
        <p:spPr>
          <a:xfrm>
            <a:off x="5238886" y="5090682"/>
            <a:ext cx="4347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  ば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しょ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</a:t>
            </a:r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の場所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11CD08B-E094-4A75-8C90-7DD889D22B85}"/>
              </a:ext>
            </a:extLst>
          </p:cNvPr>
          <p:cNvSpPr txBox="1"/>
          <p:nvPr/>
        </p:nvSpPr>
        <p:spPr>
          <a:xfrm>
            <a:off x="10317437" y="5668910"/>
            <a:ext cx="17467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どう  ぐ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ばこ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道具箱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0E83FC8-AA9D-4FEF-92EF-42B6F264F045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７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3288632" y="811888"/>
            <a:ext cx="6743945" cy="1323439"/>
            <a:chOff x="3288632" y="811888"/>
            <a:chExt cx="6743945" cy="1323439"/>
          </a:xfrm>
        </p:grpSpPr>
        <p:sp>
          <p:nvSpPr>
            <p:cNvPr id="6" name="右矢印 5"/>
            <p:cNvSpPr/>
            <p:nvPr/>
          </p:nvSpPr>
          <p:spPr>
            <a:xfrm>
              <a:off x="3288632" y="811888"/>
              <a:ext cx="6743945" cy="1323439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ja-JP" altLang="en-US" sz="4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メガネ</a:t>
              </a:r>
              <a:r>
                <a:rPr kumimoji="1" lang="ja-JP" altLang="en-US" sz="4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（動かす・変身させる）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2D8A15E-7CF6-48DE-8547-82D04CF001CB}"/>
                </a:ext>
              </a:extLst>
            </p:cNvPr>
            <p:cNvSpPr txBox="1"/>
            <p:nvPr/>
          </p:nvSpPr>
          <p:spPr>
            <a:xfrm>
              <a:off x="6852899" y="811888"/>
              <a:ext cx="1119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へんし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ん</a:t>
              </a:r>
              <a:endParaRPr kumimoji="1"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29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1A7D554-36A6-47F0-96D5-A68119A94F5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48950" y="2907796"/>
            <a:ext cx="3803258" cy="167690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BEAE6A2-1E74-49BC-AE96-47D86476E89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48950" y="4894348"/>
            <a:ext cx="3803258" cy="167690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B62B2E-4827-4CDF-90E6-EE5160321F1F}"/>
              </a:ext>
            </a:extLst>
          </p:cNvPr>
          <p:cNvSpPr txBox="1"/>
          <p:nvPr/>
        </p:nvSpPr>
        <p:spPr>
          <a:xfrm>
            <a:off x="746537" y="114026"/>
            <a:ext cx="2566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メガネ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091CB1D-3C32-4EF4-800F-DF6EA4E2C70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50" y="945023"/>
            <a:ext cx="3803258" cy="16769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C87825E-2B9E-489F-A1B5-81B7550A3E13}"/>
              </a:ext>
            </a:extLst>
          </p:cNvPr>
          <p:cNvSpPr txBox="1"/>
          <p:nvPr/>
        </p:nvSpPr>
        <p:spPr>
          <a:xfrm>
            <a:off x="4844073" y="1062835"/>
            <a:ext cx="6690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</a:t>
            </a:r>
            <a:r>
              <a:rPr kumimoji="1" lang="ja-JP" altLang="en-US" sz="20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ひだり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みぎ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え       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か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 左の絵が右の絵に変わる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62E420-0F10-4912-97BA-70F7FD34A961}"/>
              </a:ext>
            </a:extLst>
          </p:cNvPr>
          <p:cNvSpPr txBox="1"/>
          <p:nvPr/>
        </p:nvSpPr>
        <p:spPr>
          <a:xfrm>
            <a:off x="4828672" y="2667517"/>
            <a:ext cx="701040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  </a:t>
            </a:r>
            <a:r>
              <a:rPr kumimoji="1" lang="ja-JP" altLang="en-US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  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え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kumimoji="1" lang="ja-JP" altLang="en-US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うご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40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絵を動かす</a:t>
            </a:r>
            <a:endParaRPr kumimoji="1" lang="en-US" altLang="ja-JP" sz="40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                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お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  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え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</a:t>
            </a:r>
            <a:r>
              <a:rPr kumimoji="1" lang="ja-JP" altLang="en-US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うご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ずらして置くと絵が動く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886F938-6B7C-4DF8-9EEB-423AC523E35D}"/>
              </a:ext>
            </a:extLst>
          </p:cNvPr>
          <p:cNvSpPr txBox="1"/>
          <p:nvPr/>
        </p:nvSpPr>
        <p:spPr>
          <a:xfrm>
            <a:off x="4828672" y="4794083"/>
            <a:ext cx="701040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    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え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へん しん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40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絵を変身させる</a:t>
            </a:r>
            <a:endParaRPr kumimoji="1" lang="en-US" altLang="ja-JP" sz="40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 みぎ　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え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 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  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か　  </a:t>
            </a:r>
            <a:r>
              <a:rPr kumimoji="1"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　　            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へんしん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右の絵を変えると、変身する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C5FD4C-B6B2-4314-88B4-EAAAA2BFD965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８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9772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6732" y="0"/>
            <a:ext cx="12478732" cy="6858000"/>
          </a:xfrm>
          <a:prstGeom prst="rect">
            <a:avLst/>
          </a:prstGeom>
        </p:spPr>
      </p:pic>
      <p:sp>
        <p:nvSpPr>
          <p:cNvPr id="8" name="右矢印 7"/>
          <p:cNvSpPr/>
          <p:nvPr/>
        </p:nvSpPr>
        <p:spPr>
          <a:xfrm rot="20579435">
            <a:off x="8364486" y="3556933"/>
            <a:ext cx="2906546" cy="1282785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実行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74C758-D6F3-4DBB-81A0-2E2046CC45C5}"/>
              </a:ext>
            </a:extLst>
          </p:cNvPr>
          <p:cNvSpPr txBox="1"/>
          <p:nvPr/>
        </p:nvSpPr>
        <p:spPr>
          <a:xfrm>
            <a:off x="288832" y="2991532"/>
            <a:ext cx="3545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絵をおくところ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D8A15E-7CF6-48DE-8547-82D04CF001CB}"/>
              </a:ext>
            </a:extLst>
          </p:cNvPr>
          <p:cNvSpPr txBox="1"/>
          <p:nvPr/>
        </p:nvSpPr>
        <p:spPr>
          <a:xfrm>
            <a:off x="5238886" y="5065326"/>
            <a:ext cx="4347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   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   ば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しょ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プログラムの場所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11CD08B-E094-4A75-8C90-7DD889D22B85}"/>
              </a:ext>
            </a:extLst>
          </p:cNvPr>
          <p:cNvSpPr txBox="1"/>
          <p:nvPr/>
        </p:nvSpPr>
        <p:spPr>
          <a:xfrm>
            <a:off x="10317437" y="5668910"/>
            <a:ext cx="17467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どう  ぐ  </a:t>
            </a:r>
            <a:r>
              <a:rPr kumimoji="1" lang="ja-JP" altLang="en-US" sz="20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ばこ</a:t>
            </a:r>
            <a:endParaRPr kumimoji="1"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4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道具箱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7502427-71B8-42D4-BE9A-AE60ED3F756C}"/>
              </a:ext>
            </a:extLst>
          </p:cNvPr>
          <p:cNvSpPr txBox="1"/>
          <p:nvPr/>
        </p:nvSpPr>
        <p:spPr>
          <a:xfrm>
            <a:off x="10940715" y="18768"/>
            <a:ext cx="11864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９</a:t>
            </a:r>
            <a:r>
              <a:rPr kumimoji="1" lang="en-US" altLang="ja-JP" sz="2400" dirty="0"/>
              <a:t>】</a:t>
            </a:r>
            <a:endParaRPr kumimoji="1" lang="ja-JP" altLang="en-US" sz="24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3785936" y="2474541"/>
            <a:ext cx="6627753" cy="1369255"/>
            <a:chOff x="3785936" y="2474541"/>
            <a:chExt cx="6627753" cy="1369255"/>
          </a:xfrm>
        </p:grpSpPr>
        <p:sp>
          <p:nvSpPr>
            <p:cNvPr id="7" name="右矢印 6"/>
            <p:cNvSpPr/>
            <p:nvPr/>
          </p:nvSpPr>
          <p:spPr>
            <a:xfrm>
              <a:off x="3785936" y="2474541"/>
              <a:ext cx="6627753" cy="1369255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指マーク（命令「さわると」）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2D8A15E-7CF6-48DE-8547-82D04CF001CB}"/>
                </a:ext>
              </a:extLst>
            </p:cNvPr>
            <p:cNvSpPr txBox="1"/>
            <p:nvPr/>
          </p:nvSpPr>
          <p:spPr>
            <a:xfrm>
              <a:off x="6293207" y="2474541"/>
              <a:ext cx="1119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めいれ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い</a:t>
              </a:r>
              <a:endParaRPr kumimoji="1" lang="en-US" altLang="ja-JP" sz="1100" b="1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238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915</Words>
  <Application>Microsoft Office PowerPoint</Application>
  <PresentationFormat>ワイド画面</PresentationFormat>
  <Paragraphs>220</Paragraphs>
  <Slides>13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AR P丸ゴシック体E</vt:lpstr>
      <vt:lpstr>AR P丸ゴシック体M</vt:lpstr>
      <vt:lpstr>Meiryo UI</vt:lpstr>
      <vt:lpstr>ＭＳ ゴシック</vt:lpstr>
      <vt:lpstr>游ゴシック</vt:lpstr>
      <vt:lpstr>游ゴシック Light</vt:lpstr>
      <vt:lpstr>Arial</vt:lpstr>
      <vt:lpstr>Times New Roman</vt:lpstr>
      <vt:lpstr>Office テーマ</vt:lpstr>
      <vt:lpstr>チョウを 育てよう</vt:lpstr>
      <vt:lpstr>PowerPoint プレゼンテーション</vt:lpstr>
      <vt:lpstr>  チョウの育ち方を   　　　　動く絵でまとめよう。</vt:lpstr>
      <vt:lpstr>Viscuit（ビスケット）をつかって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  チョウは、                                        せいちゅう   たまご→よう虫→さなぎ→成虫 の 　じゅん　   順に育つ。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チョウを そだてよう</dc:title>
  <dc:creator>千葉県総合教育センター</dc:creator>
  <cp:lastModifiedBy>深澤宏彰</cp:lastModifiedBy>
  <cp:revision>59</cp:revision>
  <cp:lastPrinted>2020-11-17T05:28:52Z</cp:lastPrinted>
  <dcterms:created xsi:type="dcterms:W3CDTF">2020-11-17T01:34:59Z</dcterms:created>
  <dcterms:modified xsi:type="dcterms:W3CDTF">2021-01-22T02:56:43Z</dcterms:modified>
</cp:coreProperties>
</file>